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8.xml" ContentType="application/vnd.openxmlformats-officedocument.presentationml.notesSlide+xml"/>
  <Override PartName="/ppt/tags/tag1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9"/>
  </p:notesMasterIdLst>
  <p:sldIdLst>
    <p:sldId id="257" r:id="rId2"/>
    <p:sldId id="694" r:id="rId3"/>
    <p:sldId id="695" r:id="rId4"/>
    <p:sldId id="696" r:id="rId5"/>
    <p:sldId id="697" r:id="rId6"/>
    <p:sldId id="698" r:id="rId7"/>
    <p:sldId id="699" r:id="rId8"/>
    <p:sldId id="700" r:id="rId9"/>
    <p:sldId id="701" r:id="rId10"/>
    <p:sldId id="702" r:id="rId11"/>
    <p:sldId id="703" r:id="rId12"/>
    <p:sldId id="704" r:id="rId13"/>
    <p:sldId id="705" r:id="rId14"/>
    <p:sldId id="706" r:id="rId15"/>
    <p:sldId id="707" r:id="rId16"/>
    <p:sldId id="708" r:id="rId17"/>
    <p:sldId id="709" r:id="rId18"/>
    <p:sldId id="710" r:id="rId19"/>
    <p:sldId id="711" r:id="rId20"/>
    <p:sldId id="712" r:id="rId21"/>
    <p:sldId id="713" r:id="rId22"/>
    <p:sldId id="714" r:id="rId23"/>
    <p:sldId id="715" r:id="rId24"/>
    <p:sldId id="716" r:id="rId25"/>
    <p:sldId id="717" r:id="rId26"/>
    <p:sldId id="718" r:id="rId27"/>
    <p:sldId id="719" r:id="rId28"/>
    <p:sldId id="720" r:id="rId29"/>
    <p:sldId id="721" r:id="rId30"/>
    <p:sldId id="722" r:id="rId31"/>
    <p:sldId id="723" r:id="rId32"/>
    <p:sldId id="724" r:id="rId33"/>
    <p:sldId id="725" r:id="rId34"/>
    <p:sldId id="726" r:id="rId35"/>
    <p:sldId id="727" r:id="rId36"/>
    <p:sldId id="728" r:id="rId37"/>
    <p:sldId id="729" r:id="rId38"/>
    <p:sldId id="730" r:id="rId39"/>
    <p:sldId id="731" r:id="rId40"/>
    <p:sldId id="732" r:id="rId41"/>
    <p:sldId id="733" r:id="rId42"/>
    <p:sldId id="734" r:id="rId43"/>
    <p:sldId id="735" r:id="rId44"/>
    <p:sldId id="736" r:id="rId45"/>
    <p:sldId id="737" r:id="rId46"/>
    <p:sldId id="738" r:id="rId47"/>
    <p:sldId id="739" r:id="rId48"/>
    <p:sldId id="740" r:id="rId49"/>
    <p:sldId id="741" r:id="rId50"/>
    <p:sldId id="742" r:id="rId51"/>
    <p:sldId id="743" r:id="rId52"/>
    <p:sldId id="744" r:id="rId53"/>
    <p:sldId id="745" r:id="rId54"/>
    <p:sldId id="746" r:id="rId55"/>
    <p:sldId id="747" r:id="rId56"/>
    <p:sldId id="748" r:id="rId57"/>
    <p:sldId id="749" r:id="rId58"/>
    <p:sldId id="750" r:id="rId59"/>
    <p:sldId id="751" r:id="rId60"/>
    <p:sldId id="752" r:id="rId61"/>
    <p:sldId id="753" r:id="rId62"/>
    <p:sldId id="754" r:id="rId63"/>
    <p:sldId id="755" r:id="rId64"/>
    <p:sldId id="756" r:id="rId65"/>
    <p:sldId id="757" r:id="rId66"/>
    <p:sldId id="758" r:id="rId67"/>
    <p:sldId id="759" r:id="rId68"/>
    <p:sldId id="760" r:id="rId69"/>
    <p:sldId id="761" r:id="rId70"/>
    <p:sldId id="762" r:id="rId71"/>
    <p:sldId id="763" r:id="rId72"/>
    <p:sldId id="764" r:id="rId73"/>
    <p:sldId id="765" r:id="rId74"/>
    <p:sldId id="766" r:id="rId75"/>
    <p:sldId id="692" r:id="rId76"/>
    <p:sldId id="767" r:id="rId77"/>
    <p:sldId id="768" r:id="rId78"/>
    <p:sldId id="769" r:id="rId79"/>
    <p:sldId id="770" r:id="rId80"/>
    <p:sldId id="771" r:id="rId81"/>
    <p:sldId id="772" r:id="rId82"/>
    <p:sldId id="773" r:id="rId83"/>
    <p:sldId id="774" r:id="rId84"/>
    <p:sldId id="775" r:id="rId85"/>
    <p:sldId id="776" r:id="rId86"/>
    <p:sldId id="777" r:id="rId87"/>
    <p:sldId id="778" r:id="rId88"/>
    <p:sldId id="779" r:id="rId89"/>
    <p:sldId id="780" r:id="rId90"/>
    <p:sldId id="781" r:id="rId91"/>
    <p:sldId id="782" r:id="rId92"/>
    <p:sldId id="783" r:id="rId93"/>
    <p:sldId id="784" r:id="rId94"/>
    <p:sldId id="785" r:id="rId95"/>
    <p:sldId id="786" r:id="rId96"/>
    <p:sldId id="787" r:id="rId97"/>
    <p:sldId id="788" r:id="rId98"/>
    <p:sldId id="789" r:id="rId99"/>
    <p:sldId id="790" r:id="rId100"/>
    <p:sldId id="791" r:id="rId101"/>
    <p:sldId id="792" r:id="rId102"/>
    <p:sldId id="793" r:id="rId103"/>
    <p:sldId id="794" r:id="rId104"/>
    <p:sldId id="795" r:id="rId105"/>
    <p:sldId id="796" r:id="rId106"/>
    <p:sldId id="797" r:id="rId107"/>
    <p:sldId id="798" r:id="rId108"/>
    <p:sldId id="799" r:id="rId109"/>
    <p:sldId id="800" r:id="rId110"/>
    <p:sldId id="801" r:id="rId111"/>
    <p:sldId id="802" r:id="rId112"/>
    <p:sldId id="803" r:id="rId113"/>
    <p:sldId id="804" r:id="rId114"/>
    <p:sldId id="805" r:id="rId115"/>
    <p:sldId id="806" r:id="rId116"/>
    <p:sldId id="807" r:id="rId117"/>
    <p:sldId id="808" r:id="rId118"/>
    <p:sldId id="809" r:id="rId119"/>
    <p:sldId id="810" r:id="rId120"/>
    <p:sldId id="811" r:id="rId121"/>
    <p:sldId id="812" r:id="rId122"/>
    <p:sldId id="813" r:id="rId123"/>
    <p:sldId id="814" r:id="rId124"/>
    <p:sldId id="815" r:id="rId125"/>
    <p:sldId id="816" r:id="rId126"/>
    <p:sldId id="817" r:id="rId127"/>
    <p:sldId id="818" r:id="rId128"/>
    <p:sldId id="819" r:id="rId129"/>
    <p:sldId id="820" r:id="rId130"/>
    <p:sldId id="821" r:id="rId131"/>
    <p:sldId id="822" r:id="rId132"/>
    <p:sldId id="823" r:id="rId133"/>
    <p:sldId id="824" r:id="rId134"/>
    <p:sldId id="825" r:id="rId135"/>
    <p:sldId id="826" r:id="rId136"/>
    <p:sldId id="827" r:id="rId137"/>
    <p:sldId id="828" r:id="rId138"/>
    <p:sldId id="829" r:id="rId139"/>
    <p:sldId id="830" r:id="rId140"/>
    <p:sldId id="831" r:id="rId141"/>
    <p:sldId id="832" r:id="rId142"/>
    <p:sldId id="833" r:id="rId143"/>
    <p:sldId id="834" r:id="rId144"/>
    <p:sldId id="835" r:id="rId145"/>
    <p:sldId id="836" r:id="rId146"/>
    <p:sldId id="837" r:id="rId147"/>
    <p:sldId id="838" r:id="rId148"/>
    <p:sldId id="839" r:id="rId149"/>
    <p:sldId id="840" r:id="rId150"/>
    <p:sldId id="841" r:id="rId151"/>
    <p:sldId id="842" r:id="rId152"/>
    <p:sldId id="843" r:id="rId153"/>
    <p:sldId id="844" r:id="rId154"/>
    <p:sldId id="845" r:id="rId155"/>
    <p:sldId id="846" r:id="rId156"/>
    <p:sldId id="847" r:id="rId157"/>
    <p:sldId id="848" r:id="rId158"/>
    <p:sldId id="849" r:id="rId159"/>
    <p:sldId id="850" r:id="rId160"/>
    <p:sldId id="851" r:id="rId161"/>
    <p:sldId id="852" r:id="rId162"/>
    <p:sldId id="853" r:id="rId163"/>
    <p:sldId id="854" r:id="rId164"/>
    <p:sldId id="855" r:id="rId165"/>
    <p:sldId id="856" r:id="rId166"/>
    <p:sldId id="857" r:id="rId167"/>
    <p:sldId id="858" r:id="rId168"/>
    <p:sldId id="859" r:id="rId169"/>
    <p:sldId id="860" r:id="rId170"/>
    <p:sldId id="861" r:id="rId171"/>
    <p:sldId id="862" r:id="rId172"/>
    <p:sldId id="863" r:id="rId173"/>
    <p:sldId id="864" r:id="rId174"/>
    <p:sldId id="865" r:id="rId175"/>
    <p:sldId id="866" r:id="rId176"/>
    <p:sldId id="867" r:id="rId177"/>
    <p:sldId id="868" r:id="rId178"/>
    <p:sldId id="869" r:id="rId179"/>
    <p:sldId id="870" r:id="rId180"/>
    <p:sldId id="871" r:id="rId181"/>
    <p:sldId id="872" r:id="rId182"/>
    <p:sldId id="873" r:id="rId183"/>
    <p:sldId id="874" r:id="rId184"/>
    <p:sldId id="875" r:id="rId185"/>
    <p:sldId id="876" r:id="rId186"/>
    <p:sldId id="877" r:id="rId187"/>
    <p:sldId id="878" r:id="rId188"/>
    <p:sldId id="879" r:id="rId189"/>
    <p:sldId id="880" r:id="rId190"/>
    <p:sldId id="881" r:id="rId191"/>
    <p:sldId id="882" r:id="rId192"/>
    <p:sldId id="883" r:id="rId193"/>
    <p:sldId id="884" r:id="rId194"/>
    <p:sldId id="885" r:id="rId195"/>
    <p:sldId id="886" r:id="rId196"/>
    <p:sldId id="887" r:id="rId197"/>
    <p:sldId id="888" r:id="rId198"/>
    <p:sldId id="889" r:id="rId199"/>
    <p:sldId id="890" r:id="rId200"/>
    <p:sldId id="891" r:id="rId201"/>
    <p:sldId id="892" r:id="rId202"/>
    <p:sldId id="893" r:id="rId203"/>
    <p:sldId id="894" r:id="rId204"/>
    <p:sldId id="895" r:id="rId205"/>
    <p:sldId id="896" r:id="rId206"/>
    <p:sldId id="897" r:id="rId207"/>
    <p:sldId id="898" r:id="rId208"/>
    <p:sldId id="899" r:id="rId209"/>
    <p:sldId id="900" r:id="rId210"/>
    <p:sldId id="901" r:id="rId211"/>
    <p:sldId id="902" r:id="rId212"/>
    <p:sldId id="903" r:id="rId213"/>
    <p:sldId id="904" r:id="rId214"/>
    <p:sldId id="905" r:id="rId215"/>
    <p:sldId id="906" r:id="rId216"/>
    <p:sldId id="907" r:id="rId217"/>
    <p:sldId id="908" r:id="rId218"/>
    <p:sldId id="909" r:id="rId219"/>
    <p:sldId id="910" r:id="rId220"/>
    <p:sldId id="911" r:id="rId221"/>
    <p:sldId id="912" r:id="rId222"/>
    <p:sldId id="913" r:id="rId223"/>
    <p:sldId id="914" r:id="rId224"/>
    <p:sldId id="915" r:id="rId225"/>
    <p:sldId id="916" r:id="rId226"/>
    <p:sldId id="917" r:id="rId227"/>
    <p:sldId id="918" r:id="rId228"/>
    <p:sldId id="919" r:id="rId229"/>
    <p:sldId id="920" r:id="rId230"/>
    <p:sldId id="921" r:id="rId231"/>
    <p:sldId id="922" r:id="rId232"/>
    <p:sldId id="923" r:id="rId233"/>
    <p:sldId id="924" r:id="rId234"/>
    <p:sldId id="925" r:id="rId235"/>
    <p:sldId id="926" r:id="rId236"/>
    <p:sldId id="927" r:id="rId237"/>
    <p:sldId id="928" r:id="rId238"/>
    <p:sldId id="929" r:id="rId239"/>
    <p:sldId id="930" r:id="rId240"/>
    <p:sldId id="931" r:id="rId241"/>
    <p:sldId id="932" r:id="rId242"/>
    <p:sldId id="933" r:id="rId243"/>
    <p:sldId id="934" r:id="rId244"/>
    <p:sldId id="935" r:id="rId245"/>
    <p:sldId id="936" r:id="rId246"/>
    <p:sldId id="937" r:id="rId247"/>
    <p:sldId id="938" r:id="rId248"/>
    <p:sldId id="939" r:id="rId249"/>
    <p:sldId id="940" r:id="rId250"/>
    <p:sldId id="941" r:id="rId251"/>
    <p:sldId id="942" r:id="rId252"/>
    <p:sldId id="943" r:id="rId253"/>
    <p:sldId id="944" r:id="rId254"/>
    <p:sldId id="945" r:id="rId255"/>
    <p:sldId id="946" r:id="rId256"/>
    <p:sldId id="947" r:id="rId257"/>
    <p:sldId id="948" r:id="rId258"/>
    <p:sldId id="949" r:id="rId259"/>
    <p:sldId id="950" r:id="rId260"/>
    <p:sldId id="951" r:id="rId261"/>
    <p:sldId id="952" r:id="rId262"/>
    <p:sldId id="953" r:id="rId263"/>
    <p:sldId id="954" r:id="rId264"/>
    <p:sldId id="955" r:id="rId265"/>
    <p:sldId id="956" r:id="rId266"/>
    <p:sldId id="957" r:id="rId267"/>
    <p:sldId id="958" r:id="rId268"/>
  </p:sldIdLst>
  <p:sldSz cx="12192000" cy="6858000"/>
  <p:notesSz cx="6858000" cy="9144000"/>
  <p:defaultTextStyle>
    <a:defPPr>
      <a:defRPr lang="en-US"/>
    </a:defPPr>
    <a:lvl1pPr algn="l" defTabSz="457200" rtl="0" fontAlgn="base">
      <a:spcBef>
        <a:spcPct val="0"/>
      </a:spcBef>
      <a:spcAft>
        <a:spcPct val="0"/>
      </a:spcAft>
      <a:defRPr kern="1200">
        <a:solidFill>
          <a:schemeClr val="tx1"/>
        </a:solidFill>
        <a:latin typeface="Arial" pitchFamily="34" charset="0"/>
        <a:ea typeface="+mn-ea"/>
        <a:cs typeface="+mn-cs"/>
      </a:defRPr>
    </a:lvl1pPr>
    <a:lvl2pPr marL="457200" algn="l" defTabSz="457200" rtl="0" fontAlgn="base">
      <a:spcBef>
        <a:spcPct val="0"/>
      </a:spcBef>
      <a:spcAft>
        <a:spcPct val="0"/>
      </a:spcAft>
      <a:defRPr kern="1200">
        <a:solidFill>
          <a:schemeClr val="tx1"/>
        </a:solidFill>
        <a:latin typeface="Arial" pitchFamily="34" charset="0"/>
        <a:ea typeface="+mn-ea"/>
        <a:cs typeface="+mn-cs"/>
      </a:defRPr>
    </a:lvl2pPr>
    <a:lvl3pPr marL="914400" algn="l" defTabSz="457200" rtl="0" fontAlgn="base">
      <a:spcBef>
        <a:spcPct val="0"/>
      </a:spcBef>
      <a:spcAft>
        <a:spcPct val="0"/>
      </a:spcAft>
      <a:defRPr kern="1200">
        <a:solidFill>
          <a:schemeClr val="tx1"/>
        </a:solidFill>
        <a:latin typeface="Arial" pitchFamily="34" charset="0"/>
        <a:ea typeface="+mn-ea"/>
        <a:cs typeface="+mn-cs"/>
      </a:defRPr>
    </a:lvl3pPr>
    <a:lvl4pPr marL="1371600" algn="l" defTabSz="457200" rtl="0" fontAlgn="base">
      <a:spcBef>
        <a:spcPct val="0"/>
      </a:spcBef>
      <a:spcAft>
        <a:spcPct val="0"/>
      </a:spcAft>
      <a:defRPr kern="1200">
        <a:solidFill>
          <a:schemeClr val="tx1"/>
        </a:solidFill>
        <a:latin typeface="Arial" pitchFamily="34" charset="0"/>
        <a:ea typeface="+mn-ea"/>
        <a:cs typeface="+mn-cs"/>
      </a:defRPr>
    </a:lvl4pPr>
    <a:lvl5pPr marL="1828800" algn="l" defTabSz="457200"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000099"/>
    <a:srgbClr val="FF0000"/>
    <a:srgbClr val="EBA905"/>
    <a:srgbClr val="00FF00"/>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Objects="1">
      <p:cViewPr varScale="1">
        <p:scale>
          <a:sx n="64" d="100"/>
          <a:sy n="64" d="100"/>
        </p:scale>
        <p:origin x="36" y="340"/>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slide" Target="slides/slide264.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viewProps" Target="viewProp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tableStyles" Target="tableStyle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7T11:49:21.72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92D050"/>
    </inkml:brush>
  </inkml:definitions>
  <inkml:trace contextRef="#ctx0" brushRef="#br0">6821 10319 0,'-49'0'79,"-125"-75"-33,-124 51 17,224 24-63,-273 0 47,272 0-32,-24 0 32,0 0 16,49 24-63,-24 51 31,49-50-31,0 49 31,25-49 1,0 74-1,-25 25 0,25 25 0,0-25 16,0-50-16,0 1 1,50-26-1,49 51 0,50-51 0,-50-24 16,149 0-15,25 24-1,124-24 0,-323-25 0,-24 0 1,99-124-1,-99 75-31,49-51 31,-74 100-31,-25-49 16,24 24-1,1-50 17,-25-49 14,0 50-14,0 24-1,0-24 0,-49 0 0,24 24 1,0 25 15,0-24-32,-49-26 16,-1 50 1,26 1 15,-1-1-16,25 25-31,-223-25 31,223 25-15,25-25 62</inkml:trace>
  <inkml:trace contextRef="#ctx0" brushRef="#br0" timeOffset="1952.4819">15949 10294 0,'0'-25'16,"-24"25"0,-26-25 15,-24 25 0,49 0-31,-99-24 31,99 24-15,-124 0 0,-25 0 15,100 0 16,-25 0-16,0 24 0,-50 100 1,99-49-1,1-1 0,49 1 16,0-26-47,-50 50 31,50-49-15,0 0-1,0-1-15,0 1 47,0-25-47,0-1 32,0 1-32,25 50 31,0-26-31,24 1 31,-24-25-15</inkml:trace>
  <inkml:trace contextRef="#ctx0" brushRef="#br0" timeOffset="3379.5254">14957 11261 0,'50'0'15,"-1"0"-15,175 25 32,-100-25 15,-50 0-16,25-25 0,25 1 0,422-76 16,-347 51-16,-175 49 1,51-50-1,-26 25 0,-24-24 16,0-51-16,-25 51 1,0-50-1,-25 49 0,-24-49 0,24 74 1,0 0-1,-25-24 0,1-1 16,-1 50-16,25-25 0,-124 25 1,100 0-1,24-25 0,0 25 16,-24 0-16,-26 0 1,1-24-1,24-1 0,25 25 266</inkml:trace>
  <inkml:trace contextRef="#ctx0" brushRef="#br1" timeOffset="16802.2236">12774 9922 0,'-24'0'141,"-26"25"-126,-99 24 32,-74 75 31,-50 0 0,248-99-78,-198 223 47,198-248-31,-74 75 15,49 24 0,26-25-15</inkml:trace>
  <inkml:trace contextRef="#ctx0" brushRef="#br1" timeOffset="16983.7072">11559 10889 0,'0'25'0,"0"-50"0,0 224 47,0-150-47,0 1 0,0 24 31,0-24 0,50 24 1</inkml:trace>
  <inkml:trace contextRef="#ctx0" brushRef="#br1" timeOffset="17976.7486">12328 11485 0,'0'0'47,"149"0"-47,49-25 31,-74 0-31,0 0 16,248 25 15,-124-74 0,-173-1 0,-50-49 1,-25-25-1,0 1 16,0-26-16,0 50 16,-25 0-16,-25 25 0,-24 49 1,-25-24-1,-1 24 16,-73 1-16,98-1 0,-247 0 16,223 25-16</inkml:trace>
  <inkml:trace contextRef="#ctx0" brushRef="#br1" timeOffset="21132.6778">22473 10418 0,'0'-25'15,"0"0"235,-99-49-219,24 74 1,26-50-1,24 50-31,0 0 31,-24 0-31,24 0 16,-50 0 15,-73 0 0,73 0 16,-49 25-16,50 25 1,24-50-1,-24 25 0,-1 24 16,26-24-16,24 25 1,0-26-1,-25 26 0,1 24 16,-1 26-16,1-26 0,49-24 1,0 24-1,0 50 16,0-74-16,49 24 0,26-49 1,73-25 14,76 0-14,-150 0-32,125 0 31,-175 0-15,100 0 15,-49 0 0,-1 0 0,125 0 1,-175-25-17</inkml:trace>
  <inkml:trace contextRef="#ctx0" brushRef="#br1" timeOffset="21972.4342">22647 10964 0,'0'0'47,"0"-50"-47,24 0 31,-24 1-15,0 24-1,0-25 16,0 26 32,0-26 15,0 25-62,0-24 31,0 24-32,0 0 16,-49-49 1,49 24-1,-25 50 94,0 0-31,-24 0-79,-51 0 1</inkml:trace>
  <inkml:trace contextRef="#ctx0" brushRef="#br1" timeOffset="99305.034">6400 9872 0,'-50'0'47,"-570"-74"31,223-1-16,75 51-30,49 24-1,99 0 16,50 49-16,74 100 0,-74 124 16,50-50-16,-75 149 1,75 75-1,-1-1 16,51-322-47,24 348 31,49-373-31,-74 0 31,25 248 1,0 298-1,0-322 16,0 49 0,0-298-47,75 199 31,-75-223-31,74 98 31,1 51 0,-26-50 1,26-1-1,123 125 0,-49 25 16,-25-124-16,74-1 0,-74-148 1</inkml:trace>
  <inkml:trace contextRef="#ctx0" brushRef="#br1" timeOffset="100991.2433">5655 16123 0,'224'-25'31,"-448"50"-31,745-174 32,-446 124-17,24-49 1,75-75 31,-50 25-16,-50 25 0,0-124 1,1 49-1,-75 25 0,25-347 16,0 223-16,-1-99 0,-24 124 16,0-124-15,0 99-1,0 50 16,25 124-16,124-348 16,-75 224-16,1 25 0,24-75 1,0-50-1,-74 174 16,25-123-16,-50-26 16,0 100-16,0 98 0,0-98 1,-50 74-1,-24 49 16,-75 1-16,74 24 0,26 50-31,-125 0 31,100-49-31,-125 49 47,75 0-15,25 0-1,-273 74 0,-149 1 0,496-75 16,-24 0 16,-75 124-16,49-75-47,-98 50 46,148-74 48</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7T11:55:36.243"/>
    </inkml:context>
    <inkml:brush xml:id="br0">
      <inkml:brushProperty name="width" value="0.05292" units="cm"/>
      <inkml:brushProperty name="height" value="0.05292" units="cm"/>
      <inkml:brushProperty name="color" value="#92D050"/>
    </inkml:brush>
  </inkml:definitions>
  <inkml:trace contextRef="#ctx0" brushRef="#br0">8458 15453 0</inkml:trace>
  <inkml:trace contextRef="#ctx0" brushRef="#br0" timeOffset="112.9857">8458 15453 0</inkml:trace>
  <inkml:trace contextRef="#ctx0" brushRef="#br0" timeOffset="211.9203">8483 15453 0,'0'0'0,"99"0"16,-49 0 0,-25 0-1</inkml:trace>
  <inkml:trace contextRef="#ctx0" brushRef="#br0" timeOffset="1495.9318">8781 15429 0,'74'0'47,"-49"0"-16,0 0 16,24 0-31,26 0 15,-25 0 16,-26 0-16,1 0 1,0 0-1,49 0 0,-24 0 16,74 0-16,-74 0 0,-1 0 1,1 0-1,24 0 0,1 0 0,-51 0 32,26 0-16,-25 0-16,24 0 0,26 0 1,-26 0-1,-24 0 31,25 0-46,-25 0 78,24 0-47,-24-25-16</inkml:trace>
  <inkml:trace contextRef="#ctx0" brushRef="#br0" timeOffset="14336.4117">6102 16520 0,'25'0'235,"347"0"-141,-347 0-94,99 0 46,-100 0-46,175 0 32,24 0-1,-124 0 16</inkml:trace>
  <inkml:trace contextRef="#ctx0" brushRef="#br0" timeOffset="16405.4821">8880 16570 0,'25'0'157,"124"0"-126,-75 0 16,1 0-16,73 49 0,1-49 0,0 25 16,-99-25-15,74 25-1,49 0 0,-98-1 0,148-24 1,25 0-1,-25 0 0,0 0 0,1 0 1,-175 0 14,-24 0-14,0 0 77,0 0-31,0 0 63</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7T11:57:27.866"/>
    </inkml:context>
    <inkml:brush xml:id="br0">
      <inkml:brushProperty name="width" value="0.05292" units="cm"/>
      <inkml:brushProperty name="height" value="0.05292" units="cm"/>
      <inkml:brushProperty name="color" value="#92D050"/>
    </inkml:brush>
  </inkml:definitions>
  <inkml:trace contextRef="#ctx0" brushRef="#br0">16123 6251 0,'25'0'94,"0"0"-63,-25 297 79,0 125-1,-25-99-31,-25-150-15,50-98 15,0-26-78,0 26 31,0-26-31,0 26 31,0-51-31,0 51 16,0-50 0,0 49-1,0 1 17,0-26-1,0 1 0,0 24 0,0-49-15,0 49 15,0-24 0,0 24 1,25 50-1,0-49 0,-25-26-31,0-24 31,25 25-15,-25-25 140,0-1-109,0 1-16,0 0 1,0 25 30,0 49-15,0-74 0,0 0-31,24 24-1</inkml:trace>
  <inkml:trace contextRef="#ctx0" brushRef="#br0" timeOffset="2335.8596">17140 9475 0,'25'0'15,"0"0"17,-1 100-1,-24-1 0,25 0-15,-25-49 15,0-1 16,0 1-16,0 24 0,25 1 16,-25-26-31,0 26 15,0 24 0,0 0 1,0-24-1,0 49 0,0 0 0,0 0 1,0 49-1,0 26 0,0-100 0,0-49 1,0-1-32,0 26 46,0-51-46,0 26 32,0 24-1,0 26 0,0 48 0,0-73 1,0-50-17,0 74 17,0-74-32,0-1 31,0 1 0,0 50 0,0-50 16,0-1-16,0 26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A32F6615-4AF5-46CC-9B7D-B5ACA5CA8634}" type="datetimeFigureOut">
              <a:rPr lang="en-US"/>
              <a:pPr>
                <a:defRPr/>
              </a:pPr>
              <a:t>1/17/2021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8357DE68-661E-422A-8D1B-55B53F5EFF09}" type="slidenum">
              <a:rPr lang="en-US"/>
              <a:pPr>
                <a:defRPr/>
              </a:pPr>
              <a:t>‹#›</a:t>
            </a:fld>
            <a:endParaRPr lang="en-US"/>
          </a:p>
        </p:txBody>
      </p:sp>
    </p:spTree>
    <p:extLst>
      <p:ext uri="{BB962C8B-B14F-4D97-AF65-F5344CB8AC3E}">
        <p14:creationId xmlns:p14="http://schemas.microsoft.com/office/powerpoint/2010/main" val="40604752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8357DE68-661E-422A-8D1B-55B53F5EFF09}" type="slidenum">
              <a:rPr lang="en-US" smtClean="0"/>
              <a:pPr>
                <a:defRPr/>
              </a:pPr>
              <a:t>1</a:t>
            </a:fld>
            <a:endParaRPr lang="en-US" dirty="0"/>
          </a:p>
        </p:txBody>
      </p:sp>
    </p:spTree>
    <p:extLst>
      <p:ext uri="{BB962C8B-B14F-4D97-AF65-F5344CB8AC3E}">
        <p14:creationId xmlns:p14="http://schemas.microsoft.com/office/powerpoint/2010/main" val="4258855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457200" y="720725"/>
            <a:ext cx="6400800" cy="3600450"/>
          </a:xfrm>
          <a:ln/>
        </p:spPr>
      </p:sp>
      <p:sp>
        <p:nvSpPr>
          <p:cNvPr id="40962"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pitchFamily="34" charset="0"/>
                <a:ea typeface="ＭＳ Ｐゴシック" pitchFamily="34" charset="-128"/>
              </a:rPr>
              <a:t>Dan has some demo for this.</a:t>
            </a: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9B9508E5-0874-424A-AC6D-A47A8201704D}" type="slidenum">
              <a:rPr lang="en-US" sz="1300"/>
              <a:pPr eaLnBrk="1" hangingPunct="1"/>
              <a:t>263</a:t>
            </a:fld>
            <a:endParaRPr lang="en-US" sz="1300"/>
          </a:p>
        </p:txBody>
      </p:sp>
    </p:spTree>
    <p:extLst>
      <p:ext uri="{BB962C8B-B14F-4D97-AF65-F5344CB8AC3E}">
        <p14:creationId xmlns:p14="http://schemas.microsoft.com/office/powerpoint/2010/main" val="20984349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a:xfrm>
            <a:off x="457200" y="720725"/>
            <a:ext cx="6400800" cy="3600450"/>
          </a:xfrm>
          <a:ln/>
        </p:spPr>
      </p:sp>
      <p:sp>
        <p:nvSpPr>
          <p:cNvPr id="45058"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pitchFamily="34" charset="0"/>
                <a:ea typeface="ＭＳ Ｐゴシック" pitchFamily="34" charset="-128"/>
              </a:rPr>
              <a:t>Dan has some demo for this</a:t>
            </a:r>
          </a:p>
        </p:txBody>
      </p:sp>
      <p:sp>
        <p:nvSpPr>
          <p:cNvPr id="4" name="Slide Number Placeholder 3"/>
          <p:cNvSpPr>
            <a:spLocks noGrp="1"/>
          </p:cNvSpPr>
          <p:nvPr>
            <p:ph type="sldNum" sz="quarter" idx="5"/>
          </p:nvPr>
        </p:nvSpPr>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E0D98D4-78BC-410E-807E-3CF904F29929}" type="slidenum">
              <a:rPr lang="en-US" sz="1300"/>
              <a:pPr eaLnBrk="1" hangingPunct="1"/>
              <a:t>266</a:t>
            </a:fld>
            <a:endParaRPr lang="en-US" sz="1300"/>
          </a:p>
        </p:txBody>
      </p:sp>
    </p:spTree>
    <p:extLst>
      <p:ext uri="{BB962C8B-B14F-4D97-AF65-F5344CB8AC3E}">
        <p14:creationId xmlns:p14="http://schemas.microsoft.com/office/powerpoint/2010/main" val="3744229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8357DE68-661E-422A-8D1B-55B53F5EFF09}" type="slidenum">
              <a:rPr lang="en-US" smtClean="0"/>
              <a:pPr>
                <a:defRPr/>
              </a:pPr>
              <a:t>76</a:t>
            </a:fld>
            <a:endParaRPr lang="en-US" dirty="0"/>
          </a:p>
        </p:txBody>
      </p:sp>
    </p:spTree>
    <p:extLst>
      <p:ext uri="{BB962C8B-B14F-4D97-AF65-F5344CB8AC3E}">
        <p14:creationId xmlns:p14="http://schemas.microsoft.com/office/powerpoint/2010/main" val="63561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8357DE68-661E-422A-8D1B-55B53F5EFF09}" type="slidenum">
              <a:rPr lang="en-US" smtClean="0"/>
              <a:pPr>
                <a:defRPr/>
              </a:pPr>
              <a:t>129</a:t>
            </a:fld>
            <a:endParaRPr lang="en-US" dirty="0"/>
          </a:p>
        </p:txBody>
      </p:sp>
    </p:spTree>
    <p:extLst>
      <p:ext uri="{BB962C8B-B14F-4D97-AF65-F5344CB8AC3E}">
        <p14:creationId xmlns:p14="http://schemas.microsoft.com/office/powerpoint/2010/main" val="306862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8357DE68-661E-422A-8D1B-55B53F5EFF09}" type="slidenum">
              <a:rPr lang="en-US" smtClean="0"/>
              <a:pPr>
                <a:defRPr/>
              </a:pPr>
              <a:t>173</a:t>
            </a:fld>
            <a:endParaRPr lang="en-US" dirty="0"/>
          </a:p>
        </p:txBody>
      </p:sp>
    </p:spTree>
    <p:extLst>
      <p:ext uri="{BB962C8B-B14F-4D97-AF65-F5344CB8AC3E}">
        <p14:creationId xmlns:p14="http://schemas.microsoft.com/office/powerpoint/2010/main" val="1445287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8357DE68-661E-422A-8D1B-55B53F5EFF09}" type="slidenum">
              <a:rPr lang="en-US" smtClean="0"/>
              <a:pPr>
                <a:defRPr/>
              </a:pPr>
              <a:t>206</a:t>
            </a:fld>
            <a:endParaRPr lang="en-US" dirty="0"/>
          </a:p>
        </p:txBody>
      </p:sp>
    </p:spTree>
    <p:extLst>
      <p:ext uri="{BB962C8B-B14F-4D97-AF65-F5344CB8AC3E}">
        <p14:creationId xmlns:p14="http://schemas.microsoft.com/office/powerpoint/2010/main" val="118733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8357DE68-661E-422A-8D1B-55B53F5EFF09}" type="slidenum">
              <a:rPr lang="en-US" smtClean="0"/>
              <a:pPr>
                <a:defRPr/>
              </a:pPr>
              <a:t>238</a:t>
            </a:fld>
            <a:endParaRPr lang="en-US" dirty="0"/>
          </a:p>
        </p:txBody>
      </p:sp>
    </p:spTree>
    <p:extLst>
      <p:ext uri="{BB962C8B-B14F-4D97-AF65-F5344CB8AC3E}">
        <p14:creationId xmlns:p14="http://schemas.microsoft.com/office/powerpoint/2010/main" val="1186700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457200" y="720725"/>
            <a:ext cx="6400800" cy="3600450"/>
          </a:xfrm>
          <a:ln/>
        </p:spPr>
      </p:sp>
      <p:sp>
        <p:nvSpPr>
          <p:cNvPr id="2355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pitchFamily="34" charset="0"/>
              <a:ea typeface="ＭＳ Ｐゴシック" pitchFamily="34"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D4DC253-A9A5-4D90-B624-D5BA5845A987}" type="slidenum">
              <a:rPr lang="en-US" sz="1300"/>
              <a:pPr eaLnBrk="1" hangingPunct="1"/>
              <a:t>249</a:t>
            </a:fld>
            <a:endParaRPr lang="en-US" sz="1300"/>
          </a:p>
        </p:txBody>
      </p:sp>
    </p:spTree>
    <p:extLst>
      <p:ext uri="{BB962C8B-B14F-4D97-AF65-F5344CB8AC3E}">
        <p14:creationId xmlns:p14="http://schemas.microsoft.com/office/powerpoint/2010/main" val="830056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a:xfrm>
            <a:off x="457200" y="720725"/>
            <a:ext cx="6400800" cy="3600450"/>
          </a:xfrm>
          <a:ln/>
        </p:spPr>
      </p:sp>
      <p:sp>
        <p:nvSpPr>
          <p:cNvPr id="3379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pitchFamily="34" charset="0"/>
                <a:ea typeface="ＭＳ Ｐゴシック" pitchFamily="34" charset="-128"/>
              </a:rPr>
              <a:t>Before: most search engines were merely based on how well a page matches your search words.</a:t>
            </a:r>
          </a:p>
          <a:p>
            <a:endParaRPr lang="en-US">
              <a:latin typeface="Arial" pitchFamily="34" charset="0"/>
              <a:ea typeface="ＭＳ Ｐゴシック" pitchFamily="34" charset="-128"/>
            </a:endParaRPr>
          </a:p>
          <a:p>
            <a:r>
              <a:rPr lang="en-US">
                <a:latin typeface="Arial" pitchFamily="34" charset="0"/>
                <a:ea typeface="ＭＳ Ｐゴシック" pitchFamily="34" charset="-128"/>
              </a:rPr>
              <a:t>Note: currently dominated by clickstreams</a:t>
            </a:r>
          </a:p>
        </p:txBody>
      </p:sp>
      <p:sp>
        <p:nvSpPr>
          <p:cNvPr id="3379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E4441EF3-1314-42C4-A2EC-9B5643936ADD}" type="slidenum">
              <a:rPr lang="en-US" sz="1300"/>
              <a:pPr eaLnBrk="1" hangingPunct="1"/>
              <a:t>257</a:t>
            </a:fld>
            <a:endParaRPr lang="en-US" sz="1300"/>
          </a:p>
        </p:txBody>
      </p:sp>
    </p:spTree>
    <p:extLst>
      <p:ext uri="{BB962C8B-B14F-4D97-AF65-F5344CB8AC3E}">
        <p14:creationId xmlns:p14="http://schemas.microsoft.com/office/powerpoint/2010/main" val="908774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demo</a:t>
            </a:r>
          </a:p>
        </p:txBody>
      </p:sp>
      <p:sp>
        <p:nvSpPr>
          <p:cNvPr id="4" name="Slide Number Placeholder 3"/>
          <p:cNvSpPr>
            <a:spLocks noGrp="1"/>
          </p:cNvSpPr>
          <p:nvPr>
            <p:ph type="sldNum" sz="quarter" idx="10"/>
          </p:nvPr>
        </p:nvSpPr>
        <p:spPr/>
        <p:txBody>
          <a:bodyPr/>
          <a:lstStyle/>
          <a:p>
            <a:fld id="{CD7DE18D-B477-5540-A418-45080CBABEBE}" type="slidenum">
              <a:rPr lang="en-US" smtClean="0"/>
              <a:pPr/>
              <a:t>262</a:t>
            </a:fld>
            <a:endParaRPr lang="en-US"/>
          </a:p>
        </p:txBody>
      </p:sp>
    </p:spTree>
    <p:extLst>
      <p:ext uri="{BB962C8B-B14F-4D97-AF65-F5344CB8AC3E}">
        <p14:creationId xmlns:p14="http://schemas.microsoft.com/office/powerpoint/2010/main" val="3594785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5C7E3372-0583-42F0-A260-8E181D68C5F4}" type="datetime8">
              <a:rPr lang="en-US" smtClean="0"/>
              <a:t>1/17/2021 11:29 AM</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C84874A-9F9C-412B-8B59-7BB7BD4CCB0F}"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C0528CBB-EBD7-4D86-905B-CC744D5F7B8B}" type="datetime8">
              <a:rPr lang="en-US" smtClean="0"/>
              <a:t>1/17/2021 11:29 AM</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F2279BF-7C38-49CF-A937-48071A410351}"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A1F44B6F-CB2B-49F5-AC6F-D373295B5557}" type="datetime8">
              <a:rPr lang="en-US" smtClean="0"/>
              <a:t>1/17/2021 11:29 AM</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8E636E2-C54D-4D84-839B-83170FDE6BF0}"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solidFill>
                  <a:srgbClr val="002060"/>
                </a:solidFill>
                <a:latin typeface="Adobe Caslon Pro Bold" pitchFamily="18" charset="0"/>
              </a:defRPr>
            </a:lvl1pPr>
          </a:lstStyle>
          <a:p>
            <a:r>
              <a:rPr lang="en-GB" dirty="0" smtClean="0"/>
              <a:t>Click to edit Master title style</a:t>
            </a:r>
            <a:endParaRPr lang="en-US" dirty="0"/>
          </a:p>
        </p:txBody>
      </p:sp>
      <p:sp>
        <p:nvSpPr>
          <p:cNvPr id="3" name="Content Placeholder 2"/>
          <p:cNvSpPr>
            <a:spLocks noGrp="1"/>
          </p:cNvSpPr>
          <p:nvPr>
            <p:ph idx="1"/>
          </p:nvPr>
        </p:nvSpPr>
        <p:spPr/>
        <p:txBody>
          <a:bodyPr/>
          <a:lstStyle>
            <a:lvl1pPr>
              <a:defRPr sz="3200">
                <a:solidFill>
                  <a:srgbClr val="002060"/>
                </a:solidFill>
                <a:latin typeface="Adobe Caslon Pro" pitchFamily="18" charset="0"/>
              </a:defRPr>
            </a:lvl1pPr>
            <a:lvl2pPr>
              <a:defRPr sz="3200">
                <a:solidFill>
                  <a:srgbClr val="002060"/>
                </a:solidFill>
                <a:latin typeface="Adobe Caslon Pro" pitchFamily="18" charset="0"/>
              </a:defRPr>
            </a:lvl2pPr>
            <a:lvl3pPr>
              <a:defRPr sz="3200">
                <a:solidFill>
                  <a:srgbClr val="002060"/>
                </a:solidFill>
                <a:latin typeface="Adobe Caslon Pro" pitchFamily="18" charset="0"/>
              </a:defRPr>
            </a:lvl3pPr>
            <a:lvl4pPr>
              <a:defRPr sz="3200">
                <a:solidFill>
                  <a:srgbClr val="002060"/>
                </a:solidFill>
                <a:latin typeface="Adobe Caslon Pro" pitchFamily="18" charset="0"/>
              </a:defRPr>
            </a:lvl4pPr>
            <a:lvl5pPr>
              <a:defRPr sz="3200">
                <a:solidFill>
                  <a:srgbClr val="002060"/>
                </a:solidFill>
                <a:latin typeface="Adobe Caslon Pro" pitchFamily="18" charset="0"/>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F10799FE-21BC-466B-8DB0-6030F051B37E}" type="datetime8">
              <a:rPr lang="en-US" smtClean="0"/>
              <a:t>1/17/2021 11:29 AM</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4CD2F88-8A41-4E7F-9278-91FE67E35F94}"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7F8128A9-4CE9-45B7-BF36-A39081077B6C}" type="datetime8">
              <a:rPr lang="en-US" smtClean="0"/>
              <a:t>1/17/2021 11:29 AM</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6D8AA93-391F-4BF1-AB24-EE1C188117D0}"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609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6197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DF08764A-A614-4CA9-B60E-888860E0760D}" type="datetime8">
              <a:rPr lang="en-US" smtClean="0"/>
              <a:t>1/17/2021 11:29 AM</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CB9EF8F-76BF-4C1E-800D-331B123EDED0}"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609600" y="1535114"/>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6193370" y="1535114"/>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9C9646D0-819C-4D7A-BB82-797F16291CDB}" type="datetime8">
              <a:rPr lang="en-US" smtClean="0"/>
              <a:t>1/17/2021 11:29 AM</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29EA3E7E-5A1B-47E5-978D-1F4346EAB98F}"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57DBDEBA-EA17-4015-81DD-85F503A08213}" type="datetime8">
              <a:rPr lang="en-US" smtClean="0"/>
              <a:t>1/17/2021 11:29 AM</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4149D76F-CB32-479A-B956-6E7A4C40D212}"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F8177E70-D36D-435A-BE89-1C19CA44D0ED}" type="datetime8">
              <a:rPr lang="en-US" smtClean="0"/>
              <a:t>1/17/2021 11:29 AM</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95D59A8A-7DBD-46DB-811A-0FD3F62D5942}"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1"/>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3DEFE8CE-772F-45B7-9CB7-17D2F494E164}" type="datetime8">
              <a:rPr lang="en-US" smtClean="0"/>
              <a:t>1/17/2021 11:29 AM</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7EF6F4D-7262-49C8-A02A-33CDA8E5A9D7}"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3C560D04-6EC3-40CE-A3B9-73B74D4896F3}" type="datetime8">
              <a:rPr lang="en-US" smtClean="0"/>
              <a:t>1/17/2021 11:29 AM</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F7094D3-A18E-4A55-B245-DB9F8591AAF8}" type="slidenum">
              <a:rPr lang="en-US"/>
              <a:pPr>
                <a:defRPr/>
              </a:pPr>
              <a:t>‹#›</a:t>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98" name="Title Placeholder 1"/>
          <p:cNvSpPr>
            <a:spLocks noGrp="1"/>
          </p:cNvSpPr>
          <p:nvPr>
            <p:ph type="title"/>
          </p:nvPr>
        </p:nvSpPr>
        <p:spPr bwMode="auto">
          <a:xfrm>
            <a:off x="0" y="1"/>
            <a:ext cx="9400117" cy="112553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GB" smtClean="0"/>
              <a:t>Click to edit Master title style</a:t>
            </a:r>
            <a:endParaRPr lang="en-US" smtClean="0"/>
          </a:p>
        </p:txBody>
      </p:sp>
      <p:sp>
        <p:nvSpPr>
          <p:cNvPr id="4099" name="Text Placeholder 2"/>
          <p:cNvSpPr>
            <a:spLocks noGrp="1"/>
          </p:cNvSpPr>
          <p:nvPr>
            <p:ph type="body" idx="1"/>
          </p:nvPr>
        </p:nvSpPr>
        <p:spPr bwMode="auto">
          <a:xfrm>
            <a:off x="609600" y="1600202"/>
            <a:ext cx="8669867"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smtClean="0"/>
          </a:p>
        </p:txBody>
      </p:sp>
      <p:sp>
        <p:nvSpPr>
          <p:cNvPr id="4" name="Date Placeholder 3"/>
          <p:cNvSpPr>
            <a:spLocks noGrp="1"/>
          </p:cNvSpPr>
          <p:nvPr>
            <p:ph type="dt" sz="half" idx="2"/>
          </p:nvPr>
        </p:nvSpPr>
        <p:spPr>
          <a:xfrm>
            <a:off x="2774947" y="6492901"/>
            <a:ext cx="28448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490B296F-3217-4CB5-8847-183E6849DFA0}" type="datetime8">
              <a:rPr lang="en-US" smtClean="0"/>
              <a:t>1/17/2021 11:29 AM</a:t>
            </a:fld>
            <a:endParaRPr lang="en-US"/>
          </a:p>
        </p:txBody>
      </p:sp>
      <p:sp>
        <p:nvSpPr>
          <p:cNvPr id="5" name="Footer Placeholder 4"/>
          <p:cNvSpPr>
            <a:spLocks noGrp="1"/>
          </p:cNvSpPr>
          <p:nvPr>
            <p:ph type="ftr" sz="quarter" idx="3"/>
          </p:nvPr>
        </p:nvSpPr>
        <p:spPr>
          <a:xfrm>
            <a:off x="6286501" y="649290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dirty="0"/>
          </a:p>
        </p:txBody>
      </p:sp>
      <p:sp>
        <p:nvSpPr>
          <p:cNvPr id="6" name="Slide Number Placeholder 5"/>
          <p:cNvSpPr>
            <a:spLocks noGrp="1"/>
          </p:cNvSpPr>
          <p:nvPr>
            <p:ph type="sldNum" sz="quarter" idx="4"/>
          </p:nvPr>
        </p:nvSpPr>
        <p:spPr>
          <a:xfrm>
            <a:off x="10668032" y="6492901"/>
            <a:ext cx="1333509"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446B3258-B9C0-4096-B6BF-26A4F5876958}" type="slidenum">
              <a:rPr lang="en-US"/>
              <a:pPr>
                <a:defRPr/>
              </a:pPr>
              <a:t>‹#›</a:t>
            </a:fld>
            <a:endParaRPr lang="en-US"/>
          </a:p>
        </p:txBody>
      </p:sp>
      <p:pic>
        <p:nvPicPr>
          <p:cNvPr id="7" name="Picture 15" descr="Picture 7.png"/>
          <p:cNvPicPr>
            <a:picLocks noChangeAspect="1"/>
          </p:cNvPicPr>
          <p:nvPr userDrawn="1"/>
        </p:nvPicPr>
        <p:blipFill>
          <a:blip r:embed="rId13"/>
          <a:srcRect l="1923" b="5336"/>
          <a:stretch>
            <a:fillRect/>
          </a:stretch>
        </p:blipFill>
        <p:spPr bwMode="auto">
          <a:xfrm>
            <a:off x="9740900" y="-23"/>
            <a:ext cx="2429933" cy="642516"/>
          </a:xfrm>
          <a:prstGeom prst="rect">
            <a:avLst/>
          </a:prstGeom>
          <a:noFill/>
          <a:ln w="9525">
            <a:noFill/>
            <a:miter lim="800000"/>
            <a:headEnd/>
            <a:tailEnd/>
          </a:ln>
        </p:spPr>
      </p:pic>
      <p:sp>
        <p:nvSpPr>
          <p:cNvPr id="8" name="Rectangle 7"/>
          <p:cNvSpPr/>
          <p:nvPr userDrawn="1"/>
        </p:nvSpPr>
        <p:spPr>
          <a:xfrm>
            <a:off x="6174318" y="6459539"/>
            <a:ext cx="3105149" cy="49213"/>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Rectangle 8"/>
          <p:cNvSpPr/>
          <p:nvPr userDrawn="1"/>
        </p:nvSpPr>
        <p:spPr>
          <a:xfrm>
            <a:off x="9209621" y="6459539"/>
            <a:ext cx="2982383" cy="4603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Rectangle 9"/>
          <p:cNvSpPr/>
          <p:nvPr userDrawn="1"/>
        </p:nvSpPr>
        <p:spPr>
          <a:xfrm>
            <a:off x="2779187" y="6459539"/>
            <a:ext cx="3439583" cy="49213"/>
          </a:xfrm>
          <a:prstGeom prst="rect">
            <a:avLst/>
          </a:prstGeom>
          <a:solidFill>
            <a:srgbClr val="FFCE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11" name="Group 10"/>
          <p:cNvGrpSpPr/>
          <p:nvPr userDrawn="1"/>
        </p:nvGrpSpPr>
        <p:grpSpPr>
          <a:xfrm>
            <a:off x="-12699" y="2"/>
            <a:ext cx="9412817" cy="1173163"/>
            <a:chOff x="-9525" y="0"/>
            <a:chExt cx="7059613" cy="1173163"/>
          </a:xfrm>
        </p:grpSpPr>
        <p:sp>
          <p:nvSpPr>
            <p:cNvPr id="12" name="Title 1"/>
            <p:cNvSpPr txBox="1">
              <a:spLocks/>
            </p:cNvSpPr>
            <p:nvPr/>
          </p:nvSpPr>
          <p:spPr bwMode="auto">
            <a:xfrm>
              <a:off x="0" y="0"/>
              <a:ext cx="7050088" cy="1125538"/>
            </a:xfrm>
            <a:prstGeom prst="rect">
              <a:avLst/>
            </a:prstGeom>
            <a:solidFill>
              <a:srgbClr val="FFFF00"/>
            </a:solidFill>
            <a:ln w="9525">
              <a:noFill/>
              <a:miter lim="800000"/>
              <a:headEnd/>
              <a:tailEnd/>
            </a:ln>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a:lstStyle>
            <a:p>
              <a:pPr marL="144000" algn="l" fontAlgn="b">
                <a:lnSpc>
                  <a:spcPct val="150000"/>
                </a:lnSpc>
                <a:spcBef>
                  <a:spcPts val="600"/>
                </a:spcBef>
              </a:pPr>
              <a:r>
                <a:rPr lang="en-US" sz="3600" b="1" dirty="0" smtClean="0">
                  <a:solidFill>
                    <a:srgbClr val="002060"/>
                  </a:solidFill>
                  <a:latin typeface="Adobe Caslon Pro Bold" pitchFamily="18" charset="0"/>
                </a:rPr>
                <a:t> </a:t>
              </a:r>
              <a:endParaRPr lang="en-IN" sz="3600" b="1" dirty="0">
                <a:solidFill>
                  <a:srgbClr val="002060"/>
                </a:solidFill>
                <a:latin typeface="Adobe Caslon Pro Bold" pitchFamily="18" charset="0"/>
              </a:endParaRPr>
            </a:p>
          </p:txBody>
        </p:sp>
        <p:sp>
          <p:nvSpPr>
            <p:cNvPr id="13" name="Rectangle 12"/>
            <p:cNvSpPr/>
            <p:nvPr/>
          </p:nvSpPr>
          <p:spPr>
            <a:xfrm>
              <a:off x="2536825" y="1125538"/>
              <a:ext cx="2328863" cy="47625"/>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Rectangle 13"/>
            <p:cNvSpPr/>
            <p:nvPr/>
          </p:nvSpPr>
          <p:spPr>
            <a:xfrm>
              <a:off x="4814888" y="1125538"/>
              <a:ext cx="2235200" cy="4445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Rectangle 14"/>
            <p:cNvSpPr/>
            <p:nvPr/>
          </p:nvSpPr>
          <p:spPr>
            <a:xfrm>
              <a:off x="-9525" y="1125538"/>
              <a:ext cx="2581275" cy="47625"/>
            </a:xfrm>
            <a:prstGeom prst="rect">
              <a:avLst/>
            </a:prstGeom>
            <a:solidFill>
              <a:srgbClr val="FFCE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16" name="TextBox 12"/>
          <p:cNvSpPr txBox="1">
            <a:spLocks noChangeArrowheads="1"/>
          </p:cNvSpPr>
          <p:nvPr userDrawn="1"/>
        </p:nvSpPr>
        <p:spPr bwMode="auto">
          <a:xfrm>
            <a:off x="9694353" y="571483"/>
            <a:ext cx="2696675" cy="492443"/>
          </a:xfrm>
          <a:prstGeom prst="rect">
            <a:avLst/>
          </a:prstGeom>
          <a:noFill/>
          <a:ln w="9525">
            <a:noFill/>
            <a:miter lim="800000"/>
            <a:headEnd/>
            <a:tailEnd/>
          </a:ln>
        </p:spPr>
        <p:txBody>
          <a:bodyPr wrap="square">
            <a:spAutoFit/>
          </a:bodyPr>
          <a:lstStyle/>
          <a:p>
            <a:r>
              <a:rPr lang="en-US" sz="2600" b="1" dirty="0">
                <a:solidFill>
                  <a:srgbClr val="000099"/>
                </a:solidFill>
                <a:latin typeface="Helvetica" pitchFamily="34" charset="0"/>
                <a:cs typeface="Helvetica" pitchFamily="34" charset="0"/>
              </a:rPr>
              <a:t>BITS</a:t>
            </a:r>
            <a:r>
              <a:rPr lang="en-US" sz="2600" b="1" dirty="0">
                <a:solidFill>
                  <a:srgbClr val="000099"/>
                </a:solidFill>
                <a:latin typeface="Helvetica Neue"/>
                <a:ea typeface="Helvetica Neue"/>
                <a:cs typeface="Helvetica Neue"/>
              </a:rPr>
              <a:t> </a:t>
            </a:r>
            <a:r>
              <a:rPr lang="en-US" sz="2600" dirty="0">
                <a:solidFill>
                  <a:srgbClr val="000099"/>
                </a:solidFill>
                <a:latin typeface="Helvetica" pitchFamily="34" charset="0"/>
                <a:cs typeface="Helvetica" pitchFamily="34" charset="0"/>
              </a:rPr>
              <a:t>Pilani</a:t>
            </a:r>
          </a:p>
        </p:txBody>
      </p:sp>
      <p:sp>
        <p:nvSpPr>
          <p:cNvPr id="17" name="TextBox 13"/>
          <p:cNvSpPr txBox="1">
            <a:spLocks noChangeArrowheads="1"/>
          </p:cNvSpPr>
          <p:nvPr userDrawn="1"/>
        </p:nvSpPr>
        <p:spPr bwMode="auto">
          <a:xfrm>
            <a:off x="9696400" y="946915"/>
            <a:ext cx="2182281" cy="307777"/>
          </a:xfrm>
          <a:prstGeom prst="rect">
            <a:avLst/>
          </a:prstGeom>
          <a:noFill/>
          <a:ln w="9525">
            <a:noFill/>
            <a:miter lim="800000"/>
            <a:headEnd/>
            <a:tailEnd/>
          </a:ln>
        </p:spPr>
        <p:txBody>
          <a:bodyPr wrap="square">
            <a:spAutoFit/>
          </a:bodyPr>
          <a:lstStyle/>
          <a:p>
            <a:r>
              <a:rPr lang="en-US" sz="1400" dirty="0">
                <a:solidFill>
                  <a:srgbClr val="000099"/>
                </a:solidFill>
                <a:latin typeface="Helvetica" pitchFamily="34" charset="0"/>
                <a:cs typeface="Helvetica" pitchFamily="34" charset="0"/>
              </a:rPr>
              <a:t>Pilani Campus</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itchFamily="34" charset="0"/>
        <a:buChar char="•"/>
        <a:defRPr sz="3200" kern="1200">
          <a:solidFill>
            <a:srgbClr val="002060"/>
          </a:solidFill>
          <a:latin typeface="Adobe Caslon Pro" pitchFamily="18" charset="0"/>
          <a:ea typeface="+mn-ea"/>
          <a:cs typeface="+mn-cs"/>
        </a:defRPr>
      </a:lvl1pPr>
      <a:lvl2pPr marL="742950" indent="-285750" algn="l" defTabSz="457200" rtl="0" eaLnBrk="0" fontAlgn="base" hangingPunct="0">
        <a:spcBef>
          <a:spcPct val="20000"/>
        </a:spcBef>
        <a:spcAft>
          <a:spcPct val="0"/>
        </a:spcAft>
        <a:buFont typeface="Arial" pitchFamily="34" charset="0"/>
        <a:buChar char="–"/>
        <a:defRPr sz="3200" kern="1200">
          <a:solidFill>
            <a:srgbClr val="002060"/>
          </a:solidFill>
          <a:latin typeface="Adobe Caslon Pro" pitchFamily="18" charset="0"/>
          <a:ea typeface="+mn-ea"/>
          <a:cs typeface="+mn-cs"/>
        </a:defRPr>
      </a:lvl2pPr>
      <a:lvl3pPr marL="1143000" indent="-228600" algn="l" defTabSz="457200" rtl="0" eaLnBrk="0" fontAlgn="base" hangingPunct="0">
        <a:spcBef>
          <a:spcPct val="20000"/>
        </a:spcBef>
        <a:spcAft>
          <a:spcPct val="0"/>
        </a:spcAft>
        <a:buFont typeface="Arial" pitchFamily="34" charset="0"/>
        <a:buChar char="•"/>
        <a:defRPr sz="3200" kern="1200">
          <a:solidFill>
            <a:srgbClr val="002060"/>
          </a:solidFill>
          <a:latin typeface="Adobe Caslon Pro" pitchFamily="18" charset="0"/>
          <a:ea typeface="+mn-ea"/>
          <a:cs typeface="+mn-cs"/>
        </a:defRPr>
      </a:lvl3pPr>
      <a:lvl4pPr marL="1600200" indent="-228600" algn="l" defTabSz="457200" rtl="0" eaLnBrk="0" fontAlgn="base" hangingPunct="0">
        <a:spcBef>
          <a:spcPct val="20000"/>
        </a:spcBef>
        <a:spcAft>
          <a:spcPct val="0"/>
        </a:spcAft>
        <a:buFont typeface="Arial" pitchFamily="34" charset="0"/>
        <a:buChar char="–"/>
        <a:defRPr sz="3200" kern="1200">
          <a:solidFill>
            <a:srgbClr val="002060"/>
          </a:solidFill>
          <a:latin typeface="Adobe Caslon Pro" pitchFamily="18" charset="0"/>
          <a:ea typeface="+mn-ea"/>
          <a:cs typeface="+mn-cs"/>
        </a:defRPr>
      </a:lvl4pPr>
      <a:lvl5pPr marL="2057400" indent="-228600" algn="l" defTabSz="457200" rtl="0" eaLnBrk="0" fontAlgn="base" hangingPunct="0">
        <a:spcBef>
          <a:spcPct val="20000"/>
        </a:spcBef>
        <a:spcAft>
          <a:spcPct val="0"/>
        </a:spcAft>
        <a:buFont typeface="Arial" pitchFamily="34" charset="0"/>
        <a:buChar char="»"/>
        <a:defRPr sz="3200" kern="1200">
          <a:solidFill>
            <a:srgbClr val="002060"/>
          </a:solidFill>
          <a:latin typeface="Adobe Caslon Pro" pitchFamily="18"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3.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1.jpeg"/><Relationship Id="rId5" Type="http://schemas.openxmlformats.org/officeDocument/2006/relationships/image" Target="../media/image3.png"/><Relationship Id="rId4" Type="http://schemas.openxmlformats.org/officeDocument/2006/relationships/image" Target="../media/image1.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1.jpeg"/><Relationship Id="rId5" Type="http://schemas.openxmlformats.org/officeDocument/2006/relationships/image" Target="../media/image3.png"/><Relationship Id="rId4" Type="http://schemas.openxmlformats.org/officeDocument/2006/relationships/image" Target="../media/image1.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95.emf"/><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229.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97.emf"/><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231.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99.emf"/><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233.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3.png"/><Relationship Id="rId5" Type="http://schemas.openxmlformats.org/officeDocument/2006/relationships/image" Target="../media/image3.png"/><Relationship Id="rId4" Type="http://schemas.openxmlformats.org/officeDocument/2006/relationships/image" Target="../media/image1.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0.emf"/><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8" Type="http://schemas.openxmlformats.org/officeDocument/2006/relationships/image" Target="../media/image117.emf"/><Relationship Id="rId3" Type="http://schemas.openxmlformats.org/officeDocument/2006/relationships/slideLayout" Target="../slideLayouts/slideLayout2.xml"/><Relationship Id="rId7" Type="http://schemas.openxmlformats.org/officeDocument/2006/relationships/image" Target="../media/image116.emf"/><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15.emf"/><Relationship Id="rId5" Type="http://schemas.openxmlformats.org/officeDocument/2006/relationships/image" Target="../media/image114.png"/><Relationship Id="rId4" Type="http://schemas.openxmlformats.org/officeDocument/2006/relationships/image" Target="../media/image113.png"/></Relationships>
</file>

<file path=ppt/slides/_rels/slide253.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122.emf"/><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21.emf"/><Relationship Id="rId5" Type="http://schemas.openxmlformats.org/officeDocument/2006/relationships/image" Target="../media/image120.emf"/><Relationship Id="rId4" Type="http://schemas.openxmlformats.org/officeDocument/2006/relationships/image" Target="../media/image119.png"/></Relationships>
</file>

<file path=ppt/slides/_rels/slide254.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slideLayout" Target="../slideLayouts/slideLayout2.xml"/><Relationship Id="rId18" Type="http://schemas.openxmlformats.org/officeDocument/2006/relationships/image" Target="../media/image127.png"/><Relationship Id="rId3" Type="http://schemas.openxmlformats.org/officeDocument/2006/relationships/tags" Target="../tags/tag8.xml"/><Relationship Id="rId21" Type="http://schemas.openxmlformats.org/officeDocument/2006/relationships/image" Target="../media/image130.png"/><Relationship Id="rId7" Type="http://schemas.openxmlformats.org/officeDocument/2006/relationships/tags" Target="../tags/tag12.xml"/><Relationship Id="rId12" Type="http://schemas.openxmlformats.org/officeDocument/2006/relationships/tags" Target="../tags/tag17.xml"/><Relationship Id="rId17" Type="http://schemas.openxmlformats.org/officeDocument/2006/relationships/image" Target="../media/image126.png"/><Relationship Id="rId2" Type="http://schemas.openxmlformats.org/officeDocument/2006/relationships/tags" Target="../tags/tag7.xml"/><Relationship Id="rId16" Type="http://schemas.openxmlformats.org/officeDocument/2006/relationships/image" Target="../media/image125.png"/><Relationship Id="rId20" Type="http://schemas.openxmlformats.org/officeDocument/2006/relationships/image" Target="../media/image129.png"/><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tags" Target="../tags/tag16.xml"/><Relationship Id="rId5" Type="http://schemas.openxmlformats.org/officeDocument/2006/relationships/tags" Target="../tags/tag10.xml"/><Relationship Id="rId15" Type="http://schemas.openxmlformats.org/officeDocument/2006/relationships/image" Target="../media/image124.png"/><Relationship Id="rId23" Type="http://schemas.openxmlformats.org/officeDocument/2006/relationships/image" Target="../media/image132.png"/><Relationship Id="rId10" Type="http://schemas.openxmlformats.org/officeDocument/2006/relationships/tags" Target="../tags/tag15.xml"/><Relationship Id="rId19" Type="http://schemas.openxmlformats.org/officeDocument/2006/relationships/image" Target="../media/image128.png"/><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image" Target="../media/image123.png"/><Relationship Id="rId22" Type="http://schemas.openxmlformats.org/officeDocument/2006/relationships/image" Target="../media/image131.png"/></Relationships>
</file>

<file path=ppt/slides/_rels/slide255.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35.emf"/></Relationships>
</file>

<file path=ppt/slides/_rels/slide256.xml.rels><?xml version="1.0" encoding="UTF-8" standalone="yes"?>
<Relationships xmlns="http://schemas.openxmlformats.org/package/2006/relationships"><Relationship Id="rId3" Type="http://schemas.openxmlformats.org/officeDocument/2006/relationships/image" Target="../media/image137.emf"/><Relationship Id="rId7" Type="http://schemas.openxmlformats.org/officeDocument/2006/relationships/image" Target="../media/image141.emf"/><Relationship Id="rId2" Type="http://schemas.openxmlformats.org/officeDocument/2006/relationships/image" Target="../media/image136.png"/><Relationship Id="rId1" Type="http://schemas.openxmlformats.org/officeDocument/2006/relationships/slideLayout" Target="../slideLayouts/slideLayout2.xml"/><Relationship Id="rId6" Type="http://schemas.openxmlformats.org/officeDocument/2006/relationships/image" Target="../media/image140.emf"/><Relationship Id="rId5" Type="http://schemas.openxmlformats.org/officeDocument/2006/relationships/image" Target="../media/image139.emf"/><Relationship Id="rId4" Type="http://schemas.openxmlformats.org/officeDocument/2006/relationships/image" Target="../media/image138.emf"/></Relationships>
</file>

<file path=ppt/slides/_rels/slide25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48.pn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147.emf"/><Relationship Id="rId5" Type="http://schemas.openxmlformats.org/officeDocument/2006/relationships/image" Target="../media/image146.emf"/><Relationship Id="rId4" Type="http://schemas.openxmlformats.org/officeDocument/2006/relationships/image" Target="../media/image145.png"/></Relationships>
</file>

<file path=ppt/slides/_rels/slide26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19" descr="11942.jpg"/>
          <p:cNvPicPr>
            <a:picLocks noChangeAspect="1"/>
          </p:cNvPicPr>
          <p:nvPr/>
        </p:nvPicPr>
        <p:blipFill rotWithShape="1">
          <a:blip r:embed="rId3">
            <a:lum bright="-20000" contrast="22000"/>
          </a:blip>
          <a:srcRect t="5436" b="48065"/>
          <a:stretch/>
        </p:blipFill>
        <p:spPr bwMode="auto">
          <a:xfrm>
            <a:off x="1" y="-2410"/>
            <a:ext cx="12191999" cy="7029426"/>
          </a:xfrm>
          <a:prstGeom prst="rect">
            <a:avLst/>
          </a:prstGeom>
          <a:solidFill>
            <a:schemeClr val="bg2">
              <a:lumMod val="75000"/>
            </a:schemeClr>
          </a:solidFill>
          <a:ln w="9525">
            <a:noFill/>
            <a:miter lim="800000"/>
            <a:headEnd/>
            <a:tailEnd/>
          </a:ln>
        </p:spPr>
      </p:pic>
      <p:grpSp>
        <p:nvGrpSpPr>
          <p:cNvPr id="18" name="Group 17"/>
          <p:cNvGrpSpPr/>
          <p:nvPr/>
        </p:nvGrpSpPr>
        <p:grpSpPr>
          <a:xfrm>
            <a:off x="10075256" y="714358"/>
            <a:ext cx="1853392" cy="645915"/>
            <a:chOff x="6810375" y="833438"/>
            <a:chExt cx="1853392" cy="645915"/>
          </a:xfrm>
        </p:grpSpPr>
        <p:sp>
          <p:nvSpPr>
            <p:cNvPr id="5130" name="TextBox 12"/>
            <p:cNvSpPr txBox="1">
              <a:spLocks noChangeArrowheads="1"/>
            </p:cNvSpPr>
            <p:nvPr/>
          </p:nvSpPr>
          <p:spPr bwMode="auto">
            <a:xfrm>
              <a:off x="6810375" y="833438"/>
              <a:ext cx="1853392" cy="492443"/>
            </a:xfrm>
            <a:prstGeom prst="rect">
              <a:avLst/>
            </a:prstGeom>
            <a:noFill/>
            <a:ln w="9525">
              <a:noFill/>
              <a:miter lim="800000"/>
              <a:headEnd/>
              <a:tailEnd/>
            </a:ln>
          </p:spPr>
          <p:txBody>
            <a:bodyPr wrap="none">
              <a:spAutoFit/>
            </a:bodyPr>
            <a:lstStyle/>
            <a:p>
              <a:r>
                <a:rPr lang="en-US" sz="2600" b="1" dirty="0">
                  <a:solidFill>
                    <a:srgbClr val="FFFFFF"/>
                  </a:solidFill>
                  <a:latin typeface="Helvetica" pitchFamily="34" charset="0"/>
                  <a:cs typeface="Helvetica" pitchFamily="34" charset="0"/>
                </a:rPr>
                <a:t>BITS</a:t>
              </a:r>
              <a:r>
                <a:rPr lang="en-US" sz="2600" b="1" dirty="0">
                  <a:solidFill>
                    <a:srgbClr val="FFFFFF"/>
                  </a:solidFill>
                  <a:latin typeface="Helvetica Neue"/>
                  <a:ea typeface="Helvetica Neue"/>
                  <a:cs typeface="Helvetica Neue"/>
                </a:rPr>
                <a:t> </a:t>
              </a:r>
              <a:r>
                <a:rPr lang="en-US" sz="2600" dirty="0">
                  <a:solidFill>
                    <a:srgbClr val="FFFFFF"/>
                  </a:solidFill>
                  <a:latin typeface="Helvetica" pitchFamily="34" charset="0"/>
                  <a:cs typeface="Helvetica" pitchFamily="34" charset="0"/>
                </a:rPr>
                <a:t>Pilani</a:t>
              </a:r>
            </a:p>
          </p:txBody>
        </p:sp>
        <p:sp>
          <p:nvSpPr>
            <p:cNvPr id="5131" name="TextBox 13"/>
            <p:cNvSpPr txBox="1">
              <a:spLocks noChangeArrowheads="1"/>
            </p:cNvSpPr>
            <p:nvPr/>
          </p:nvSpPr>
          <p:spPr bwMode="auto">
            <a:xfrm>
              <a:off x="7312025" y="1171576"/>
              <a:ext cx="1340432" cy="307777"/>
            </a:xfrm>
            <a:prstGeom prst="rect">
              <a:avLst/>
            </a:prstGeom>
            <a:noFill/>
            <a:ln w="9525">
              <a:noFill/>
              <a:miter lim="800000"/>
              <a:headEnd/>
              <a:tailEnd/>
            </a:ln>
          </p:spPr>
          <p:txBody>
            <a:bodyPr wrap="none">
              <a:spAutoFit/>
            </a:bodyPr>
            <a:lstStyle/>
            <a:p>
              <a:r>
                <a:rPr lang="en-US" sz="1400" dirty="0">
                  <a:solidFill>
                    <a:srgbClr val="FFFFFF"/>
                  </a:solidFill>
                  <a:latin typeface="Helvetica" pitchFamily="34" charset="0"/>
                  <a:cs typeface="Helvetica" pitchFamily="34" charset="0"/>
                </a:rPr>
                <a:t>Pilani Campus</a:t>
              </a:r>
              <a:endParaRPr lang="en-US" sz="1400" dirty="0">
                <a:latin typeface="Helvetica" pitchFamily="34" charset="0"/>
                <a:cs typeface="Helvetica" pitchFamily="34" charset="0"/>
              </a:endParaRPr>
            </a:p>
          </p:txBody>
        </p:sp>
      </p:grpSp>
      <p:pic>
        <p:nvPicPr>
          <p:cNvPr id="5132" name="Picture 15" descr="Picture 7.png"/>
          <p:cNvPicPr>
            <a:picLocks noChangeAspect="1"/>
          </p:cNvPicPr>
          <p:nvPr/>
        </p:nvPicPr>
        <p:blipFill>
          <a:blip r:embed="rId4"/>
          <a:srcRect l="1923" b="5336"/>
          <a:stretch>
            <a:fillRect/>
          </a:stretch>
        </p:blipFill>
        <p:spPr bwMode="auto">
          <a:xfrm>
            <a:off x="9667251" y="2"/>
            <a:ext cx="2193925" cy="692151"/>
          </a:xfrm>
          <a:prstGeom prst="rect">
            <a:avLst/>
          </a:prstGeom>
          <a:noFill/>
          <a:ln w="9525">
            <a:noFill/>
            <a:miter lim="800000"/>
            <a:headEnd/>
            <a:tailEnd/>
          </a:ln>
        </p:spPr>
      </p:pic>
      <p:grpSp>
        <p:nvGrpSpPr>
          <p:cNvPr id="3" name="Group 2"/>
          <p:cNvGrpSpPr/>
          <p:nvPr/>
        </p:nvGrpSpPr>
        <p:grpSpPr>
          <a:xfrm>
            <a:off x="-24680" y="3405898"/>
            <a:ext cx="11017224" cy="1841959"/>
            <a:chOff x="-24680" y="5633261"/>
            <a:chExt cx="8145017" cy="1612163"/>
          </a:xfrm>
        </p:grpSpPr>
        <p:sp>
          <p:nvSpPr>
            <p:cNvPr id="23" name="Rectangle 22"/>
            <p:cNvSpPr/>
            <p:nvPr/>
          </p:nvSpPr>
          <p:spPr>
            <a:xfrm>
              <a:off x="2982045" y="7153984"/>
              <a:ext cx="2730649" cy="91440"/>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4" name="Rectangle 23"/>
            <p:cNvSpPr/>
            <p:nvPr/>
          </p:nvSpPr>
          <p:spPr>
            <a:xfrm>
              <a:off x="5515250" y="7153984"/>
              <a:ext cx="2605087" cy="9144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5" name="Rectangle 24"/>
            <p:cNvSpPr/>
            <p:nvPr/>
          </p:nvSpPr>
          <p:spPr>
            <a:xfrm>
              <a:off x="-24680" y="7153984"/>
              <a:ext cx="3006725" cy="91440"/>
            </a:xfrm>
            <a:prstGeom prst="rect">
              <a:avLst/>
            </a:prstGeom>
            <a:solidFill>
              <a:srgbClr val="FFCE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5129" name="Picture 11" descr="logo.png"/>
            <p:cNvPicPr>
              <a:picLocks noChangeAspect="1"/>
            </p:cNvPicPr>
            <p:nvPr/>
          </p:nvPicPr>
          <p:blipFill>
            <a:blip r:embed="rId5"/>
            <a:srcRect/>
            <a:stretch>
              <a:fillRect/>
            </a:stretch>
          </p:blipFill>
          <p:spPr bwMode="auto">
            <a:xfrm>
              <a:off x="135026" y="5633261"/>
              <a:ext cx="1277650" cy="1417844"/>
            </a:xfrm>
            <a:prstGeom prst="rect">
              <a:avLst/>
            </a:prstGeom>
            <a:noFill/>
            <a:ln w="9525">
              <a:noFill/>
              <a:miter lim="800000"/>
              <a:headEnd/>
              <a:tailEnd/>
            </a:ln>
          </p:spPr>
        </p:pic>
        <p:sp>
          <p:nvSpPr>
            <p:cNvPr id="26" name="TextBox 25"/>
            <p:cNvSpPr txBox="1"/>
            <p:nvPr/>
          </p:nvSpPr>
          <p:spPr>
            <a:xfrm>
              <a:off x="1519147" y="5753981"/>
              <a:ext cx="5542903" cy="1050580"/>
            </a:xfrm>
            <a:prstGeom prst="rect">
              <a:avLst/>
            </a:prstGeom>
            <a:solidFill>
              <a:srgbClr val="FFFF00"/>
            </a:solidFill>
            <a:ln>
              <a:solidFill>
                <a:schemeClr val="accent1"/>
              </a:solidFill>
            </a:ln>
          </p:spPr>
          <p:txBody>
            <a:bodyPr wrap="square">
              <a:spAutoFit/>
            </a:bodyPr>
            <a:lstStyle/>
            <a:p>
              <a:pPr algn="ctr" fontAlgn="auto">
                <a:spcBef>
                  <a:spcPts val="0"/>
                </a:spcBef>
                <a:spcAft>
                  <a:spcPts val="0"/>
                </a:spcAft>
                <a:defRPr/>
              </a:pPr>
              <a:r>
                <a:rPr lang="en-US" sz="2400" b="1" dirty="0" smtClean="0">
                  <a:solidFill>
                    <a:srgbClr val="FF0000"/>
                  </a:solidFill>
                  <a:latin typeface="Adobe Caslon Pro Bold" pitchFamily="18" charset="0"/>
                  <a:cs typeface="Helvetica"/>
                </a:rPr>
                <a:t>DSE CL 557  - Artificial and Computational Intelligence</a:t>
              </a:r>
            </a:p>
            <a:p>
              <a:pPr algn="ctr" fontAlgn="auto">
                <a:spcBef>
                  <a:spcPts val="0"/>
                </a:spcBef>
                <a:spcAft>
                  <a:spcPts val="0"/>
                </a:spcAft>
                <a:defRPr/>
              </a:pPr>
              <a:endParaRPr lang="en-US" sz="2400" b="1" dirty="0" smtClean="0">
                <a:solidFill>
                  <a:srgbClr val="FF0000"/>
                </a:solidFill>
                <a:latin typeface="Adobe Caslon Pro Bold" pitchFamily="18" charset="0"/>
                <a:cs typeface="Helvetica"/>
              </a:endParaRPr>
            </a:p>
            <a:p>
              <a:pPr algn="ctr" fontAlgn="auto">
                <a:spcBef>
                  <a:spcPts val="0"/>
                </a:spcBef>
                <a:spcAft>
                  <a:spcPts val="0"/>
                </a:spcAft>
                <a:defRPr/>
              </a:pPr>
              <a:r>
                <a:rPr lang="en-US" sz="2400" b="1" dirty="0" smtClean="0">
                  <a:solidFill>
                    <a:srgbClr val="000099"/>
                  </a:solidFill>
                  <a:latin typeface="Adobe Caslon Pro Bold" pitchFamily="18" charset="0"/>
                  <a:cs typeface="Helvetica"/>
                </a:rPr>
                <a:t>#9.  Logical Agent</a:t>
              </a:r>
              <a:endParaRPr lang="en-US" sz="1200" dirty="0">
                <a:solidFill>
                  <a:schemeClr val="tx1">
                    <a:lumMod val="95000"/>
                    <a:lumOff val="5000"/>
                  </a:schemeClr>
                </a:solidFill>
                <a:latin typeface="Palatino Linotype" pitchFamily="18" charset="0"/>
                <a:cs typeface="Helvetica"/>
              </a:endParaRPr>
            </a:p>
          </p:txBody>
        </p:sp>
      </p:grpSp>
      <p:sp>
        <p:nvSpPr>
          <p:cNvPr id="2" name="Rectangle 1"/>
          <p:cNvSpPr/>
          <p:nvPr/>
        </p:nvSpPr>
        <p:spPr>
          <a:xfrm>
            <a:off x="191344" y="2449182"/>
            <a:ext cx="3046254" cy="369332"/>
          </a:xfrm>
          <a:prstGeom prst="rect">
            <a:avLst/>
          </a:prstGeom>
        </p:spPr>
        <p:txBody>
          <a:bodyPr wrap="square">
            <a:spAutoFit/>
          </a:bodyPr>
          <a:lstStyle/>
          <a:p>
            <a:pPr algn="ctr">
              <a:spcBef>
                <a:spcPct val="50000"/>
              </a:spcBef>
            </a:pPr>
            <a:r>
              <a:rPr lang="en-US" sz="900" dirty="0" smtClean="0">
                <a:solidFill>
                  <a:schemeClr val="bg1"/>
                </a:solidFill>
                <a:latin typeface="Palatino"/>
                <a:cs typeface="Palatino"/>
              </a:rPr>
              <a:t>(some slides </a:t>
            </a:r>
            <a:r>
              <a:rPr lang="en-US" sz="900" dirty="0">
                <a:solidFill>
                  <a:schemeClr val="bg1"/>
                </a:solidFill>
                <a:latin typeface="Palatino"/>
                <a:cs typeface="Palatino"/>
              </a:rPr>
              <a:t>adapted </a:t>
            </a:r>
            <a:r>
              <a:rPr lang="en-US" sz="900" dirty="0" smtClean="0">
                <a:solidFill>
                  <a:schemeClr val="bg1"/>
                </a:solidFill>
                <a:latin typeface="Palatino"/>
                <a:cs typeface="Palatino"/>
              </a:rPr>
              <a:t>from </a:t>
            </a:r>
            <a:r>
              <a:rPr lang="en-US" sz="900" dirty="0" smtClean="0">
                <a:solidFill>
                  <a:schemeClr val="bg1"/>
                </a:solidFill>
                <a:latin typeface="Calibri"/>
                <a:cs typeface="Calibri"/>
              </a:rPr>
              <a:t>Stuart</a:t>
            </a:r>
            <a:r>
              <a:rPr lang="en-US" sz="900" dirty="0" smtClean="0">
                <a:solidFill>
                  <a:schemeClr val="bg1"/>
                </a:solidFill>
                <a:latin typeface="Palatino"/>
                <a:cs typeface="Palatino"/>
              </a:rPr>
              <a:t>  </a:t>
            </a:r>
            <a:r>
              <a:rPr lang="en-IN" sz="900" dirty="0">
                <a:solidFill>
                  <a:schemeClr val="bg1"/>
                </a:solidFill>
              </a:rPr>
              <a:t>http://aima.cs.berkeley.edu/</a:t>
            </a:r>
            <a:r>
              <a:rPr lang="en-US" sz="900" dirty="0" smtClean="0">
                <a:solidFill>
                  <a:schemeClr val="bg1"/>
                </a:solidFill>
                <a:latin typeface="Palatino"/>
                <a:cs typeface="Palatino"/>
              </a:rPr>
              <a:t>)</a:t>
            </a:r>
            <a:endParaRPr lang="en-US" sz="900" dirty="0">
              <a:solidFill>
                <a:schemeClr val="bg1"/>
              </a:solidFill>
              <a:latin typeface="Palatino"/>
              <a:cs typeface="Palatino"/>
            </a:endParaRPr>
          </a:p>
        </p:txBody>
      </p:sp>
      <p:sp>
        <p:nvSpPr>
          <p:cNvPr id="6" name="Rectangle 5"/>
          <p:cNvSpPr/>
          <p:nvPr/>
        </p:nvSpPr>
        <p:spPr>
          <a:xfrm>
            <a:off x="191344" y="5775647"/>
            <a:ext cx="3507563" cy="461665"/>
          </a:xfrm>
          <a:prstGeom prst="rect">
            <a:avLst/>
          </a:prstGeom>
        </p:spPr>
        <p:txBody>
          <a:bodyPr wrap="none">
            <a:spAutoFit/>
          </a:bodyPr>
          <a:lstStyle/>
          <a:p>
            <a:fld id="{FF8EA8C4-DC85-4AF6-93A9-6960CF029261}" type="datetime2">
              <a:rPr lang="en-US" sz="2400">
                <a:solidFill>
                  <a:schemeClr val="bg1"/>
                </a:solidFill>
                <a:latin typeface="Adobe Caslon Pro Bold" pitchFamily="18" charset="0"/>
                <a:cs typeface="Helvetica"/>
              </a:rPr>
              <a:pPr/>
              <a:t>Sunday, January 17, 2021</a:t>
            </a:fld>
            <a:endParaRPr lang="en-IN" sz="2400" dirty="0">
              <a:solidFill>
                <a:schemeClr val="bg1"/>
              </a:solidFill>
            </a:endParaRPr>
          </a:p>
        </p:txBody>
      </p:sp>
      <p:sp>
        <p:nvSpPr>
          <p:cNvPr id="7" name="Rectangle 6"/>
          <p:cNvSpPr/>
          <p:nvPr/>
        </p:nvSpPr>
        <p:spPr>
          <a:xfrm>
            <a:off x="8112224" y="5775647"/>
            <a:ext cx="2993260" cy="461665"/>
          </a:xfrm>
          <a:prstGeom prst="rect">
            <a:avLst/>
          </a:prstGeom>
        </p:spPr>
        <p:txBody>
          <a:bodyPr wrap="square">
            <a:spAutoFit/>
          </a:bodyPr>
          <a:lstStyle/>
          <a:p>
            <a:r>
              <a:rPr lang="en-US" sz="2400" dirty="0">
                <a:solidFill>
                  <a:schemeClr val="bg1"/>
                </a:solidFill>
                <a:latin typeface="Adobe Caslon Pro Bold" pitchFamily="18" charset="0"/>
                <a:cs typeface="Helvetica"/>
              </a:rPr>
              <a:t>Dr. Saikishor Jangiti</a:t>
            </a:r>
            <a:endParaRPr lang="en-IN" sz="2400" dirty="0">
              <a:solidFill>
                <a:schemeClr val="bg1"/>
              </a:solidFill>
            </a:endParaRPr>
          </a:p>
        </p:txBody>
      </p:sp>
      <p:sp>
        <p:nvSpPr>
          <p:cNvPr id="4" name="Date Placeholder 3"/>
          <p:cNvSpPr>
            <a:spLocks noGrp="1"/>
          </p:cNvSpPr>
          <p:nvPr>
            <p:ph type="dt" sz="half" idx="10"/>
          </p:nvPr>
        </p:nvSpPr>
        <p:spPr/>
        <p:txBody>
          <a:bodyPr/>
          <a:lstStyle/>
          <a:p>
            <a:pPr>
              <a:defRPr/>
            </a:pPr>
            <a:fld id="{65FDBA45-D3F4-45A5-BAD7-77BE18EC2C1E}" type="datetime8">
              <a:rPr lang="en-US" smtClean="0"/>
              <a:t>1/17/2021 11:29 AM</a:t>
            </a:fld>
            <a:endParaRPr lang="en-US"/>
          </a:p>
        </p:txBody>
      </p:sp>
      <p:sp>
        <p:nvSpPr>
          <p:cNvPr id="5" name="Slide Number Placeholder 4"/>
          <p:cNvSpPr>
            <a:spLocks noGrp="1"/>
          </p:cNvSpPr>
          <p:nvPr>
            <p:ph type="sldNum" sz="quarter" idx="12"/>
          </p:nvPr>
        </p:nvSpPr>
        <p:spPr/>
        <p:txBody>
          <a:bodyPr/>
          <a:lstStyle/>
          <a:p>
            <a:pPr>
              <a:defRPr/>
            </a:pPr>
            <a:fld id="{4C84874A-9F9C-412B-8B59-7BB7BD4CCB0F}" type="slidenum">
              <a:rPr lang="en-US" smtClean="0"/>
              <a:pPr>
                <a:defRPr/>
              </a:pPr>
              <a:t>1</a:t>
            </a:fld>
            <a:endParaRPr lang="en-US"/>
          </a:p>
        </p:txBody>
      </p:sp>
      <p:pic>
        <p:nvPicPr>
          <p:cNvPr id="1026" name="Picture 2" descr="The Wumpus World in Artificial intelligenc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454" y="334643"/>
            <a:ext cx="2412033" cy="21002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altLang="en-US"/>
              <a:t>Exploring a wumpus world</a:t>
            </a:r>
          </a:p>
        </p:txBody>
      </p:sp>
      <p:pic>
        <p:nvPicPr>
          <p:cNvPr id="84995" name="Picture 3" descr="wumpus-seq3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0125" y="2138364"/>
            <a:ext cx="2571750" cy="2581275"/>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pPr>
              <a:defRPr/>
            </a:pPr>
            <a:fld id="{DDF2E4A6-DC3A-4832-80BE-5D7593A51355}"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10</a:t>
            </a:fld>
            <a:endParaRPr lang="en-US"/>
          </a:p>
        </p:txBody>
      </p:sp>
    </p:spTree>
    <p:extLst>
      <p:ext uri="{BB962C8B-B14F-4D97-AF65-F5344CB8AC3E}">
        <p14:creationId xmlns:p14="http://schemas.microsoft.com/office/powerpoint/2010/main" val="261539131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r>
              <a:rPr lang="en-US" altLang="en-US"/>
              <a:t>Backward chaining example</a:t>
            </a:r>
          </a:p>
        </p:txBody>
      </p:sp>
      <p:pic>
        <p:nvPicPr>
          <p:cNvPr id="120836" name="Picture 4" descr="bc-horn-example08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447800"/>
            <a:ext cx="3176588" cy="47244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pPr>
              <a:defRPr/>
            </a:pPr>
            <a:fld id="{4960D1F6-EB4C-4873-86F4-81CDC082D67D}" type="datetime8">
              <a:rPr lang="en-US" smtClean="0"/>
              <a:t>1/17/2021 11:29 AM</a:t>
            </a:fld>
            <a:endParaRPr lang="en-US"/>
          </a:p>
        </p:txBody>
      </p:sp>
      <p:sp>
        <p:nvSpPr>
          <p:cNvPr id="5" name="Slide Number Placeholder 4"/>
          <p:cNvSpPr>
            <a:spLocks noGrp="1"/>
          </p:cNvSpPr>
          <p:nvPr>
            <p:ph type="sldNum" sz="quarter" idx="12"/>
          </p:nvPr>
        </p:nvSpPr>
        <p:spPr/>
        <p:txBody>
          <a:bodyPr/>
          <a:lstStyle/>
          <a:p>
            <a:pPr>
              <a:defRPr/>
            </a:pPr>
            <a:fld id="{54CD2F88-8A41-4E7F-9278-91FE67E35F94}" type="slidenum">
              <a:rPr lang="en-US" smtClean="0"/>
              <a:pPr>
                <a:defRPr/>
              </a:pPr>
              <a:t>100</a:t>
            </a:fld>
            <a:endParaRPr lang="en-US"/>
          </a:p>
        </p:txBody>
      </p:sp>
    </p:spTree>
    <p:extLst>
      <p:ext uri="{BB962C8B-B14F-4D97-AF65-F5344CB8AC3E}">
        <p14:creationId xmlns:p14="http://schemas.microsoft.com/office/powerpoint/2010/main" val="129858411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lang="en-US" altLang="en-US"/>
              <a:t>Backward chaining example</a:t>
            </a:r>
          </a:p>
        </p:txBody>
      </p:sp>
      <p:pic>
        <p:nvPicPr>
          <p:cNvPr id="121860" name="Picture 4" descr="bc-horn-example09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447800"/>
            <a:ext cx="3176588" cy="47244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pPr>
              <a:defRPr/>
            </a:pPr>
            <a:fld id="{9A75CFE5-F397-4E1F-B083-170C4ED2ED40}" type="datetime8">
              <a:rPr lang="en-US" smtClean="0"/>
              <a:t>1/17/2021 11:29 AM</a:t>
            </a:fld>
            <a:endParaRPr lang="en-US"/>
          </a:p>
        </p:txBody>
      </p:sp>
      <p:sp>
        <p:nvSpPr>
          <p:cNvPr id="5" name="Slide Number Placeholder 4"/>
          <p:cNvSpPr>
            <a:spLocks noGrp="1"/>
          </p:cNvSpPr>
          <p:nvPr>
            <p:ph type="sldNum" sz="quarter" idx="12"/>
          </p:nvPr>
        </p:nvSpPr>
        <p:spPr/>
        <p:txBody>
          <a:bodyPr/>
          <a:lstStyle/>
          <a:p>
            <a:pPr>
              <a:defRPr/>
            </a:pPr>
            <a:fld id="{54CD2F88-8A41-4E7F-9278-91FE67E35F94}" type="slidenum">
              <a:rPr lang="en-US" smtClean="0"/>
              <a:pPr>
                <a:defRPr/>
              </a:pPr>
              <a:t>101</a:t>
            </a:fld>
            <a:endParaRPr lang="en-US"/>
          </a:p>
        </p:txBody>
      </p:sp>
    </p:spTree>
    <p:extLst>
      <p:ext uri="{BB962C8B-B14F-4D97-AF65-F5344CB8AC3E}">
        <p14:creationId xmlns:p14="http://schemas.microsoft.com/office/powerpoint/2010/main" val="160668171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r>
              <a:rPr lang="en-US" altLang="en-US"/>
              <a:t>Backward chaining example</a:t>
            </a:r>
          </a:p>
        </p:txBody>
      </p:sp>
      <p:pic>
        <p:nvPicPr>
          <p:cNvPr id="122884" name="Picture 4" descr="bc-horn-example10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447800"/>
            <a:ext cx="3176588" cy="47244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pPr>
              <a:defRPr/>
            </a:pPr>
            <a:fld id="{D5229AC6-35BA-4E31-89F0-E60427CFC015}" type="datetime8">
              <a:rPr lang="en-US" smtClean="0"/>
              <a:t>1/17/2021 11:29 AM</a:t>
            </a:fld>
            <a:endParaRPr lang="en-US"/>
          </a:p>
        </p:txBody>
      </p:sp>
      <p:sp>
        <p:nvSpPr>
          <p:cNvPr id="5" name="Slide Number Placeholder 4"/>
          <p:cNvSpPr>
            <a:spLocks noGrp="1"/>
          </p:cNvSpPr>
          <p:nvPr>
            <p:ph type="sldNum" sz="quarter" idx="12"/>
          </p:nvPr>
        </p:nvSpPr>
        <p:spPr/>
        <p:txBody>
          <a:bodyPr/>
          <a:lstStyle/>
          <a:p>
            <a:pPr>
              <a:defRPr/>
            </a:pPr>
            <a:fld id="{54CD2F88-8A41-4E7F-9278-91FE67E35F94}" type="slidenum">
              <a:rPr lang="en-US" smtClean="0"/>
              <a:pPr>
                <a:defRPr/>
              </a:pPr>
              <a:t>102</a:t>
            </a:fld>
            <a:endParaRPr lang="en-US"/>
          </a:p>
        </p:txBody>
      </p:sp>
    </p:spTree>
    <p:extLst>
      <p:ext uri="{BB962C8B-B14F-4D97-AF65-F5344CB8AC3E}">
        <p14:creationId xmlns:p14="http://schemas.microsoft.com/office/powerpoint/2010/main" val="236359550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altLang="en-US"/>
              <a:t>Forward vs. backward chaining</a:t>
            </a:r>
          </a:p>
        </p:txBody>
      </p:sp>
      <p:sp>
        <p:nvSpPr>
          <p:cNvPr id="66563" name="Rectangle 3"/>
          <p:cNvSpPr>
            <a:spLocks noGrp="1" noChangeArrowheads="1"/>
          </p:cNvSpPr>
          <p:nvPr>
            <p:ph type="body" idx="1"/>
          </p:nvPr>
        </p:nvSpPr>
        <p:spPr/>
        <p:txBody>
          <a:bodyPr/>
          <a:lstStyle/>
          <a:p>
            <a:pPr>
              <a:lnSpc>
                <a:spcPct val="90000"/>
              </a:lnSpc>
            </a:pPr>
            <a:r>
              <a:rPr lang="en-US" altLang="en-US" sz="2400" dirty="0"/>
              <a:t>FC is </a:t>
            </a:r>
            <a:r>
              <a:rPr lang="en-US" altLang="en-US" sz="2400" dirty="0">
                <a:solidFill>
                  <a:schemeClr val="accent2"/>
                </a:solidFill>
              </a:rPr>
              <a:t>data-driven</a:t>
            </a:r>
            <a:r>
              <a:rPr lang="en-US" altLang="en-US" sz="2400" dirty="0"/>
              <a:t>, automatic, unconscious processing,</a:t>
            </a:r>
          </a:p>
          <a:p>
            <a:pPr lvl="1">
              <a:lnSpc>
                <a:spcPct val="90000"/>
              </a:lnSpc>
            </a:pPr>
            <a:r>
              <a:rPr lang="en-US" altLang="en-US" sz="2000" dirty="0"/>
              <a:t>e.g., object recognition, routine </a:t>
            </a:r>
            <a:r>
              <a:rPr lang="en-US" altLang="en-US" sz="2000" dirty="0" smtClean="0"/>
              <a:t>decisions</a:t>
            </a:r>
            <a:endParaRPr lang="en-US" altLang="en-US" sz="2000" dirty="0"/>
          </a:p>
          <a:p>
            <a:pPr lvl="4">
              <a:lnSpc>
                <a:spcPct val="90000"/>
              </a:lnSpc>
            </a:pPr>
            <a:endParaRPr lang="en-US" altLang="en-US" sz="1600" dirty="0"/>
          </a:p>
          <a:p>
            <a:pPr>
              <a:lnSpc>
                <a:spcPct val="90000"/>
              </a:lnSpc>
            </a:pPr>
            <a:r>
              <a:rPr lang="en-US" altLang="en-US" sz="2400" dirty="0"/>
              <a:t>May do lots of work that is irrelevant to the goal </a:t>
            </a:r>
          </a:p>
          <a:p>
            <a:pPr lvl="4">
              <a:lnSpc>
                <a:spcPct val="90000"/>
              </a:lnSpc>
            </a:pPr>
            <a:endParaRPr lang="en-US" altLang="en-US" sz="1600" dirty="0"/>
          </a:p>
          <a:p>
            <a:pPr>
              <a:lnSpc>
                <a:spcPct val="90000"/>
              </a:lnSpc>
            </a:pPr>
            <a:r>
              <a:rPr lang="en-US" altLang="en-US" sz="2400" dirty="0"/>
              <a:t>BC is </a:t>
            </a:r>
            <a:r>
              <a:rPr lang="en-US" altLang="en-US" sz="2400" dirty="0">
                <a:solidFill>
                  <a:schemeClr val="accent2"/>
                </a:solidFill>
              </a:rPr>
              <a:t>goal-driven</a:t>
            </a:r>
            <a:r>
              <a:rPr lang="en-US" altLang="en-US" sz="2400" dirty="0"/>
              <a:t>, appropriate for problem-solving,</a:t>
            </a:r>
          </a:p>
          <a:p>
            <a:pPr lvl="1">
              <a:lnSpc>
                <a:spcPct val="90000"/>
              </a:lnSpc>
            </a:pPr>
            <a:r>
              <a:rPr lang="en-US" altLang="en-US" sz="2000" dirty="0"/>
              <a:t>e.g., Where are my keys? How do I get into a PhD program?</a:t>
            </a:r>
          </a:p>
          <a:p>
            <a:pPr lvl="4">
              <a:lnSpc>
                <a:spcPct val="90000"/>
              </a:lnSpc>
              <a:buFontTx/>
              <a:buNone/>
            </a:pPr>
            <a:r>
              <a:rPr lang="en-US" altLang="en-US" sz="1600" dirty="0"/>
              <a:t>
</a:t>
            </a:r>
          </a:p>
          <a:p>
            <a:pPr>
              <a:lnSpc>
                <a:spcPct val="90000"/>
              </a:lnSpc>
            </a:pPr>
            <a:r>
              <a:rPr lang="en-US" altLang="en-US" sz="2400" dirty="0"/>
              <a:t>Complexity of BC can be </a:t>
            </a:r>
            <a:r>
              <a:rPr lang="en-US" altLang="en-US" sz="2400" dirty="0">
                <a:solidFill>
                  <a:srgbClr val="FF0000"/>
                </a:solidFill>
              </a:rPr>
              <a:t>much less </a:t>
            </a:r>
            <a:r>
              <a:rPr lang="en-US" altLang="en-US" sz="2400" dirty="0"/>
              <a:t>than linear in size of </a:t>
            </a:r>
            <a:r>
              <a:rPr lang="en-US" altLang="en-US" sz="2400" dirty="0" smtClean="0"/>
              <a:t>KB</a:t>
            </a:r>
            <a:endParaRPr lang="en-US" altLang="en-US" sz="2400" dirty="0"/>
          </a:p>
        </p:txBody>
      </p:sp>
      <p:sp>
        <p:nvSpPr>
          <p:cNvPr id="4" name="Date Placeholder 3"/>
          <p:cNvSpPr>
            <a:spLocks noGrp="1"/>
          </p:cNvSpPr>
          <p:nvPr>
            <p:ph type="dt" sz="half" idx="10"/>
          </p:nvPr>
        </p:nvSpPr>
        <p:spPr/>
        <p:txBody>
          <a:bodyPr/>
          <a:lstStyle/>
          <a:p>
            <a:pPr>
              <a:defRPr/>
            </a:pPr>
            <a:fld id="{F1E318AC-BA62-4CB2-9427-E1CB536B5F6F}" type="datetime8">
              <a:rPr lang="en-US" smtClean="0"/>
              <a:t>1/17/2021 11:29 AM</a:t>
            </a:fld>
            <a:endParaRPr lang="en-US"/>
          </a:p>
        </p:txBody>
      </p:sp>
      <p:sp>
        <p:nvSpPr>
          <p:cNvPr id="5" name="Slide Number Placeholder 4"/>
          <p:cNvSpPr>
            <a:spLocks noGrp="1"/>
          </p:cNvSpPr>
          <p:nvPr>
            <p:ph type="sldNum" sz="quarter" idx="12"/>
          </p:nvPr>
        </p:nvSpPr>
        <p:spPr/>
        <p:txBody>
          <a:bodyPr/>
          <a:lstStyle/>
          <a:p>
            <a:pPr>
              <a:defRPr/>
            </a:pPr>
            <a:fld id="{54CD2F88-8A41-4E7F-9278-91FE67E35F94}" type="slidenum">
              <a:rPr lang="en-US" smtClean="0"/>
              <a:pPr>
                <a:defRPr/>
              </a:pPr>
              <a:t>103</a:t>
            </a:fld>
            <a:endParaRPr lang="en-US"/>
          </a:p>
        </p:txBody>
      </p:sp>
    </p:spTree>
    <p:extLst>
      <p:ext uri="{BB962C8B-B14F-4D97-AF65-F5344CB8AC3E}">
        <p14:creationId xmlns:p14="http://schemas.microsoft.com/office/powerpoint/2010/main" val="261938615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altLang="en-US"/>
              <a:t>Efficient propositional inference</a:t>
            </a:r>
          </a:p>
        </p:txBody>
      </p:sp>
      <p:sp>
        <p:nvSpPr>
          <p:cNvPr id="67587" name="Rectangle 3"/>
          <p:cNvSpPr>
            <a:spLocks noGrp="1" noChangeArrowheads="1"/>
          </p:cNvSpPr>
          <p:nvPr>
            <p:ph type="body" idx="1"/>
          </p:nvPr>
        </p:nvSpPr>
        <p:spPr/>
        <p:txBody>
          <a:bodyPr/>
          <a:lstStyle/>
          <a:p>
            <a:pPr>
              <a:buFontTx/>
              <a:buNone/>
            </a:pPr>
            <a:r>
              <a:rPr lang="en-US" altLang="en-US" sz="2400" dirty="0"/>
              <a:t>Two families of efficient algorithms for propositional inference:
</a:t>
            </a:r>
          </a:p>
          <a:p>
            <a:pPr>
              <a:buFontTx/>
              <a:buNone/>
            </a:pPr>
            <a:endParaRPr lang="en-US" altLang="en-US" sz="2400" dirty="0"/>
          </a:p>
          <a:p>
            <a:pPr>
              <a:buFontTx/>
              <a:buNone/>
            </a:pPr>
            <a:r>
              <a:rPr lang="en-US" altLang="en-US" sz="2400" dirty="0"/>
              <a:t>Complete backtracking search algorithms</a:t>
            </a:r>
          </a:p>
          <a:p>
            <a:r>
              <a:rPr lang="en-US" altLang="en-US" sz="2400" dirty="0"/>
              <a:t>DPLL algorithm (Davis, Putnam, </a:t>
            </a:r>
            <a:r>
              <a:rPr lang="en-US" altLang="en-US" sz="2400" dirty="0" err="1"/>
              <a:t>Logemann</a:t>
            </a:r>
            <a:r>
              <a:rPr lang="en-US" altLang="en-US" sz="2400" dirty="0"/>
              <a:t>, Loveland</a:t>
            </a:r>
            <a:r>
              <a:rPr lang="en-US" altLang="en-US" sz="2400" dirty="0" smtClean="0"/>
              <a:t>)</a:t>
            </a:r>
            <a:endParaRPr lang="en-US" altLang="en-US" sz="2400" dirty="0"/>
          </a:p>
          <a:p>
            <a:pPr marL="0" indent="0">
              <a:buNone/>
            </a:pPr>
            <a:r>
              <a:rPr lang="en-US" altLang="en-US" sz="2400" dirty="0"/>
              <a:t>Incomplete local search algorithms</a:t>
            </a:r>
          </a:p>
          <a:p>
            <a:r>
              <a:rPr lang="en-US" altLang="en-US" sz="2000" dirty="0" err="1">
                <a:latin typeface="Courier New" panose="02070309020205020404" pitchFamily="49" charset="0"/>
              </a:rPr>
              <a:t>WalkSAT</a:t>
            </a:r>
            <a:r>
              <a:rPr lang="en-US" altLang="en-US" sz="2000" dirty="0"/>
              <a:t> </a:t>
            </a:r>
            <a:r>
              <a:rPr lang="en-US" altLang="en-US" sz="2000" dirty="0" smtClean="0"/>
              <a:t>algorithm</a:t>
            </a:r>
            <a:endParaRPr lang="en-US" altLang="en-US" sz="2000" dirty="0"/>
          </a:p>
        </p:txBody>
      </p:sp>
      <p:sp>
        <p:nvSpPr>
          <p:cNvPr id="4" name="Date Placeholder 3"/>
          <p:cNvSpPr>
            <a:spLocks noGrp="1"/>
          </p:cNvSpPr>
          <p:nvPr>
            <p:ph type="dt" sz="half" idx="10"/>
          </p:nvPr>
        </p:nvSpPr>
        <p:spPr/>
        <p:txBody>
          <a:bodyPr/>
          <a:lstStyle/>
          <a:p>
            <a:pPr>
              <a:defRPr/>
            </a:pPr>
            <a:fld id="{77171CD4-F6EA-4782-84F7-3E8D3275CC54}" type="datetime8">
              <a:rPr lang="en-US" smtClean="0"/>
              <a:t>1/17/2021 11:29 AM</a:t>
            </a:fld>
            <a:endParaRPr lang="en-US"/>
          </a:p>
        </p:txBody>
      </p:sp>
      <p:sp>
        <p:nvSpPr>
          <p:cNvPr id="5" name="Slide Number Placeholder 4"/>
          <p:cNvSpPr>
            <a:spLocks noGrp="1"/>
          </p:cNvSpPr>
          <p:nvPr>
            <p:ph type="sldNum" sz="quarter" idx="12"/>
          </p:nvPr>
        </p:nvSpPr>
        <p:spPr/>
        <p:txBody>
          <a:bodyPr/>
          <a:lstStyle/>
          <a:p>
            <a:pPr>
              <a:defRPr/>
            </a:pPr>
            <a:fld id="{54CD2F88-8A41-4E7F-9278-91FE67E35F94}" type="slidenum">
              <a:rPr lang="en-US" smtClean="0"/>
              <a:pPr>
                <a:defRPr/>
              </a:pPr>
              <a:t>104</a:t>
            </a:fld>
            <a:endParaRPr lang="en-US"/>
          </a:p>
        </p:txBody>
      </p:sp>
    </p:spTree>
    <p:extLst>
      <p:ext uri="{BB962C8B-B14F-4D97-AF65-F5344CB8AC3E}">
        <p14:creationId xmlns:p14="http://schemas.microsoft.com/office/powerpoint/2010/main" val="283985528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ltLang="en-US"/>
              <a:t>The DPLL algorithm</a:t>
            </a:r>
          </a:p>
        </p:txBody>
      </p:sp>
      <p:sp>
        <p:nvSpPr>
          <p:cNvPr id="68611" name="Rectangle 3"/>
          <p:cNvSpPr>
            <a:spLocks noGrp="1" noChangeArrowheads="1"/>
          </p:cNvSpPr>
          <p:nvPr>
            <p:ph type="body" idx="1"/>
          </p:nvPr>
        </p:nvSpPr>
        <p:spPr/>
        <p:txBody>
          <a:bodyPr>
            <a:normAutofit fontScale="92500" lnSpcReduction="10000"/>
          </a:bodyPr>
          <a:lstStyle/>
          <a:p>
            <a:pPr marL="381000" indent="-381000">
              <a:lnSpc>
                <a:spcPct val="80000"/>
              </a:lnSpc>
              <a:buNone/>
            </a:pPr>
            <a:r>
              <a:rPr lang="en-US" altLang="en-US" sz="2000" dirty="0"/>
              <a:t>Determine if an input propositional logic sentence (in CNF) is </a:t>
            </a:r>
            <a:r>
              <a:rPr lang="en-US" altLang="en-US" sz="2000" dirty="0" err="1"/>
              <a:t>satisfiable</a:t>
            </a:r>
            <a:r>
              <a:rPr lang="en-US" altLang="en-US" sz="2000" dirty="0"/>
              <a:t>.
</a:t>
            </a:r>
          </a:p>
          <a:p>
            <a:pPr marL="2095500" lvl="4" indent="-266700">
              <a:lnSpc>
                <a:spcPct val="80000"/>
              </a:lnSpc>
              <a:buNone/>
            </a:pPr>
            <a:endParaRPr lang="en-US" altLang="en-US" sz="1400" dirty="0"/>
          </a:p>
          <a:p>
            <a:pPr marL="381000" indent="-381000">
              <a:lnSpc>
                <a:spcPct val="80000"/>
              </a:lnSpc>
              <a:buNone/>
            </a:pPr>
            <a:r>
              <a:rPr lang="en-US" altLang="en-US" sz="2000" dirty="0"/>
              <a:t>Improvements over truth table enumeration:
</a:t>
            </a:r>
          </a:p>
          <a:p>
            <a:pPr marL="800100" lvl="1" indent="-342900">
              <a:lnSpc>
                <a:spcPct val="80000"/>
              </a:lnSpc>
              <a:buFontTx/>
              <a:buAutoNum type="arabicPeriod"/>
            </a:pPr>
            <a:r>
              <a:rPr lang="en-US" altLang="en-US" sz="1800" dirty="0"/>
              <a:t>Early termination</a:t>
            </a:r>
          </a:p>
          <a:p>
            <a:pPr marL="1219200" lvl="2" indent="-304800">
              <a:lnSpc>
                <a:spcPct val="80000"/>
              </a:lnSpc>
              <a:buNone/>
            </a:pPr>
            <a:r>
              <a:rPr lang="en-US" altLang="en-US" sz="1600" dirty="0"/>
              <a:t>A clause is true if any literal is true.</a:t>
            </a:r>
          </a:p>
          <a:p>
            <a:pPr marL="1219200" lvl="2" indent="-304800">
              <a:lnSpc>
                <a:spcPct val="80000"/>
              </a:lnSpc>
              <a:buNone/>
            </a:pPr>
            <a:r>
              <a:rPr lang="en-US" altLang="en-US" sz="1600" dirty="0"/>
              <a:t>A sentence is false if any clause is false.
</a:t>
            </a:r>
          </a:p>
          <a:p>
            <a:pPr marL="2095500" lvl="4" indent="-266700">
              <a:lnSpc>
                <a:spcPct val="80000"/>
              </a:lnSpc>
              <a:buNone/>
            </a:pPr>
            <a:endParaRPr lang="en-US" altLang="en-US" sz="1400" dirty="0"/>
          </a:p>
          <a:p>
            <a:pPr marL="800100" lvl="1" indent="-342900">
              <a:lnSpc>
                <a:spcPct val="80000"/>
              </a:lnSpc>
              <a:buFontTx/>
              <a:buAutoNum type="arabicPeriod"/>
            </a:pPr>
            <a:r>
              <a:rPr lang="en-US" altLang="en-US" sz="1800" dirty="0"/>
              <a:t>Pure symbol heuristic</a:t>
            </a:r>
          </a:p>
          <a:p>
            <a:pPr marL="1219200" lvl="2" indent="-304800">
              <a:lnSpc>
                <a:spcPct val="80000"/>
              </a:lnSpc>
              <a:buNone/>
            </a:pPr>
            <a:r>
              <a:rPr lang="en-US" altLang="en-US" sz="1600" dirty="0"/>
              <a:t>Pure symbol: always appears with the same "sign" in all clauses. </a:t>
            </a:r>
          </a:p>
          <a:p>
            <a:pPr marL="1219200" lvl="2" indent="-304800">
              <a:lnSpc>
                <a:spcPct val="80000"/>
              </a:lnSpc>
              <a:buNone/>
            </a:pPr>
            <a:r>
              <a:rPr lang="en-US" altLang="en-US" sz="1600" dirty="0"/>
              <a:t>e.g., In the three clauses (A </a:t>
            </a:r>
            <a:r>
              <a:rPr lang="en-US" altLang="en-US" sz="1600" dirty="0">
                <a:sym typeface="Symbol" panose="05050102010706020507" pitchFamily="18" charset="2"/>
              </a:rPr>
              <a:t></a:t>
            </a:r>
            <a:r>
              <a:rPr lang="en-US" altLang="en-US" sz="1600" dirty="0"/>
              <a:t> </a:t>
            </a:r>
            <a:r>
              <a:rPr lang="en-US" altLang="en-US" sz="1600" dirty="0">
                <a:sym typeface="Symbol" panose="05050102010706020507" pitchFamily="18" charset="2"/>
              </a:rPr>
              <a:t></a:t>
            </a:r>
            <a:r>
              <a:rPr lang="en-US" altLang="en-US" sz="1600" dirty="0"/>
              <a:t>B), (</a:t>
            </a:r>
            <a:r>
              <a:rPr lang="en-US" altLang="en-US" sz="1600" dirty="0">
                <a:sym typeface="Symbol" panose="05050102010706020507" pitchFamily="18" charset="2"/>
              </a:rPr>
              <a:t></a:t>
            </a:r>
            <a:r>
              <a:rPr lang="en-US" altLang="en-US" sz="1600" dirty="0"/>
              <a:t>B </a:t>
            </a:r>
            <a:r>
              <a:rPr lang="en-US" altLang="en-US" sz="1600" dirty="0">
                <a:sym typeface="Symbol" panose="05050102010706020507" pitchFamily="18" charset="2"/>
              </a:rPr>
              <a:t></a:t>
            </a:r>
            <a:r>
              <a:rPr lang="en-US" altLang="en-US" sz="1600" dirty="0"/>
              <a:t>  </a:t>
            </a:r>
            <a:r>
              <a:rPr lang="en-US" altLang="en-US" sz="1600" dirty="0">
                <a:cs typeface="Arial" panose="020B0604020202020204" pitchFamily="34" charset="0"/>
                <a:sym typeface="Symbol" panose="05050102010706020507" pitchFamily="18" charset="2"/>
              </a:rPr>
              <a:t></a:t>
            </a:r>
            <a:r>
              <a:rPr lang="en-US" altLang="en-US" sz="1600" dirty="0"/>
              <a:t>C), (C </a:t>
            </a:r>
            <a:r>
              <a:rPr lang="en-US" altLang="en-US" sz="1600" dirty="0">
                <a:sym typeface="Symbol" panose="05050102010706020507" pitchFamily="18" charset="2"/>
              </a:rPr>
              <a:t></a:t>
            </a:r>
            <a:r>
              <a:rPr lang="en-US" altLang="en-US" sz="1600" dirty="0"/>
              <a:t> A), A and B are pure, C is impure. </a:t>
            </a:r>
          </a:p>
          <a:p>
            <a:pPr marL="1219200" lvl="2" indent="-304800">
              <a:lnSpc>
                <a:spcPct val="80000"/>
              </a:lnSpc>
              <a:buNone/>
            </a:pPr>
            <a:r>
              <a:rPr lang="en-US" altLang="en-US" sz="1600" dirty="0"/>
              <a:t>Make a pure symbol literal true.
</a:t>
            </a:r>
          </a:p>
          <a:p>
            <a:pPr marL="2095500" lvl="4" indent="-266700">
              <a:lnSpc>
                <a:spcPct val="80000"/>
              </a:lnSpc>
              <a:buNone/>
            </a:pPr>
            <a:endParaRPr lang="en-US" altLang="en-US" sz="1400" dirty="0"/>
          </a:p>
          <a:p>
            <a:pPr marL="800100" lvl="1" indent="-342900">
              <a:lnSpc>
                <a:spcPct val="80000"/>
              </a:lnSpc>
              <a:buFontTx/>
              <a:buAutoNum type="arabicPeriod"/>
            </a:pPr>
            <a:r>
              <a:rPr lang="en-US" altLang="en-US" sz="1800" dirty="0"/>
              <a:t>Unit clause heuristic</a:t>
            </a:r>
          </a:p>
          <a:p>
            <a:pPr marL="1219200" lvl="2" indent="-304800">
              <a:lnSpc>
                <a:spcPct val="80000"/>
              </a:lnSpc>
              <a:buNone/>
            </a:pPr>
            <a:r>
              <a:rPr lang="en-US" altLang="en-US" sz="1600" dirty="0"/>
              <a:t>Unit clause: only one literal in the clause</a:t>
            </a:r>
          </a:p>
          <a:p>
            <a:pPr marL="1219200" lvl="2" indent="-304800">
              <a:lnSpc>
                <a:spcPct val="80000"/>
              </a:lnSpc>
              <a:buNone/>
            </a:pPr>
            <a:r>
              <a:rPr lang="en-US" altLang="en-US" sz="1600" dirty="0"/>
              <a:t>The only literal in a unit clause must be true.
</a:t>
            </a:r>
          </a:p>
        </p:txBody>
      </p:sp>
      <p:sp>
        <p:nvSpPr>
          <p:cNvPr id="4" name="Date Placeholder 3"/>
          <p:cNvSpPr>
            <a:spLocks noGrp="1"/>
          </p:cNvSpPr>
          <p:nvPr>
            <p:ph type="dt" sz="half" idx="10"/>
          </p:nvPr>
        </p:nvSpPr>
        <p:spPr/>
        <p:txBody>
          <a:bodyPr/>
          <a:lstStyle/>
          <a:p>
            <a:pPr>
              <a:defRPr/>
            </a:pPr>
            <a:fld id="{71443217-BB89-4320-93A2-7BD4DE363D3C}" type="datetime8">
              <a:rPr lang="en-US" smtClean="0"/>
              <a:t>1/17/2021 11:29 AM</a:t>
            </a:fld>
            <a:endParaRPr lang="en-US"/>
          </a:p>
        </p:txBody>
      </p:sp>
      <p:sp>
        <p:nvSpPr>
          <p:cNvPr id="5" name="Slide Number Placeholder 4"/>
          <p:cNvSpPr>
            <a:spLocks noGrp="1"/>
          </p:cNvSpPr>
          <p:nvPr>
            <p:ph type="sldNum" sz="quarter" idx="12"/>
          </p:nvPr>
        </p:nvSpPr>
        <p:spPr/>
        <p:txBody>
          <a:bodyPr/>
          <a:lstStyle/>
          <a:p>
            <a:pPr>
              <a:defRPr/>
            </a:pPr>
            <a:fld id="{54CD2F88-8A41-4E7F-9278-91FE67E35F94}" type="slidenum">
              <a:rPr lang="en-US" smtClean="0"/>
              <a:pPr>
                <a:defRPr/>
              </a:pPr>
              <a:t>105</a:t>
            </a:fld>
            <a:endParaRPr lang="en-US"/>
          </a:p>
        </p:txBody>
      </p:sp>
    </p:spTree>
    <p:extLst>
      <p:ext uri="{BB962C8B-B14F-4D97-AF65-F5344CB8AC3E}">
        <p14:creationId xmlns:p14="http://schemas.microsoft.com/office/powerpoint/2010/main" val="117338680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altLang="en-US"/>
              <a:t>The DPLL algorithm</a:t>
            </a:r>
          </a:p>
        </p:txBody>
      </p:sp>
      <p:pic>
        <p:nvPicPr>
          <p:cNvPr id="69636" name="Picture 4"/>
          <p:cNvPicPr>
            <a:picLocks noChangeAspect="1" noChangeArrowheads="1"/>
          </p:cNvPicPr>
          <p:nvPr/>
        </p:nvPicPr>
        <p:blipFill>
          <a:blip r:embed="rId2">
            <a:extLst>
              <a:ext uri="{28A0092B-C50C-407E-A947-70E740481C1C}">
                <a14:useLocalDpi xmlns:a14="http://schemas.microsoft.com/office/drawing/2010/main" val="0"/>
              </a:ext>
            </a:extLst>
          </a:blip>
          <a:srcRect l="27344" t="22917" r="3125" b="17708"/>
          <a:stretch>
            <a:fillRect/>
          </a:stretch>
        </p:blipFill>
        <p:spPr bwMode="auto">
          <a:xfrm>
            <a:off x="890058" y="1358901"/>
            <a:ext cx="7620000" cy="487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p:cNvSpPr>
            <a:spLocks noGrp="1"/>
          </p:cNvSpPr>
          <p:nvPr>
            <p:ph type="dt" sz="half" idx="10"/>
          </p:nvPr>
        </p:nvSpPr>
        <p:spPr/>
        <p:txBody>
          <a:bodyPr/>
          <a:lstStyle/>
          <a:p>
            <a:pPr>
              <a:defRPr/>
            </a:pPr>
            <a:fld id="{FF422A6B-E2D4-4F1D-86ED-4BF66CFFA8D0}" type="datetime8">
              <a:rPr lang="en-US" smtClean="0"/>
              <a:t>1/17/2021 11:29 AM</a:t>
            </a:fld>
            <a:endParaRPr lang="en-US"/>
          </a:p>
        </p:txBody>
      </p:sp>
      <p:sp>
        <p:nvSpPr>
          <p:cNvPr id="5" name="Slide Number Placeholder 4"/>
          <p:cNvSpPr>
            <a:spLocks noGrp="1"/>
          </p:cNvSpPr>
          <p:nvPr>
            <p:ph type="sldNum" sz="quarter" idx="12"/>
          </p:nvPr>
        </p:nvSpPr>
        <p:spPr/>
        <p:txBody>
          <a:bodyPr/>
          <a:lstStyle/>
          <a:p>
            <a:pPr>
              <a:defRPr/>
            </a:pPr>
            <a:fld id="{54CD2F88-8A41-4E7F-9278-91FE67E35F94}" type="slidenum">
              <a:rPr lang="en-US" smtClean="0"/>
              <a:pPr>
                <a:defRPr/>
              </a:pPr>
              <a:t>106</a:t>
            </a:fld>
            <a:endParaRPr lang="en-US"/>
          </a:p>
        </p:txBody>
      </p:sp>
    </p:spTree>
    <p:extLst>
      <p:ext uri="{BB962C8B-B14F-4D97-AF65-F5344CB8AC3E}">
        <p14:creationId xmlns:p14="http://schemas.microsoft.com/office/powerpoint/2010/main" val="228727514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ltLang="en-US"/>
              <a:t>Inference-based agents in the wumpus world</a:t>
            </a:r>
          </a:p>
        </p:txBody>
      </p:sp>
      <p:sp>
        <p:nvSpPr>
          <p:cNvPr id="75779" name="Rectangle 3"/>
          <p:cNvSpPr>
            <a:spLocks noGrp="1" noChangeArrowheads="1"/>
          </p:cNvSpPr>
          <p:nvPr>
            <p:ph type="body" idx="1"/>
          </p:nvPr>
        </p:nvSpPr>
        <p:spPr/>
        <p:txBody>
          <a:bodyPr>
            <a:normAutofit fontScale="92500" lnSpcReduction="20000"/>
          </a:bodyPr>
          <a:lstStyle/>
          <a:p>
            <a:pPr>
              <a:lnSpc>
                <a:spcPct val="90000"/>
              </a:lnSpc>
              <a:buFontTx/>
              <a:buNone/>
            </a:pPr>
            <a:r>
              <a:rPr lang="en-US" altLang="en-US" sz="2400" dirty="0"/>
              <a:t>A </a:t>
            </a:r>
            <a:r>
              <a:rPr lang="en-US" altLang="en-US" sz="2400" dirty="0" err="1"/>
              <a:t>wumpus</a:t>
            </a:r>
            <a:r>
              <a:rPr lang="en-US" altLang="en-US" sz="2400" dirty="0"/>
              <a:t>-world agent using propositional logic:
</a:t>
            </a:r>
          </a:p>
          <a:p>
            <a:pPr lvl="1">
              <a:lnSpc>
                <a:spcPct val="90000"/>
              </a:lnSpc>
              <a:buFontTx/>
              <a:buNone/>
            </a:pPr>
            <a:endParaRPr lang="en-US" altLang="en-US" sz="2000" dirty="0">
              <a:sym typeface="Symbol" panose="05050102010706020507" pitchFamily="18" charset="2"/>
            </a:endParaRPr>
          </a:p>
          <a:p>
            <a:pPr lvl="1">
              <a:lnSpc>
                <a:spcPct val="90000"/>
              </a:lnSpc>
              <a:buFontTx/>
              <a:buNone/>
            </a:pPr>
            <a:r>
              <a:rPr lang="en-US" altLang="en-US" sz="2000" dirty="0">
                <a:sym typeface="Symbol" panose="05050102010706020507" pitchFamily="18" charset="2"/>
              </a:rPr>
              <a:t></a:t>
            </a:r>
            <a:r>
              <a:rPr lang="en-US" altLang="en-US" sz="2000" dirty="0"/>
              <a:t>P</a:t>
            </a:r>
            <a:r>
              <a:rPr lang="en-US" altLang="en-US" sz="2000" baseline="-25000" dirty="0"/>
              <a:t>1,1</a:t>
            </a:r>
            <a:r>
              <a:rPr lang="en-US" altLang="en-US" sz="2000" dirty="0"/>
              <a:t> </a:t>
            </a:r>
          </a:p>
          <a:p>
            <a:pPr lvl="1">
              <a:lnSpc>
                <a:spcPct val="90000"/>
              </a:lnSpc>
              <a:buFontTx/>
              <a:buNone/>
            </a:pPr>
            <a:r>
              <a:rPr lang="en-US" altLang="en-US" sz="2000" dirty="0">
                <a:sym typeface="Symbol" panose="05050102010706020507" pitchFamily="18" charset="2"/>
              </a:rPr>
              <a:t></a:t>
            </a:r>
            <a:r>
              <a:rPr lang="en-US" altLang="en-US" sz="2000" dirty="0"/>
              <a:t>W</a:t>
            </a:r>
            <a:r>
              <a:rPr lang="en-US" altLang="en-US" sz="2000" baseline="-25000" dirty="0"/>
              <a:t>1,1</a:t>
            </a:r>
            <a:r>
              <a:rPr lang="en-US" altLang="en-US" sz="2000" dirty="0"/>
              <a:t> </a:t>
            </a:r>
          </a:p>
          <a:p>
            <a:pPr lvl="1">
              <a:lnSpc>
                <a:spcPct val="90000"/>
              </a:lnSpc>
              <a:buFontTx/>
              <a:buNone/>
            </a:pPr>
            <a:r>
              <a:rPr lang="en-US" altLang="en-US" sz="2000" dirty="0" err="1"/>
              <a:t>B</a:t>
            </a:r>
            <a:r>
              <a:rPr lang="en-US" altLang="en-US" sz="2000" baseline="-25000" dirty="0" err="1"/>
              <a:t>x,y</a:t>
            </a:r>
            <a:r>
              <a:rPr lang="en-US" altLang="en-US" sz="2000" dirty="0"/>
              <a:t> </a:t>
            </a:r>
            <a:r>
              <a:rPr lang="en-US" altLang="en-US" sz="2000" dirty="0">
                <a:sym typeface="Symbol" panose="05050102010706020507" pitchFamily="18" charset="2"/>
              </a:rPr>
              <a:t></a:t>
            </a:r>
            <a:r>
              <a:rPr lang="en-US" altLang="en-US" sz="2000" dirty="0"/>
              <a:t> (P</a:t>
            </a:r>
            <a:r>
              <a:rPr lang="en-US" altLang="en-US" sz="2000" baseline="-25000" dirty="0"/>
              <a:t>x,y+1</a:t>
            </a:r>
            <a:r>
              <a:rPr lang="en-US" altLang="en-US" sz="2000" dirty="0"/>
              <a:t> </a:t>
            </a:r>
            <a:r>
              <a:rPr lang="en-US" altLang="en-US" sz="2000" dirty="0">
                <a:sym typeface="Symbol" panose="05050102010706020507" pitchFamily="18" charset="2"/>
              </a:rPr>
              <a:t></a:t>
            </a:r>
            <a:r>
              <a:rPr lang="en-US" altLang="en-US" sz="2000" dirty="0"/>
              <a:t> P</a:t>
            </a:r>
            <a:r>
              <a:rPr lang="en-US" altLang="en-US" sz="2000" baseline="-25000" dirty="0"/>
              <a:t>x,y-1</a:t>
            </a:r>
            <a:r>
              <a:rPr lang="en-US" altLang="en-US" sz="2000" dirty="0"/>
              <a:t> </a:t>
            </a:r>
            <a:r>
              <a:rPr lang="en-US" altLang="en-US" sz="2000" dirty="0">
                <a:sym typeface="Symbol" panose="05050102010706020507" pitchFamily="18" charset="2"/>
              </a:rPr>
              <a:t></a:t>
            </a:r>
            <a:r>
              <a:rPr lang="en-US" altLang="en-US" sz="2000" dirty="0"/>
              <a:t> P</a:t>
            </a:r>
            <a:r>
              <a:rPr lang="en-US" altLang="en-US" sz="2000" baseline="-25000" dirty="0"/>
              <a:t>x+1,y</a:t>
            </a:r>
            <a:r>
              <a:rPr lang="en-US" altLang="en-US" sz="2000" dirty="0"/>
              <a:t> </a:t>
            </a:r>
            <a:r>
              <a:rPr lang="en-US" altLang="en-US" sz="2000" dirty="0">
                <a:sym typeface="Symbol" panose="05050102010706020507" pitchFamily="18" charset="2"/>
              </a:rPr>
              <a:t></a:t>
            </a:r>
            <a:r>
              <a:rPr lang="en-US" altLang="en-US" sz="2000" dirty="0"/>
              <a:t> P</a:t>
            </a:r>
            <a:r>
              <a:rPr lang="en-US" altLang="en-US" sz="2000" baseline="-25000" dirty="0"/>
              <a:t>x-1,y</a:t>
            </a:r>
            <a:r>
              <a:rPr lang="en-US" altLang="en-US" sz="2000" dirty="0"/>
              <a:t>) </a:t>
            </a:r>
          </a:p>
          <a:p>
            <a:pPr lvl="1">
              <a:lnSpc>
                <a:spcPct val="90000"/>
              </a:lnSpc>
              <a:buFontTx/>
              <a:buNone/>
            </a:pPr>
            <a:r>
              <a:rPr lang="en-US" altLang="en-US" sz="2000" dirty="0" err="1"/>
              <a:t>S</a:t>
            </a:r>
            <a:r>
              <a:rPr lang="en-US" altLang="en-US" sz="2000" baseline="-25000" dirty="0" err="1"/>
              <a:t>x,y</a:t>
            </a:r>
            <a:r>
              <a:rPr lang="en-US" altLang="en-US" sz="2000" dirty="0"/>
              <a:t> </a:t>
            </a:r>
            <a:r>
              <a:rPr lang="en-US" altLang="en-US" sz="2000" dirty="0">
                <a:sym typeface="Symbol" panose="05050102010706020507" pitchFamily="18" charset="2"/>
              </a:rPr>
              <a:t></a:t>
            </a:r>
            <a:r>
              <a:rPr lang="en-US" altLang="en-US" sz="2000" dirty="0"/>
              <a:t> (W</a:t>
            </a:r>
            <a:r>
              <a:rPr lang="en-US" altLang="en-US" sz="2000" baseline="-25000" dirty="0"/>
              <a:t>x,y+1</a:t>
            </a:r>
            <a:r>
              <a:rPr lang="en-US" altLang="en-US" sz="2000" dirty="0"/>
              <a:t> </a:t>
            </a:r>
            <a:r>
              <a:rPr lang="en-US" altLang="en-US" sz="2000" dirty="0">
                <a:sym typeface="Symbol" panose="05050102010706020507" pitchFamily="18" charset="2"/>
              </a:rPr>
              <a:t></a:t>
            </a:r>
            <a:r>
              <a:rPr lang="en-US" altLang="en-US" sz="2000" dirty="0"/>
              <a:t> W</a:t>
            </a:r>
            <a:r>
              <a:rPr lang="en-US" altLang="en-US" sz="2000" baseline="-25000" dirty="0"/>
              <a:t>x,y-1</a:t>
            </a:r>
            <a:r>
              <a:rPr lang="en-US" altLang="en-US" sz="2000" dirty="0"/>
              <a:t> </a:t>
            </a:r>
            <a:r>
              <a:rPr lang="en-US" altLang="en-US" sz="2000" dirty="0">
                <a:sym typeface="Symbol" panose="05050102010706020507" pitchFamily="18" charset="2"/>
              </a:rPr>
              <a:t></a:t>
            </a:r>
            <a:r>
              <a:rPr lang="en-US" altLang="en-US" sz="2000" dirty="0"/>
              <a:t> W</a:t>
            </a:r>
            <a:r>
              <a:rPr lang="en-US" altLang="en-US" sz="2000" baseline="-25000" dirty="0"/>
              <a:t>x+1,y</a:t>
            </a:r>
            <a:r>
              <a:rPr lang="en-US" altLang="en-US" sz="2000" dirty="0"/>
              <a:t> </a:t>
            </a:r>
            <a:r>
              <a:rPr lang="en-US" altLang="en-US" sz="2000" dirty="0">
                <a:sym typeface="Symbol" panose="05050102010706020507" pitchFamily="18" charset="2"/>
              </a:rPr>
              <a:t></a:t>
            </a:r>
            <a:r>
              <a:rPr lang="en-US" altLang="en-US" sz="2000" dirty="0"/>
              <a:t> W</a:t>
            </a:r>
            <a:r>
              <a:rPr lang="en-US" altLang="en-US" sz="2000" baseline="-25000" dirty="0"/>
              <a:t>x-1,y</a:t>
            </a:r>
            <a:r>
              <a:rPr lang="en-US" altLang="en-US" sz="2000" dirty="0"/>
              <a:t>)</a:t>
            </a:r>
          </a:p>
          <a:p>
            <a:pPr lvl="1">
              <a:lnSpc>
                <a:spcPct val="90000"/>
              </a:lnSpc>
              <a:buFontTx/>
              <a:buNone/>
            </a:pPr>
            <a:r>
              <a:rPr lang="en-US" altLang="en-US" sz="2000" dirty="0"/>
              <a:t>W</a:t>
            </a:r>
            <a:r>
              <a:rPr lang="en-US" altLang="en-US" sz="2000" baseline="-25000" dirty="0"/>
              <a:t>1,1</a:t>
            </a:r>
            <a:r>
              <a:rPr lang="en-US" altLang="en-US" sz="2000" dirty="0"/>
              <a:t> </a:t>
            </a:r>
            <a:r>
              <a:rPr lang="en-US" altLang="en-US" sz="2000" dirty="0">
                <a:sym typeface="Symbol" panose="05050102010706020507" pitchFamily="18" charset="2"/>
              </a:rPr>
              <a:t></a:t>
            </a:r>
            <a:r>
              <a:rPr lang="en-US" altLang="en-US" sz="2000" dirty="0"/>
              <a:t> W</a:t>
            </a:r>
            <a:r>
              <a:rPr lang="en-US" altLang="en-US" sz="2000" baseline="-25000" dirty="0"/>
              <a:t>1,2</a:t>
            </a:r>
            <a:r>
              <a:rPr lang="en-US" altLang="en-US" sz="2000" dirty="0"/>
              <a:t> </a:t>
            </a:r>
            <a:r>
              <a:rPr lang="en-US" altLang="en-US" sz="2000" dirty="0">
                <a:sym typeface="Symbol" panose="05050102010706020507" pitchFamily="18" charset="2"/>
              </a:rPr>
              <a:t></a:t>
            </a:r>
            <a:r>
              <a:rPr lang="en-US" altLang="en-US" sz="2000" dirty="0"/>
              <a:t> … </a:t>
            </a:r>
            <a:r>
              <a:rPr lang="en-US" altLang="en-US" sz="2000" dirty="0">
                <a:sym typeface="Symbol" panose="05050102010706020507" pitchFamily="18" charset="2"/>
              </a:rPr>
              <a:t></a:t>
            </a:r>
            <a:r>
              <a:rPr lang="en-US" altLang="en-US" sz="2000" dirty="0"/>
              <a:t> W</a:t>
            </a:r>
            <a:r>
              <a:rPr lang="en-US" altLang="en-US" sz="2000" baseline="-25000" dirty="0"/>
              <a:t>4,4</a:t>
            </a:r>
            <a:r>
              <a:rPr lang="en-US" altLang="en-US" sz="2000" dirty="0"/>
              <a:t> </a:t>
            </a:r>
          </a:p>
          <a:p>
            <a:pPr lvl="1">
              <a:lnSpc>
                <a:spcPct val="90000"/>
              </a:lnSpc>
              <a:buFontTx/>
              <a:buNone/>
            </a:pPr>
            <a:r>
              <a:rPr lang="en-US" altLang="en-US" sz="2000" dirty="0">
                <a:sym typeface="Symbol" panose="05050102010706020507" pitchFamily="18" charset="2"/>
              </a:rPr>
              <a:t></a:t>
            </a:r>
            <a:r>
              <a:rPr lang="en-US" altLang="en-US" sz="2000" dirty="0"/>
              <a:t>W</a:t>
            </a:r>
            <a:r>
              <a:rPr lang="en-US" altLang="en-US" sz="2000" baseline="-25000" dirty="0"/>
              <a:t>1,1</a:t>
            </a:r>
            <a:r>
              <a:rPr lang="en-US" altLang="en-US" sz="2000" dirty="0"/>
              <a:t> </a:t>
            </a:r>
            <a:r>
              <a:rPr lang="en-US" altLang="en-US" sz="2000" dirty="0">
                <a:sym typeface="Symbol" panose="05050102010706020507" pitchFamily="18" charset="2"/>
              </a:rPr>
              <a:t></a:t>
            </a:r>
            <a:r>
              <a:rPr lang="en-US" altLang="en-US" sz="2000" dirty="0"/>
              <a:t> </a:t>
            </a:r>
            <a:r>
              <a:rPr lang="en-US" altLang="en-US" sz="2000" dirty="0">
                <a:sym typeface="Symbol" panose="05050102010706020507" pitchFamily="18" charset="2"/>
              </a:rPr>
              <a:t></a:t>
            </a:r>
            <a:r>
              <a:rPr lang="en-US" altLang="en-US" sz="2000" dirty="0"/>
              <a:t>W</a:t>
            </a:r>
            <a:r>
              <a:rPr lang="en-US" altLang="en-US" sz="2000" baseline="-25000" dirty="0"/>
              <a:t>1,2</a:t>
            </a:r>
            <a:r>
              <a:rPr lang="en-US" altLang="en-US" sz="2000" dirty="0"/>
              <a:t> </a:t>
            </a:r>
          </a:p>
          <a:p>
            <a:pPr lvl="1">
              <a:lnSpc>
                <a:spcPct val="90000"/>
              </a:lnSpc>
              <a:buFontTx/>
              <a:buNone/>
            </a:pPr>
            <a:r>
              <a:rPr lang="en-US" altLang="en-US" sz="2000" dirty="0">
                <a:sym typeface="Symbol" panose="05050102010706020507" pitchFamily="18" charset="2"/>
              </a:rPr>
              <a:t></a:t>
            </a:r>
            <a:r>
              <a:rPr lang="en-US" altLang="en-US" sz="2000" dirty="0"/>
              <a:t>W</a:t>
            </a:r>
            <a:r>
              <a:rPr lang="en-US" altLang="en-US" sz="2000" baseline="-25000" dirty="0"/>
              <a:t>1,1</a:t>
            </a:r>
            <a:r>
              <a:rPr lang="en-US" altLang="en-US" sz="2000" dirty="0"/>
              <a:t> </a:t>
            </a:r>
            <a:r>
              <a:rPr lang="en-US" altLang="en-US" sz="2000" dirty="0">
                <a:sym typeface="Symbol" panose="05050102010706020507" pitchFamily="18" charset="2"/>
              </a:rPr>
              <a:t></a:t>
            </a:r>
            <a:r>
              <a:rPr lang="en-US" altLang="en-US" sz="2000" dirty="0"/>
              <a:t> </a:t>
            </a:r>
            <a:r>
              <a:rPr lang="en-US" altLang="en-US" sz="2000" dirty="0">
                <a:sym typeface="Symbol" panose="05050102010706020507" pitchFamily="18" charset="2"/>
              </a:rPr>
              <a:t></a:t>
            </a:r>
            <a:r>
              <a:rPr lang="en-US" altLang="en-US" sz="2000" dirty="0"/>
              <a:t>W</a:t>
            </a:r>
            <a:r>
              <a:rPr lang="en-US" altLang="en-US" sz="2000" baseline="-25000" dirty="0"/>
              <a:t>1,3</a:t>
            </a:r>
            <a:r>
              <a:rPr lang="en-US" altLang="en-US" sz="2000" dirty="0"/>
              <a:t> </a:t>
            </a:r>
          </a:p>
          <a:p>
            <a:pPr lvl="1">
              <a:lnSpc>
                <a:spcPct val="90000"/>
              </a:lnSpc>
              <a:buFontTx/>
              <a:buNone/>
            </a:pPr>
            <a:r>
              <a:rPr lang="en-US" altLang="en-US" sz="2000" dirty="0"/>
              <a:t>…
</a:t>
            </a:r>
          </a:p>
          <a:p>
            <a:pPr lvl="1">
              <a:lnSpc>
                <a:spcPct val="90000"/>
              </a:lnSpc>
              <a:buFontTx/>
              <a:buNone/>
            </a:pPr>
            <a:endParaRPr lang="en-US" altLang="en-US" sz="2000" dirty="0"/>
          </a:p>
          <a:p>
            <a:pPr>
              <a:lnSpc>
                <a:spcPct val="90000"/>
              </a:lnSpc>
              <a:buFontTx/>
              <a:buNone/>
            </a:pPr>
            <a:r>
              <a:rPr lang="en-US" altLang="en-US" sz="2400" dirty="0">
                <a:sym typeface="Symbol" panose="05050102010706020507" pitchFamily="18" charset="2"/>
              </a:rPr>
              <a:t> </a:t>
            </a:r>
            <a:r>
              <a:rPr lang="en-US" altLang="en-US" sz="2400" dirty="0"/>
              <a:t>64 distinct proposition symbols, 155 sentences
</a:t>
            </a:r>
          </a:p>
        </p:txBody>
      </p:sp>
      <p:sp>
        <p:nvSpPr>
          <p:cNvPr id="4" name="Date Placeholder 3"/>
          <p:cNvSpPr>
            <a:spLocks noGrp="1"/>
          </p:cNvSpPr>
          <p:nvPr>
            <p:ph type="dt" sz="half" idx="10"/>
          </p:nvPr>
        </p:nvSpPr>
        <p:spPr/>
        <p:txBody>
          <a:bodyPr/>
          <a:lstStyle/>
          <a:p>
            <a:pPr>
              <a:defRPr/>
            </a:pPr>
            <a:fld id="{E34758FE-FC3A-4BFD-B354-1C03BBB118E7}" type="datetime8">
              <a:rPr lang="en-US" smtClean="0"/>
              <a:t>1/17/2021 11:29 AM</a:t>
            </a:fld>
            <a:endParaRPr lang="en-US"/>
          </a:p>
        </p:txBody>
      </p:sp>
      <p:sp>
        <p:nvSpPr>
          <p:cNvPr id="5" name="Slide Number Placeholder 4"/>
          <p:cNvSpPr>
            <a:spLocks noGrp="1"/>
          </p:cNvSpPr>
          <p:nvPr>
            <p:ph type="sldNum" sz="quarter" idx="12"/>
          </p:nvPr>
        </p:nvSpPr>
        <p:spPr/>
        <p:txBody>
          <a:bodyPr/>
          <a:lstStyle/>
          <a:p>
            <a:pPr>
              <a:defRPr/>
            </a:pPr>
            <a:fld id="{54CD2F88-8A41-4E7F-9278-91FE67E35F94}" type="slidenum">
              <a:rPr lang="en-US" smtClean="0"/>
              <a:pPr>
                <a:defRPr/>
              </a:pPr>
              <a:t>107</a:t>
            </a:fld>
            <a:endParaRPr lang="en-US"/>
          </a:p>
        </p:txBody>
      </p:sp>
    </p:spTree>
    <p:extLst>
      <p:ext uri="{BB962C8B-B14F-4D97-AF65-F5344CB8AC3E}">
        <p14:creationId xmlns:p14="http://schemas.microsoft.com/office/powerpoint/2010/main" val="307341182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3"/>
          <p:cNvSpPr>
            <a:spLocks noGrp="1" noChangeArrowheads="1"/>
          </p:cNvSpPr>
          <p:nvPr>
            <p:ph type="body" idx="1"/>
          </p:nvPr>
        </p:nvSpPr>
        <p:spPr/>
        <p:txBody>
          <a:bodyPr/>
          <a:lstStyle/>
          <a:p>
            <a:r>
              <a:rPr lang="en-US" altLang="en-US" sz="2400" dirty="0"/>
              <a:t>KB contains "physics" sentences for every single </a:t>
            </a:r>
            <a:r>
              <a:rPr lang="en-US" altLang="en-US" sz="2400" dirty="0" smtClean="0"/>
              <a:t>square</a:t>
            </a:r>
            <a:endParaRPr lang="en-US" altLang="en-US" sz="2400" dirty="0"/>
          </a:p>
          <a:p>
            <a:r>
              <a:rPr lang="en-US" altLang="en-US" sz="2400" dirty="0"/>
              <a:t>For every time </a:t>
            </a:r>
            <a:r>
              <a:rPr lang="en-US" altLang="en-US" sz="2400" i="1" dirty="0"/>
              <a:t>t</a:t>
            </a:r>
            <a:r>
              <a:rPr lang="en-US" altLang="en-US" sz="2400" dirty="0"/>
              <a:t> and every location [</a:t>
            </a:r>
            <a:r>
              <a:rPr lang="en-US" altLang="en-US" sz="2400" i="1" dirty="0" err="1"/>
              <a:t>x,y</a:t>
            </a:r>
            <a:r>
              <a:rPr lang="en-US" altLang="en-US" sz="2400" dirty="0" smtClean="0"/>
              <a:t>],</a:t>
            </a:r>
            <a:endParaRPr lang="en-US" altLang="en-US" sz="2400" dirty="0"/>
          </a:p>
          <a:p>
            <a:pPr>
              <a:buFontTx/>
              <a:buNone/>
            </a:pPr>
            <a:r>
              <a:rPr lang="en-US" altLang="en-US" sz="2400" i="1" dirty="0" err="1"/>
              <a:t>L</a:t>
            </a:r>
            <a:r>
              <a:rPr lang="en-US" altLang="en-US" sz="2400" baseline="-25000" dirty="0" err="1"/>
              <a:t>x,y</a:t>
            </a:r>
            <a:r>
              <a:rPr lang="en-US" altLang="en-US" sz="2400" dirty="0"/>
              <a:t> </a:t>
            </a:r>
            <a:r>
              <a:rPr lang="en-US" altLang="en-US" sz="2400" dirty="0">
                <a:sym typeface="Symbol" panose="05050102010706020507" pitchFamily="18" charset="2"/>
              </a:rPr>
              <a:t></a:t>
            </a:r>
            <a:r>
              <a:rPr lang="en-US" altLang="en-US" sz="2400" dirty="0"/>
              <a:t> </a:t>
            </a:r>
            <a:r>
              <a:rPr lang="en-US" altLang="en-US" sz="2400" i="1" dirty="0" err="1"/>
              <a:t>FacingRight</a:t>
            </a:r>
            <a:r>
              <a:rPr lang="en-US" altLang="en-US" sz="2400" baseline="30000" dirty="0" err="1"/>
              <a:t>t</a:t>
            </a:r>
            <a:r>
              <a:rPr lang="en-US" altLang="en-US" sz="2400" i="1" dirty="0"/>
              <a:t> </a:t>
            </a:r>
            <a:r>
              <a:rPr lang="en-US" altLang="en-US" sz="2400" dirty="0">
                <a:sym typeface="Symbol" panose="05050102010706020507" pitchFamily="18" charset="2"/>
              </a:rPr>
              <a:t></a:t>
            </a:r>
            <a:r>
              <a:rPr lang="en-US" altLang="en-US" sz="2400" dirty="0"/>
              <a:t> </a:t>
            </a:r>
            <a:r>
              <a:rPr lang="en-US" altLang="en-US" sz="2400" i="1" dirty="0" err="1"/>
              <a:t>Forward</a:t>
            </a:r>
            <a:r>
              <a:rPr lang="en-US" altLang="en-US" sz="2400" baseline="30000" dirty="0" err="1"/>
              <a:t>t</a:t>
            </a:r>
            <a:r>
              <a:rPr lang="en-US" altLang="en-US" sz="2400" i="1" dirty="0"/>
              <a:t> </a:t>
            </a:r>
            <a:r>
              <a:rPr lang="en-US" altLang="en-US" sz="2400" dirty="0">
                <a:sym typeface="Symbol" panose="05050102010706020507" pitchFamily="18" charset="2"/>
              </a:rPr>
              <a:t></a:t>
            </a:r>
            <a:r>
              <a:rPr lang="en-US" altLang="en-US" sz="2400" dirty="0"/>
              <a:t> </a:t>
            </a:r>
            <a:r>
              <a:rPr lang="en-US" altLang="en-US" sz="2400" i="1" dirty="0"/>
              <a:t>L</a:t>
            </a:r>
            <a:r>
              <a:rPr lang="en-US" altLang="en-US" sz="2400" baseline="-25000" dirty="0"/>
              <a:t>x+1,y</a:t>
            </a:r>
            <a:r>
              <a:rPr lang="en-US" altLang="en-US" sz="2400" dirty="0"/>
              <a:t> </a:t>
            </a:r>
          </a:p>
          <a:p>
            <a:pPr>
              <a:buFontTx/>
              <a:buNone/>
            </a:pPr>
            <a:r>
              <a:rPr lang="en-US" altLang="en-US" sz="2400" dirty="0"/>
              <a:t>
</a:t>
            </a:r>
          </a:p>
          <a:p>
            <a:r>
              <a:rPr lang="en-US" altLang="en-US" sz="2400" dirty="0"/>
              <a:t>Rapid proliferation of </a:t>
            </a:r>
            <a:r>
              <a:rPr lang="en-US" altLang="en-US" sz="2400" dirty="0" smtClean="0"/>
              <a:t>clauses</a:t>
            </a:r>
            <a:endParaRPr lang="en-US" altLang="en-US" sz="2400" dirty="0"/>
          </a:p>
        </p:txBody>
      </p:sp>
      <p:sp>
        <p:nvSpPr>
          <p:cNvPr id="76802" name="Rectangle 2"/>
          <p:cNvSpPr>
            <a:spLocks noGrp="1" noChangeArrowheads="1"/>
          </p:cNvSpPr>
          <p:nvPr>
            <p:ph type="title"/>
          </p:nvPr>
        </p:nvSpPr>
        <p:spPr/>
        <p:txBody>
          <a:bodyPr/>
          <a:lstStyle/>
          <a:p>
            <a:r>
              <a:rPr lang="en-US" altLang="en-US"/>
              <a:t>Expressiveness limitation of propositional logic</a:t>
            </a:r>
          </a:p>
        </p:txBody>
      </p:sp>
      <p:sp>
        <p:nvSpPr>
          <p:cNvPr id="76804" name="Text Box 4"/>
          <p:cNvSpPr txBox="1">
            <a:spLocks noChangeArrowheads="1"/>
          </p:cNvSpPr>
          <p:nvPr/>
        </p:nvSpPr>
        <p:spPr bwMode="auto">
          <a:xfrm>
            <a:off x="6629400" y="3276600"/>
            <a:ext cx="2349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t</a:t>
            </a:r>
          </a:p>
        </p:txBody>
      </p:sp>
      <p:sp>
        <p:nvSpPr>
          <p:cNvPr id="76805" name="Text Box 5"/>
          <p:cNvSpPr txBox="1">
            <a:spLocks noChangeArrowheads="1"/>
          </p:cNvSpPr>
          <p:nvPr/>
        </p:nvSpPr>
        <p:spPr bwMode="auto">
          <a:xfrm>
            <a:off x="2133600" y="3276600"/>
            <a:ext cx="2349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t</a:t>
            </a:r>
          </a:p>
        </p:txBody>
      </p:sp>
      <p:sp>
        <p:nvSpPr>
          <p:cNvPr id="4" name="Date Placeholder 3"/>
          <p:cNvSpPr>
            <a:spLocks noGrp="1"/>
          </p:cNvSpPr>
          <p:nvPr>
            <p:ph type="dt" sz="half" idx="10"/>
          </p:nvPr>
        </p:nvSpPr>
        <p:spPr/>
        <p:txBody>
          <a:bodyPr/>
          <a:lstStyle/>
          <a:p>
            <a:pPr>
              <a:defRPr/>
            </a:pPr>
            <a:fld id="{3B048F0B-E9F5-4DD0-92FD-AACAFE49342B}" type="datetime8">
              <a:rPr lang="en-US" smtClean="0"/>
              <a:t>1/17/2021 11:29 AM</a:t>
            </a:fld>
            <a:endParaRPr lang="en-US"/>
          </a:p>
        </p:txBody>
      </p:sp>
      <p:sp>
        <p:nvSpPr>
          <p:cNvPr id="5" name="Slide Number Placeholder 4"/>
          <p:cNvSpPr>
            <a:spLocks noGrp="1"/>
          </p:cNvSpPr>
          <p:nvPr>
            <p:ph type="sldNum" sz="quarter" idx="12"/>
          </p:nvPr>
        </p:nvSpPr>
        <p:spPr/>
        <p:txBody>
          <a:bodyPr/>
          <a:lstStyle/>
          <a:p>
            <a:pPr>
              <a:defRPr/>
            </a:pPr>
            <a:fld id="{54CD2F88-8A41-4E7F-9278-91FE67E35F94}" type="slidenum">
              <a:rPr lang="en-US" smtClean="0"/>
              <a:pPr>
                <a:defRPr/>
              </a:pPr>
              <a:t>108</a:t>
            </a:fld>
            <a:endParaRPr lang="en-US"/>
          </a:p>
        </p:txBody>
      </p:sp>
    </p:spTree>
    <p:extLst>
      <p:ext uri="{BB962C8B-B14F-4D97-AF65-F5344CB8AC3E}">
        <p14:creationId xmlns:p14="http://schemas.microsoft.com/office/powerpoint/2010/main" val="165151856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a:t>Pros and cons of propositional logic</a:t>
            </a:r>
          </a:p>
        </p:txBody>
      </p:sp>
      <p:sp>
        <p:nvSpPr>
          <p:cNvPr id="5123" name="Rectangle 3"/>
          <p:cNvSpPr>
            <a:spLocks noGrp="1" noChangeArrowheads="1"/>
          </p:cNvSpPr>
          <p:nvPr>
            <p:ph type="body" idx="1"/>
          </p:nvPr>
        </p:nvSpPr>
        <p:spPr/>
        <p:txBody>
          <a:bodyPr/>
          <a:lstStyle/>
          <a:p>
            <a:pPr>
              <a:lnSpc>
                <a:spcPct val="80000"/>
              </a:lnSpc>
              <a:buFontTx/>
              <a:buNone/>
            </a:pPr>
            <a:r>
              <a:rPr lang="en-US" altLang="en-US" sz="2400" dirty="0">
                <a:sym typeface="Wingdings" panose="05000000000000000000" pitchFamily="2" charset="2"/>
              </a:rPr>
              <a:t> </a:t>
            </a:r>
            <a:r>
              <a:rPr lang="en-US" altLang="en-US" sz="2400" dirty="0"/>
              <a:t>Propositional logic is </a:t>
            </a:r>
            <a:r>
              <a:rPr lang="en-US" altLang="en-US" sz="2400" dirty="0" smtClean="0">
                <a:solidFill>
                  <a:srgbClr val="FF0000"/>
                </a:solidFill>
              </a:rPr>
              <a:t>declarative</a:t>
            </a:r>
            <a:endParaRPr lang="en-US" altLang="en-US" sz="2400" dirty="0"/>
          </a:p>
          <a:p>
            <a:pPr>
              <a:lnSpc>
                <a:spcPct val="80000"/>
              </a:lnSpc>
              <a:buFontTx/>
              <a:buNone/>
            </a:pPr>
            <a:r>
              <a:rPr lang="en-US" altLang="en-US" sz="2400" dirty="0">
                <a:sym typeface="Wingdings" panose="05000000000000000000" pitchFamily="2" charset="2"/>
              </a:rPr>
              <a:t></a:t>
            </a:r>
            <a:r>
              <a:rPr lang="en-US" altLang="en-US" sz="2400" dirty="0"/>
              <a:t> Propositional logic allows partial/disjunctive/negated information</a:t>
            </a:r>
          </a:p>
          <a:p>
            <a:pPr lvl="1">
              <a:lnSpc>
                <a:spcPct val="80000"/>
              </a:lnSpc>
            </a:pPr>
            <a:r>
              <a:rPr lang="en-US" altLang="en-US" sz="2000" dirty="0"/>
              <a:t>(unlike most data structures and databases</a:t>
            </a:r>
            <a:r>
              <a:rPr lang="en-US" altLang="en-US" sz="2000" dirty="0" smtClean="0"/>
              <a:t>)</a:t>
            </a:r>
            <a:endParaRPr lang="en-US" altLang="en-US" sz="2000" dirty="0"/>
          </a:p>
          <a:p>
            <a:pPr>
              <a:lnSpc>
                <a:spcPct val="80000"/>
              </a:lnSpc>
              <a:buFont typeface="Wingdings" panose="05000000000000000000" pitchFamily="2" charset="2"/>
              <a:buChar char="J"/>
            </a:pPr>
            <a:r>
              <a:rPr lang="en-US" altLang="en-US" sz="2400" dirty="0"/>
              <a:t>Propositional logic is </a:t>
            </a:r>
            <a:r>
              <a:rPr lang="en-US" altLang="en-US" sz="2400" dirty="0">
                <a:solidFill>
                  <a:srgbClr val="FF0000"/>
                </a:solidFill>
              </a:rPr>
              <a:t>compositional</a:t>
            </a:r>
            <a:r>
              <a:rPr lang="en-US" altLang="en-US" sz="2400" dirty="0" smtClean="0"/>
              <a:t>:</a:t>
            </a:r>
            <a:endParaRPr lang="en-US" altLang="en-US" sz="2400" dirty="0"/>
          </a:p>
          <a:p>
            <a:pPr lvl="1">
              <a:lnSpc>
                <a:spcPct val="80000"/>
              </a:lnSpc>
            </a:pPr>
            <a:r>
              <a:rPr lang="en-US" altLang="en-US" sz="2000" dirty="0"/>
              <a:t>meaning of </a:t>
            </a:r>
            <a:r>
              <a:rPr lang="en-US" altLang="en-US" sz="2000" i="1" dirty="0"/>
              <a:t>B</a:t>
            </a:r>
            <a:r>
              <a:rPr lang="en-US" altLang="en-US" sz="2000" i="1" baseline="-25000" dirty="0"/>
              <a:t>1,1</a:t>
            </a:r>
            <a:r>
              <a:rPr lang="en-US" altLang="en-US" sz="2000" dirty="0"/>
              <a:t> </a:t>
            </a:r>
            <a:r>
              <a:rPr lang="en-US" altLang="en-US" sz="2000" dirty="0">
                <a:sym typeface="Symbol" panose="05050102010706020507" pitchFamily="18" charset="2"/>
              </a:rPr>
              <a:t> </a:t>
            </a:r>
            <a:r>
              <a:rPr lang="en-US" altLang="en-US" sz="2000" i="1" dirty="0"/>
              <a:t>P</a:t>
            </a:r>
            <a:r>
              <a:rPr lang="en-US" altLang="en-US" sz="2000" i="1" baseline="-25000" dirty="0"/>
              <a:t>1,2</a:t>
            </a:r>
            <a:r>
              <a:rPr lang="en-US" altLang="en-US" sz="2000" dirty="0"/>
              <a:t> is derived from meaning of </a:t>
            </a:r>
            <a:r>
              <a:rPr lang="en-US" altLang="en-US" sz="2000" i="1" dirty="0"/>
              <a:t>B</a:t>
            </a:r>
            <a:r>
              <a:rPr lang="en-US" altLang="en-US" sz="2000" i="1" baseline="-25000" dirty="0"/>
              <a:t>1,1</a:t>
            </a:r>
            <a:r>
              <a:rPr lang="en-US" altLang="en-US" sz="2000" dirty="0"/>
              <a:t> and of </a:t>
            </a:r>
            <a:r>
              <a:rPr lang="en-US" altLang="en-US" sz="2000" i="1" dirty="0" smtClean="0"/>
              <a:t>P</a:t>
            </a:r>
            <a:r>
              <a:rPr lang="en-US" altLang="en-US" sz="2000" i="1" baseline="-25000" dirty="0" smtClean="0"/>
              <a:t>1,2</a:t>
            </a:r>
            <a:endParaRPr lang="en-US" altLang="en-US" sz="2000" dirty="0"/>
          </a:p>
          <a:p>
            <a:pPr>
              <a:lnSpc>
                <a:spcPct val="80000"/>
              </a:lnSpc>
              <a:buFontTx/>
              <a:buNone/>
            </a:pPr>
            <a:r>
              <a:rPr lang="en-US" altLang="en-US" sz="2400" dirty="0">
                <a:sym typeface="Wingdings" panose="05000000000000000000" pitchFamily="2" charset="2"/>
              </a:rPr>
              <a:t> </a:t>
            </a:r>
            <a:r>
              <a:rPr lang="en-US" altLang="en-US" sz="2400" dirty="0"/>
              <a:t>Meaning in propositional logic is </a:t>
            </a:r>
            <a:r>
              <a:rPr lang="en-US" altLang="en-US" sz="2400" dirty="0" smtClean="0">
                <a:solidFill>
                  <a:srgbClr val="FF0000"/>
                </a:solidFill>
              </a:rPr>
              <a:t>context-independent</a:t>
            </a:r>
            <a:endParaRPr lang="en-US" altLang="en-US" sz="2400" dirty="0">
              <a:solidFill>
                <a:srgbClr val="FF0000"/>
              </a:solidFill>
            </a:endParaRPr>
          </a:p>
          <a:p>
            <a:pPr lvl="1">
              <a:lnSpc>
                <a:spcPct val="80000"/>
              </a:lnSpc>
            </a:pPr>
            <a:r>
              <a:rPr lang="en-US" altLang="en-US" sz="2000" dirty="0"/>
              <a:t>(unlike natural language, where meaning depends on context</a:t>
            </a:r>
            <a:r>
              <a:rPr lang="en-US" altLang="en-US" sz="2000" dirty="0" smtClean="0"/>
              <a:t>)</a:t>
            </a:r>
            <a:endParaRPr lang="en-US" altLang="en-US" sz="2000" dirty="0"/>
          </a:p>
          <a:p>
            <a:pPr>
              <a:lnSpc>
                <a:spcPct val="80000"/>
              </a:lnSpc>
              <a:buFontTx/>
              <a:buNone/>
            </a:pPr>
            <a:r>
              <a:rPr lang="en-US" altLang="en-US" sz="2400" dirty="0">
                <a:sym typeface="Wingdings" panose="05000000000000000000" pitchFamily="2" charset="2"/>
              </a:rPr>
              <a:t> </a:t>
            </a:r>
            <a:r>
              <a:rPr lang="en-US" altLang="en-US" sz="2400" dirty="0"/>
              <a:t>Propositional logic has very limited expressive </a:t>
            </a:r>
            <a:r>
              <a:rPr lang="en-US" altLang="en-US" sz="2400" dirty="0" smtClean="0"/>
              <a:t>power</a:t>
            </a:r>
            <a:endParaRPr lang="en-US" altLang="en-US" sz="2400" dirty="0"/>
          </a:p>
          <a:p>
            <a:pPr lvl="1">
              <a:lnSpc>
                <a:spcPct val="80000"/>
              </a:lnSpc>
            </a:pPr>
            <a:r>
              <a:rPr lang="en-US" altLang="en-US" sz="2000" dirty="0"/>
              <a:t>(unlike natural language)</a:t>
            </a:r>
          </a:p>
          <a:p>
            <a:pPr lvl="1">
              <a:lnSpc>
                <a:spcPct val="80000"/>
              </a:lnSpc>
            </a:pPr>
            <a:r>
              <a:rPr lang="en-US" altLang="en-US" sz="2000" dirty="0"/>
              <a:t>E.g., cannot say "pits cause breezes in adjacent squares“</a:t>
            </a:r>
          </a:p>
          <a:p>
            <a:pPr lvl="2">
              <a:lnSpc>
                <a:spcPct val="80000"/>
              </a:lnSpc>
            </a:pPr>
            <a:r>
              <a:rPr lang="en-US" altLang="en-US" sz="1800" dirty="0"/>
              <a:t>except by writing one sentence for each </a:t>
            </a:r>
            <a:r>
              <a:rPr lang="en-US" altLang="en-US" sz="1800" dirty="0" smtClean="0"/>
              <a:t>square</a:t>
            </a:r>
            <a:endParaRPr lang="en-US" altLang="en-US" sz="1800" dirty="0"/>
          </a:p>
        </p:txBody>
      </p:sp>
      <p:sp>
        <p:nvSpPr>
          <p:cNvPr id="2" name="Date Placeholder 1"/>
          <p:cNvSpPr>
            <a:spLocks noGrp="1"/>
          </p:cNvSpPr>
          <p:nvPr>
            <p:ph type="dt" sz="half" idx="10"/>
          </p:nvPr>
        </p:nvSpPr>
        <p:spPr/>
        <p:txBody>
          <a:bodyPr/>
          <a:lstStyle/>
          <a:p>
            <a:pPr>
              <a:defRPr/>
            </a:pPr>
            <a:fld id="{A08494EA-54DA-43C5-A2F6-71EAEE92CBC7}"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109</a:t>
            </a:fld>
            <a:endParaRPr lang="en-US"/>
          </a:p>
        </p:txBody>
      </p:sp>
    </p:spTree>
    <p:extLst>
      <p:ext uri="{BB962C8B-B14F-4D97-AF65-F5344CB8AC3E}">
        <p14:creationId xmlns:p14="http://schemas.microsoft.com/office/powerpoint/2010/main" val="2823683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tLang="en-US"/>
              <a:t>Exploring a wumpus world</a:t>
            </a:r>
          </a:p>
        </p:txBody>
      </p:sp>
      <p:pic>
        <p:nvPicPr>
          <p:cNvPr id="86019" name="Picture 3" descr="wumpus-seq4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0125" y="2138364"/>
            <a:ext cx="2571750" cy="2581275"/>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pPr>
              <a:defRPr/>
            </a:pPr>
            <a:fld id="{7E929D14-1F63-488B-B678-8DEA8C219B89}"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11</a:t>
            </a:fld>
            <a:endParaRPr lang="en-US"/>
          </a:p>
        </p:txBody>
      </p:sp>
    </p:spTree>
    <p:extLst>
      <p:ext uri="{BB962C8B-B14F-4D97-AF65-F5344CB8AC3E}">
        <p14:creationId xmlns:p14="http://schemas.microsoft.com/office/powerpoint/2010/main" val="75399514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a:t>First-order logic</a:t>
            </a:r>
          </a:p>
        </p:txBody>
      </p:sp>
      <p:sp>
        <p:nvSpPr>
          <p:cNvPr id="6147" name="Rectangle 3"/>
          <p:cNvSpPr>
            <a:spLocks noGrp="1" noChangeArrowheads="1"/>
          </p:cNvSpPr>
          <p:nvPr>
            <p:ph type="body" idx="1"/>
          </p:nvPr>
        </p:nvSpPr>
        <p:spPr/>
        <p:txBody>
          <a:bodyPr/>
          <a:lstStyle/>
          <a:p>
            <a:pPr>
              <a:lnSpc>
                <a:spcPct val="90000"/>
              </a:lnSpc>
            </a:pPr>
            <a:r>
              <a:rPr lang="en-US" altLang="en-US" dirty="0"/>
              <a:t>Whereas propositional logic assumes the world contains </a:t>
            </a:r>
            <a:r>
              <a:rPr lang="en-US" altLang="en-US" dirty="0">
                <a:solidFill>
                  <a:srgbClr val="FF0000"/>
                </a:solidFill>
              </a:rPr>
              <a:t>facts</a:t>
            </a:r>
            <a:r>
              <a:rPr lang="en-US" altLang="en-US" dirty="0"/>
              <a:t>,</a:t>
            </a:r>
          </a:p>
          <a:p>
            <a:pPr>
              <a:lnSpc>
                <a:spcPct val="90000"/>
              </a:lnSpc>
            </a:pPr>
            <a:r>
              <a:rPr lang="en-US" altLang="en-US" dirty="0"/>
              <a:t>first-order logic (like natural language) assumes the world </a:t>
            </a:r>
            <a:r>
              <a:rPr lang="en-US" altLang="en-US" dirty="0" smtClean="0"/>
              <a:t>contains</a:t>
            </a:r>
            <a:endParaRPr lang="en-US" altLang="en-US" dirty="0"/>
          </a:p>
          <a:p>
            <a:pPr lvl="1">
              <a:lnSpc>
                <a:spcPct val="90000"/>
              </a:lnSpc>
            </a:pPr>
            <a:r>
              <a:rPr lang="en-US" altLang="en-US" dirty="0">
                <a:solidFill>
                  <a:schemeClr val="accent2"/>
                </a:solidFill>
              </a:rPr>
              <a:t>Objects</a:t>
            </a:r>
            <a:r>
              <a:rPr lang="en-US" altLang="en-US" dirty="0"/>
              <a:t>: people, houses, numbers, colors, baseball games, wars, </a:t>
            </a:r>
            <a:r>
              <a:rPr lang="en-US" altLang="en-US" dirty="0" smtClean="0"/>
              <a:t>…</a:t>
            </a:r>
            <a:endParaRPr lang="en-US" altLang="en-US" dirty="0"/>
          </a:p>
          <a:p>
            <a:pPr lvl="1">
              <a:lnSpc>
                <a:spcPct val="90000"/>
              </a:lnSpc>
            </a:pPr>
            <a:r>
              <a:rPr lang="en-US" altLang="en-US" dirty="0">
                <a:solidFill>
                  <a:schemeClr val="accent2"/>
                </a:solidFill>
              </a:rPr>
              <a:t>Relations</a:t>
            </a:r>
            <a:r>
              <a:rPr lang="en-US" altLang="en-US" dirty="0"/>
              <a:t>: red, round, prime, brother of, bigger than, part of, comes between, …</a:t>
            </a:r>
          </a:p>
          <a:p>
            <a:pPr lvl="1">
              <a:lnSpc>
                <a:spcPct val="90000"/>
              </a:lnSpc>
            </a:pPr>
            <a:r>
              <a:rPr lang="en-US" altLang="en-US" dirty="0">
                <a:solidFill>
                  <a:schemeClr val="accent2"/>
                </a:solidFill>
              </a:rPr>
              <a:t>Functions</a:t>
            </a:r>
            <a:r>
              <a:rPr lang="en-US" altLang="en-US" dirty="0"/>
              <a:t>: father of, best friend, one more than, plus, </a:t>
            </a:r>
            <a:r>
              <a:rPr lang="en-US" altLang="en-US" dirty="0" smtClean="0"/>
              <a:t>…</a:t>
            </a:r>
            <a:endParaRPr lang="en-US" altLang="en-US" dirty="0"/>
          </a:p>
        </p:txBody>
      </p:sp>
      <p:sp>
        <p:nvSpPr>
          <p:cNvPr id="2" name="Date Placeholder 1"/>
          <p:cNvSpPr>
            <a:spLocks noGrp="1"/>
          </p:cNvSpPr>
          <p:nvPr>
            <p:ph type="dt" sz="half" idx="10"/>
          </p:nvPr>
        </p:nvSpPr>
        <p:spPr/>
        <p:txBody>
          <a:bodyPr/>
          <a:lstStyle/>
          <a:p>
            <a:pPr>
              <a:defRPr/>
            </a:pPr>
            <a:fld id="{B8239BFD-4FA3-4BFC-B777-A6016B791D5A}"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110</a:t>
            </a:fld>
            <a:endParaRPr lang="en-US"/>
          </a:p>
        </p:txBody>
      </p:sp>
    </p:spTree>
    <p:extLst>
      <p:ext uri="{BB962C8B-B14F-4D97-AF65-F5344CB8AC3E}">
        <p14:creationId xmlns:p14="http://schemas.microsoft.com/office/powerpoint/2010/main" val="353531144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a:t>Syntax of FOL: Basic elements</a:t>
            </a:r>
          </a:p>
        </p:txBody>
      </p:sp>
      <p:sp>
        <p:nvSpPr>
          <p:cNvPr id="7171" name="Rectangle 3"/>
          <p:cNvSpPr>
            <a:spLocks noGrp="1" noChangeArrowheads="1"/>
          </p:cNvSpPr>
          <p:nvPr>
            <p:ph type="body" idx="1"/>
          </p:nvPr>
        </p:nvSpPr>
        <p:spPr/>
        <p:txBody>
          <a:bodyPr/>
          <a:lstStyle/>
          <a:p>
            <a:r>
              <a:rPr lang="en-US" altLang="en-US"/>
              <a:t>Constants	KingJohn, 2, NUS,... </a:t>
            </a:r>
          </a:p>
          <a:p>
            <a:r>
              <a:rPr lang="en-US" altLang="en-US"/>
              <a:t>Predicates	Brother, &gt;,...</a:t>
            </a:r>
          </a:p>
          <a:p>
            <a:r>
              <a:rPr lang="en-US" altLang="en-US"/>
              <a:t>Functions	Sqrt, LeftLegOf,...</a:t>
            </a:r>
          </a:p>
          <a:p>
            <a:r>
              <a:rPr lang="en-US" altLang="en-US"/>
              <a:t>Variables	x, y, a, b,...</a:t>
            </a:r>
          </a:p>
          <a:p>
            <a:r>
              <a:rPr lang="en-US" altLang="en-US"/>
              <a:t>Connectives	</a:t>
            </a:r>
            <a:r>
              <a:rPr lang="en-US" altLang="en-US">
                <a:sym typeface="Symbol" panose="05050102010706020507" pitchFamily="18" charset="2"/>
              </a:rPr>
              <a:t>, , , , </a:t>
            </a:r>
          </a:p>
          <a:p>
            <a:r>
              <a:rPr lang="en-US" altLang="en-US"/>
              <a:t>Equality		= </a:t>
            </a:r>
          </a:p>
          <a:p>
            <a:r>
              <a:rPr lang="en-US" altLang="en-US"/>
              <a:t>Quantifiers  	</a:t>
            </a:r>
            <a:r>
              <a:rPr lang="en-US" altLang="en-US">
                <a:sym typeface="Symbol" panose="05050102010706020507" pitchFamily="18" charset="2"/>
              </a:rPr>
              <a:t>,  </a:t>
            </a:r>
            <a:r>
              <a:rPr lang="en-US" altLang="en-US"/>
              <a:t> </a:t>
            </a:r>
          </a:p>
        </p:txBody>
      </p:sp>
      <p:sp>
        <p:nvSpPr>
          <p:cNvPr id="2" name="Date Placeholder 1"/>
          <p:cNvSpPr>
            <a:spLocks noGrp="1"/>
          </p:cNvSpPr>
          <p:nvPr>
            <p:ph type="dt" sz="half" idx="10"/>
          </p:nvPr>
        </p:nvSpPr>
        <p:spPr/>
        <p:txBody>
          <a:bodyPr/>
          <a:lstStyle/>
          <a:p>
            <a:pPr>
              <a:defRPr/>
            </a:pPr>
            <a:fld id="{B5F8AA99-87B1-4090-8BF6-F2F53A94C5BC}"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111</a:t>
            </a:fld>
            <a:endParaRPr lang="en-US"/>
          </a:p>
        </p:txBody>
      </p:sp>
    </p:spTree>
    <p:extLst>
      <p:ext uri="{BB962C8B-B14F-4D97-AF65-F5344CB8AC3E}">
        <p14:creationId xmlns:p14="http://schemas.microsoft.com/office/powerpoint/2010/main" val="34133406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a:t>Atomic sentences</a:t>
            </a:r>
          </a:p>
        </p:txBody>
      </p:sp>
      <p:sp>
        <p:nvSpPr>
          <p:cNvPr id="8195" name="Rectangle 3"/>
          <p:cNvSpPr>
            <a:spLocks noGrp="1" noChangeArrowheads="1"/>
          </p:cNvSpPr>
          <p:nvPr>
            <p:ph type="body" idx="1"/>
          </p:nvPr>
        </p:nvSpPr>
        <p:spPr>
          <a:xfrm>
            <a:off x="191344" y="1600202"/>
            <a:ext cx="9088123" cy="4525963"/>
          </a:xfrm>
        </p:spPr>
        <p:txBody>
          <a:bodyPr/>
          <a:lstStyle/>
          <a:p>
            <a:pPr>
              <a:buFontTx/>
              <a:buNone/>
            </a:pPr>
            <a:r>
              <a:rPr lang="en-US" altLang="en-US" sz="2400" dirty="0"/>
              <a:t>Atomic sentence =	</a:t>
            </a:r>
            <a:r>
              <a:rPr lang="en-US" altLang="en-US" sz="2400" i="1" dirty="0"/>
              <a:t>predicate </a:t>
            </a:r>
            <a:r>
              <a:rPr lang="en-US" altLang="en-US" sz="2400" dirty="0"/>
              <a:t>(</a:t>
            </a:r>
            <a:r>
              <a:rPr lang="en-US" altLang="en-US" sz="2400" i="1" dirty="0"/>
              <a:t>term</a:t>
            </a:r>
            <a:r>
              <a:rPr lang="en-US" altLang="en-US" sz="2400" i="1" baseline="-25000" dirty="0"/>
              <a:t>1</a:t>
            </a:r>
            <a:r>
              <a:rPr lang="en-US" altLang="en-US" sz="2400" dirty="0"/>
              <a:t>,...,</a:t>
            </a:r>
            <a:r>
              <a:rPr lang="en-US" altLang="en-US" sz="2400" i="1" dirty="0" err="1"/>
              <a:t>term</a:t>
            </a:r>
            <a:r>
              <a:rPr lang="en-US" altLang="en-US" sz="2400" i="1" baseline="-25000" dirty="0" err="1"/>
              <a:t>n</a:t>
            </a:r>
            <a:r>
              <a:rPr lang="en-US" altLang="en-US" sz="2400" dirty="0"/>
              <a:t>) 	</a:t>
            </a:r>
            <a:r>
              <a:rPr lang="en-US" altLang="en-US" sz="2400" dirty="0" smtClean="0"/>
              <a:t> or </a:t>
            </a:r>
            <a:r>
              <a:rPr lang="en-US" altLang="en-US" sz="2400" i="1" dirty="0"/>
              <a:t>term</a:t>
            </a:r>
            <a:r>
              <a:rPr lang="en-US" altLang="en-US" sz="2400" i="1" baseline="-25000" dirty="0"/>
              <a:t>1</a:t>
            </a:r>
            <a:r>
              <a:rPr lang="en-US" altLang="en-US" sz="2400" i="1" dirty="0"/>
              <a:t> = term</a:t>
            </a:r>
            <a:r>
              <a:rPr lang="en-US" altLang="en-US" sz="2400" i="1" baseline="-25000" dirty="0"/>
              <a:t>2</a:t>
            </a:r>
          </a:p>
          <a:p>
            <a:pPr>
              <a:buFontTx/>
              <a:buNone/>
            </a:pPr>
            <a:endParaRPr lang="en-US" altLang="en-US" sz="2400" dirty="0"/>
          </a:p>
          <a:p>
            <a:pPr>
              <a:buFontTx/>
              <a:buNone/>
            </a:pPr>
            <a:r>
              <a:rPr lang="en-US" altLang="en-US" sz="2400" dirty="0"/>
              <a:t>Term  	=	</a:t>
            </a:r>
            <a:r>
              <a:rPr lang="en-US" altLang="en-US" sz="2400" i="1" dirty="0"/>
              <a:t>function </a:t>
            </a:r>
            <a:r>
              <a:rPr lang="en-US" altLang="en-US" sz="2400" dirty="0"/>
              <a:t>(</a:t>
            </a:r>
            <a:r>
              <a:rPr lang="en-US" altLang="en-US" sz="2400" i="1" dirty="0"/>
              <a:t>term</a:t>
            </a:r>
            <a:r>
              <a:rPr lang="en-US" altLang="en-US" sz="2400" i="1" baseline="-25000" dirty="0"/>
              <a:t>1</a:t>
            </a:r>
            <a:r>
              <a:rPr lang="en-US" altLang="en-US" sz="2400" dirty="0"/>
              <a:t>,...,</a:t>
            </a:r>
            <a:r>
              <a:rPr lang="en-US" altLang="en-US" sz="2400" i="1" dirty="0" err="1"/>
              <a:t>term</a:t>
            </a:r>
            <a:r>
              <a:rPr lang="en-US" altLang="en-US" sz="2400" i="1" baseline="-25000" dirty="0" err="1"/>
              <a:t>n</a:t>
            </a:r>
            <a:r>
              <a:rPr lang="en-US" altLang="en-US" sz="2400" dirty="0"/>
              <a:t>) 	or </a:t>
            </a:r>
            <a:r>
              <a:rPr lang="en-US" altLang="en-US" sz="2400" i="1" dirty="0"/>
              <a:t>constant</a:t>
            </a:r>
            <a:r>
              <a:rPr lang="en-US" altLang="en-US" sz="2400" dirty="0"/>
              <a:t> or </a:t>
            </a:r>
            <a:r>
              <a:rPr lang="en-US" altLang="en-US" sz="2400" i="1" dirty="0"/>
              <a:t>variable</a:t>
            </a:r>
            <a:r>
              <a:rPr lang="en-US" altLang="en-US" sz="2400" dirty="0"/>
              <a:t> </a:t>
            </a:r>
          </a:p>
          <a:p>
            <a:endParaRPr lang="en-US" altLang="en-US" sz="2400" dirty="0"/>
          </a:p>
          <a:p>
            <a:r>
              <a:rPr lang="en-US" altLang="en-US" sz="2400" dirty="0"/>
              <a:t>E.g., </a:t>
            </a:r>
            <a:r>
              <a:rPr lang="en-US" altLang="en-US" sz="2400" i="1" dirty="0"/>
              <a:t>Brother(</a:t>
            </a:r>
            <a:r>
              <a:rPr lang="en-US" altLang="en-US" sz="2400" i="1" dirty="0" err="1"/>
              <a:t>KingJohn,RichardTheLionheart</a:t>
            </a:r>
            <a:r>
              <a:rPr lang="en-US" altLang="en-US" sz="2400" i="1" dirty="0"/>
              <a:t>) &gt; (Length(</a:t>
            </a:r>
            <a:r>
              <a:rPr lang="en-US" altLang="en-US" sz="2400" i="1" dirty="0" err="1"/>
              <a:t>LeftLegOf</a:t>
            </a:r>
            <a:r>
              <a:rPr lang="en-US" altLang="en-US" sz="2400" i="1" dirty="0"/>
              <a:t>(Richard)), Length(</a:t>
            </a:r>
            <a:r>
              <a:rPr lang="en-US" altLang="en-US" sz="2400" i="1" dirty="0" err="1"/>
              <a:t>LeftLegOf</a:t>
            </a:r>
            <a:r>
              <a:rPr lang="en-US" altLang="en-US" sz="2400" i="1" dirty="0"/>
              <a:t>(</a:t>
            </a:r>
            <a:r>
              <a:rPr lang="en-US" altLang="en-US" sz="2400" i="1" dirty="0" err="1"/>
              <a:t>KingJohn</a:t>
            </a:r>
            <a:r>
              <a:rPr lang="en-US" altLang="en-US" sz="2400" i="1" dirty="0"/>
              <a:t>)))</a:t>
            </a:r>
          </a:p>
        </p:txBody>
      </p:sp>
      <p:sp>
        <p:nvSpPr>
          <p:cNvPr id="2" name="Date Placeholder 1"/>
          <p:cNvSpPr>
            <a:spLocks noGrp="1"/>
          </p:cNvSpPr>
          <p:nvPr>
            <p:ph type="dt" sz="half" idx="10"/>
          </p:nvPr>
        </p:nvSpPr>
        <p:spPr/>
        <p:txBody>
          <a:bodyPr/>
          <a:lstStyle/>
          <a:p>
            <a:pPr>
              <a:defRPr/>
            </a:pPr>
            <a:fld id="{B7F17886-C508-4E6E-B2EB-BB8B83D87C9F}"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112</a:t>
            </a:fld>
            <a:endParaRPr lang="en-US"/>
          </a:p>
        </p:txBody>
      </p:sp>
    </p:spTree>
    <p:extLst>
      <p:ext uri="{BB962C8B-B14F-4D97-AF65-F5344CB8AC3E}">
        <p14:creationId xmlns:p14="http://schemas.microsoft.com/office/powerpoint/2010/main" val="342854066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a:t>Complex sentences</a:t>
            </a:r>
          </a:p>
        </p:txBody>
      </p:sp>
      <p:sp>
        <p:nvSpPr>
          <p:cNvPr id="9219" name="Rectangle 3"/>
          <p:cNvSpPr>
            <a:spLocks noGrp="1" noChangeArrowheads="1"/>
          </p:cNvSpPr>
          <p:nvPr>
            <p:ph type="body" idx="1"/>
          </p:nvPr>
        </p:nvSpPr>
        <p:spPr/>
        <p:txBody>
          <a:bodyPr/>
          <a:lstStyle/>
          <a:p>
            <a:r>
              <a:rPr lang="en-US" altLang="en-US" dirty="0"/>
              <a:t>Complex sentences are made from atomic sentences using </a:t>
            </a:r>
            <a:r>
              <a:rPr lang="en-US" altLang="en-US" dirty="0" smtClean="0"/>
              <a:t>connectives</a:t>
            </a:r>
            <a:endParaRPr lang="en-US" altLang="en-US" dirty="0"/>
          </a:p>
          <a:p>
            <a:pPr algn="ctr">
              <a:buFontTx/>
              <a:buNone/>
            </a:pPr>
            <a:r>
              <a:rPr lang="en-US" altLang="en-US" sz="2800" dirty="0">
                <a:sym typeface="Symbol" panose="05050102010706020507" pitchFamily="18" charset="2"/>
              </a:rPr>
              <a:t></a:t>
            </a:r>
            <a:r>
              <a:rPr lang="en-US" altLang="en-US" sz="2800" i="1" dirty="0"/>
              <a:t>S</a:t>
            </a:r>
            <a:r>
              <a:rPr lang="en-US" altLang="en-US" sz="2800" dirty="0"/>
              <a:t>, </a:t>
            </a:r>
            <a:r>
              <a:rPr lang="en-US" altLang="en-US" sz="2800" i="1" dirty="0"/>
              <a:t>S</a:t>
            </a:r>
            <a:r>
              <a:rPr lang="en-US" altLang="en-US" sz="2800" i="1" baseline="-25000" dirty="0"/>
              <a:t>1</a:t>
            </a:r>
            <a:r>
              <a:rPr lang="en-US" altLang="en-US" sz="2800" baseline="-25000" dirty="0"/>
              <a:t> </a:t>
            </a:r>
            <a:r>
              <a:rPr lang="en-US" altLang="en-US" sz="2800" dirty="0">
                <a:sym typeface="Symbol" panose="05050102010706020507" pitchFamily="18" charset="2"/>
              </a:rPr>
              <a:t> </a:t>
            </a:r>
            <a:r>
              <a:rPr lang="en-US" altLang="en-US" sz="2800" i="1" dirty="0"/>
              <a:t>S</a:t>
            </a:r>
            <a:r>
              <a:rPr lang="en-US" altLang="en-US" sz="2800" i="1" baseline="-25000" dirty="0"/>
              <a:t>2</a:t>
            </a:r>
            <a:r>
              <a:rPr lang="en-US" altLang="en-US" sz="2800" dirty="0"/>
              <a:t>, </a:t>
            </a:r>
            <a:r>
              <a:rPr lang="en-US" altLang="en-US" sz="2800" i="1" dirty="0"/>
              <a:t>S</a:t>
            </a:r>
            <a:r>
              <a:rPr lang="en-US" altLang="en-US" sz="2800" i="1" baseline="-25000" dirty="0"/>
              <a:t>1 </a:t>
            </a:r>
            <a:r>
              <a:rPr lang="en-US" altLang="en-US" sz="2800" dirty="0">
                <a:sym typeface="Symbol" panose="05050102010706020507" pitchFamily="18" charset="2"/>
              </a:rPr>
              <a:t> </a:t>
            </a:r>
            <a:r>
              <a:rPr lang="en-US" altLang="en-US" sz="2800" i="1" dirty="0"/>
              <a:t>S</a:t>
            </a:r>
            <a:r>
              <a:rPr lang="en-US" altLang="en-US" sz="2800" i="1" baseline="-25000" dirty="0"/>
              <a:t>2</a:t>
            </a:r>
            <a:r>
              <a:rPr lang="en-US" altLang="en-US" sz="2800" dirty="0"/>
              <a:t>, </a:t>
            </a:r>
            <a:r>
              <a:rPr lang="en-US" altLang="en-US" sz="2800" i="1" dirty="0"/>
              <a:t>S</a:t>
            </a:r>
            <a:r>
              <a:rPr lang="en-US" altLang="en-US" sz="2800" i="1" baseline="-25000" dirty="0"/>
              <a:t>1</a:t>
            </a:r>
            <a:r>
              <a:rPr lang="en-US" altLang="en-US" sz="2800" baseline="-25000" dirty="0"/>
              <a:t> </a:t>
            </a:r>
            <a:r>
              <a:rPr lang="en-US" altLang="en-US" sz="2800" dirty="0">
                <a:sym typeface="Symbol" panose="05050102010706020507" pitchFamily="18" charset="2"/>
              </a:rPr>
              <a:t> </a:t>
            </a:r>
            <a:r>
              <a:rPr lang="en-US" altLang="en-US" sz="2800" i="1" dirty="0"/>
              <a:t>S</a:t>
            </a:r>
            <a:r>
              <a:rPr lang="en-US" altLang="en-US" sz="2800" i="1" baseline="-25000" dirty="0"/>
              <a:t>2</a:t>
            </a:r>
            <a:r>
              <a:rPr lang="en-US" altLang="en-US" sz="2800" dirty="0"/>
              <a:t>, </a:t>
            </a:r>
            <a:r>
              <a:rPr lang="en-US" altLang="en-US" sz="2800" i="1" dirty="0"/>
              <a:t>S</a:t>
            </a:r>
            <a:r>
              <a:rPr lang="en-US" altLang="en-US" sz="2800" i="1" baseline="-25000" dirty="0"/>
              <a:t>1</a:t>
            </a:r>
            <a:r>
              <a:rPr lang="en-US" altLang="en-US" sz="2800" baseline="-25000" dirty="0"/>
              <a:t> </a:t>
            </a:r>
            <a:r>
              <a:rPr lang="en-US" altLang="en-US" sz="2800" dirty="0">
                <a:sym typeface="Symbol" panose="05050102010706020507" pitchFamily="18" charset="2"/>
              </a:rPr>
              <a:t></a:t>
            </a:r>
            <a:r>
              <a:rPr lang="en-US" altLang="en-US" sz="2800" baseline="-25000" dirty="0"/>
              <a:t> </a:t>
            </a:r>
            <a:r>
              <a:rPr lang="en-US" altLang="en-US" sz="2800" i="1" dirty="0"/>
              <a:t>S</a:t>
            </a:r>
            <a:r>
              <a:rPr lang="en-US" altLang="en-US" sz="2800" i="1" baseline="-25000" dirty="0"/>
              <a:t>2</a:t>
            </a:r>
            <a:r>
              <a:rPr lang="en-US" altLang="en-US" sz="2800" dirty="0"/>
              <a:t>,</a:t>
            </a:r>
          </a:p>
          <a:p>
            <a:pPr lvl="4">
              <a:buFontTx/>
              <a:buNone/>
            </a:pPr>
            <a:endParaRPr lang="en-US" altLang="en-US" sz="1800" dirty="0"/>
          </a:p>
          <a:p>
            <a:pPr>
              <a:buFontTx/>
              <a:buNone/>
            </a:pPr>
            <a:r>
              <a:rPr lang="en-US" altLang="en-US" dirty="0"/>
              <a:t>E.g. </a:t>
            </a:r>
            <a:r>
              <a:rPr lang="en-US" altLang="en-US" i="1" dirty="0"/>
              <a:t>Sibling(</a:t>
            </a:r>
            <a:r>
              <a:rPr lang="en-US" altLang="en-US" i="1" dirty="0" err="1"/>
              <a:t>KingJohn,Richard</a:t>
            </a:r>
            <a:r>
              <a:rPr lang="en-US" altLang="en-US" i="1" dirty="0"/>
              <a:t>) </a:t>
            </a:r>
            <a:r>
              <a:rPr lang="en-US" altLang="en-US" sz="2800" dirty="0">
                <a:sym typeface="Symbol" panose="05050102010706020507" pitchFamily="18" charset="2"/>
              </a:rPr>
              <a:t></a:t>
            </a:r>
            <a:r>
              <a:rPr lang="en-US" altLang="en-US" i="1" dirty="0"/>
              <a:t> Sibling(</a:t>
            </a:r>
            <a:r>
              <a:rPr lang="en-US" altLang="en-US" i="1" dirty="0" err="1"/>
              <a:t>Richard,KingJohn</a:t>
            </a:r>
            <a:r>
              <a:rPr lang="en-US" altLang="en-US" i="1" dirty="0"/>
              <a:t>)</a:t>
            </a:r>
            <a:r>
              <a:rPr lang="en-US" altLang="en-US" dirty="0"/>
              <a:t> </a:t>
            </a:r>
          </a:p>
          <a:p>
            <a:pPr>
              <a:buFontTx/>
              <a:buNone/>
            </a:pPr>
            <a:r>
              <a:rPr lang="en-US" altLang="en-US" dirty="0"/>
              <a:t>     &gt;(1,2) </a:t>
            </a:r>
            <a:r>
              <a:rPr lang="en-US" altLang="en-US" dirty="0">
                <a:sym typeface="Symbol" panose="05050102010706020507" pitchFamily="18" charset="2"/>
              </a:rPr>
              <a:t> </a:t>
            </a:r>
            <a:r>
              <a:rPr lang="en-US" altLang="en-US" dirty="0">
                <a:cs typeface="Arial" panose="020B0604020202020204" pitchFamily="34" charset="0"/>
                <a:sym typeface="Symbol" panose="05050102010706020507" pitchFamily="18" charset="2"/>
              </a:rPr>
              <a:t>≤</a:t>
            </a:r>
            <a:r>
              <a:rPr lang="en-US" altLang="en-US" dirty="0"/>
              <a:t> (1,2)</a:t>
            </a:r>
          </a:p>
          <a:p>
            <a:pPr>
              <a:buFontTx/>
              <a:buNone/>
            </a:pPr>
            <a:r>
              <a:rPr lang="en-US" altLang="en-US" dirty="0"/>
              <a:t>     &gt;(1,2) </a:t>
            </a:r>
            <a:r>
              <a:rPr lang="en-US" altLang="en-US" sz="2800" dirty="0">
                <a:sym typeface="Symbol" panose="05050102010706020507" pitchFamily="18" charset="2"/>
              </a:rPr>
              <a:t></a:t>
            </a:r>
            <a:r>
              <a:rPr lang="en-US" altLang="en-US" dirty="0"/>
              <a:t> </a:t>
            </a:r>
            <a:r>
              <a:rPr lang="en-US" altLang="en-US" dirty="0">
                <a:sym typeface="Symbol" panose="05050102010706020507" pitchFamily="18" charset="2"/>
              </a:rPr>
              <a:t></a:t>
            </a:r>
            <a:r>
              <a:rPr lang="en-US" altLang="en-US" dirty="0"/>
              <a:t> &gt;(1,2) </a:t>
            </a:r>
          </a:p>
        </p:txBody>
      </p:sp>
      <p:sp>
        <p:nvSpPr>
          <p:cNvPr id="2" name="Date Placeholder 1"/>
          <p:cNvSpPr>
            <a:spLocks noGrp="1"/>
          </p:cNvSpPr>
          <p:nvPr>
            <p:ph type="dt" sz="half" idx="10"/>
          </p:nvPr>
        </p:nvSpPr>
        <p:spPr/>
        <p:txBody>
          <a:bodyPr/>
          <a:lstStyle/>
          <a:p>
            <a:pPr>
              <a:defRPr/>
            </a:pPr>
            <a:fld id="{6211CF7F-555D-4A23-86B0-A3BD73F74DA9}"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113</a:t>
            </a:fld>
            <a:endParaRPr lang="en-US"/>
          </a:p>
        </p:txBody>
      </p:sp>
    </p:spTree>
    <p:extLst>
      <p:ext uri="{BB962C8B-B14F-4D97-AF65-F5344CB8AC3E}">
        <p14:creationId xmlns:p14="http://schemas.microsoft.com/office/powerpoint/2010/main" val="167801311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a:t>Truth in first-order logic</a:t>
            </a:r>
          </a:p>
        </p:txBody>
      </p:sp>
      <p:sp>
        <p:nvSpPr>
          <p:cNvPr id="10243" name="Rectangle 3"/>
          <p:cNvSpPr>
            <a:spLocks noGrp="1" noChangeArrowheads="1"/>
          </p:cNvSpPr>
          <p:nvPr>
            <p:ph type="body" idx="1"/>
          </p:nvPr>
        </p:nvSpPr>
        <p:spPr/>
        <p:txBody>
          <a:bodyPr/>
          <a:lstStyle/>
          <a:p>
            <a:pPr>
              <a:lnSpc>
                <a:spcPct val="80000"/>
              </a:lnSpc>
            </a:pPr>
            <a:r>
              <a:rPr lang="en-US" altLang="en-US" sz="2000" dirty="0"/>
              <a:t>Sentences are true with respect to a </a:t>
            </a:r>
            <a:r>
              <a:rPr lang="en-US" altLang="en-US" sz="2000" dirty="0">
                <a:solidFill>
                  <a:schemeClr val="accent2"/>
                </a:solidFill>
              </a:rPr>
              <a:t>model</a:t>
            </a:r>
            <a:r>
              <a:rPr lang="en-US" altLang="en-US" sz="2000" dirty="0"/>
              <a:t> and an </a:t>
            </a:r>
            <a:r>
              <a:rPr lang="en-US" altLang="en-US" sz="2000" dirty="0">
                <a:solidFill>
                  <a:schemeClr val="accent2"/>
                </a:solidFill>
              </a:rPr>
              <a:t>interpretation</a:t>
            </a:r>
          </a:p>
          <a:p>
            <a:pPr>
              <a:lnSpc>
                <a:spcPct val="80000"/>
              </a:lnSpc>
            </a:pPr>
            <a:endParaRPr lang="en-US" altLang="en-US" sz="2000" dirty="0"/>
          </a:p>
          <a:p>
            <a:pPr>
              <a:lnSpc>
                <a:spcPct val="80000"/>
              </a:lnSpc>
            </a:pPr>
            <a:r>
              <a:rPr lang="en-US" altLang="en-US" sz="2000" dirty="0"/>
              <a:t>Model contains objects (</a:t>
            </a:r>
            <a:r>
              <a:rPr lang="en-US" altLang="en-US" sz="2000" dirty="0">
                <a:solidFill>
                  <a:schemeClr val="accent2"/>
                </a:solidFill>
              </a:rPr>
              <a:t>domain</a:t>
            </a:r>
            <a:r>
              <a:rPr lang="en-US" altLang="en-US" sz="2000" dirty="0"/>
              <a:t> </a:t>
            </a:r>
            <a:r>
              <a:rPr lang="en-US" altLang="en-US" sz="2000" dirty="0">
                <a:solidFill>
                  <a:schemeClr val="accent2"/>
                </a:solidFill>
              </a:rPr>
              <a:t>elements</a:t>
            </a:r>
            <a:r>
              <a:rPr lang="en-US" altLang="en-US" sz="2000" dirty="0"/>
              <a:t>) and relations among </a:t>
            </a:r>
            <a:r>
              <a:rPr lang="en-US" altLang="en-US" sz="2000" dirty="0" smtClean="0"/>
              <a:t>them</a:t>
            </a:r>
            <a:endParaRPr lang="en-US" altLang="en-US" sz="2000" dirty="0"/>
          </a:p>
          <a:p>
            <a:pPr>
              <a:lnSpc>
                <a:spcPct val="80000"/>
              </a:lnSpc>
            </a:pPr>
            <a:endParaRPr lang="en-US" altLang="en-US" sz="2000" dirty="0"/>
          </a:p>
          <a:p>
            <a:pPr>
              <a:lnSpc>
                <a:spcPct val="80000"/>
              </a:lnSpc>
            </a:pPr>
            <a:r>
              <a:rPr lang="en-US" altLang="en-US" sz="2000" dirty="0"/>
              <a:t>Interpretation specifies referents for</a:t>
            </a:r>
          </a:p>
          <a:p>
            <a:pPr lvl="1">
              <a:lnSpc>
                <a:spcPct val="80000"/>
              </a:lnSpc>
              <a:buFontTx/>
              <a:buNone/>
            </a:pPr>
            <a:r>
              <a:rPr lang="en-US" altLang="en-US" sz="1800" dirty="0">
                <a:solidFill>
                  <a:srgbClr val="FF0000"/>
                </a:solidFill>
              </a:rPr>
              <a:t>constant</a:t>
            </a:r>
            <a:r>
              <a:rPr lang="en-US" altLang="en-US" sz="1800" dirty="0"/>
              <a:t> </a:t>
            </a:r>
            <a:r>
              <a:rPr lang="en-US" altLang="en-US" sz="1800" dirty="0">
                <a:solidFill>
                  <a:srgbClr val="FF0000"/>
                </a:solidFill>
              </a:rPr>
              <a:t>symbols</a:t>
            </a:r>
            <a:r>
              <a:rPr lang="en-US" altLang="en-US" sz="1800" dirty="0"/>
              <a:t> 	</a:t>
            </a:r>
            <a:r>
              <a:rPr lang="en-US" altLang="en-US" sz="1800" dirty="0">
                <a:cs typeface="Arial" panose="020B0604020202020204" pitchFamily="34" charset="0"/>
              </a:rPr>
              <a:t>→</a:t>
            </a:r>
            <a:r>
              <a:rPr lang="en-US" altLang="en-US" sz="1800" dirty="0"/>
              <a:t> 	</a:t>
            </a:r>
            <a:r>
              <a:rPr lang="en-US" altLang="en-US" sz="1800" dirty="0">
                <a:solidFill>
                  <a:schemeClr val="accent2"/>
                </a:solidFill>
              </a:rPr>
              <a:t>objects</a:t>
            </a:r>
            <a:r>
              <a:rPr lang="en-US" altLang="en-US" sz="1800" dirty="0"/>
              <a:t>
</a:t>
            </a:r>
          </a:p>
          <a:p>
            <a:pPr lvl="1">
              <a:lnSpc>
                <a:spcPct val="80000"/>
              </a:lnSpc>
              <a:buFontTx/>
              <a:buNone/>
            </a:pPr>
            <a:r>
              <a:rPr lang="en-US" altLang="en-US" sz="1800" dirty="0">
                <a:solidFill>
                  <a:srgbClr val="FF0000"/>
                </a:solidFill>
              </a:rPr>
              <a:t>predicate</a:t>
            </a:r>
            <a:r>
              <a:rPr lang="en-US" altLang="en-US" sz="1800" dirty="0"/>
              <a:t> </a:t>
            </a:r>
            <a:r>
              <a:rPr lang="en-US" altLang="en-US" sz="1800" dirty="0">
                <a:solidFill>
                  <a:srgbClr val="FF0000"/>
                </a:solidFill>
              </a:rPr>
              <a:t>symbols</a:t>
            </a:r>
            <a:r>
              <a:rPr lang="en-US" altLang="en-US" sz="1800" dirty="0"/>
              <a:t> 	</a:t>
            </a:r>
            <a:r>
              <a:rPr lang="en-US" altLang="en-US" sz="1800" dirty="0">
                <a:cs typeface="Arial" panose="020B0604020202020204" pitchFamily="34" charset="0"/>
              </a:rPr>
              <a:t>→</a:t>
            </a:r>
            <a:r>
              <a:rPr lang="en-US" altLang="en-US" sz="1800" dirty="0"/>
              <a:t> 	</a:t>
            </a:r>
            <a:r>
              <a:rPr lang="en-US" altLang="en-US" sz="1800" dirty="0">
                <a:solidFill>
                  <a:schemeClr val="accent2"/>
                </a:solidFill>
              </a:rPr>
              <a:t>relations</a:t>
            </a:r>
            <a:r>
              <a:rPr lang="en-US" altLang="en-US" sz="1800" dirty="0"/>
              <a:t>
</a:t>
            </a:r>
          </a:p>
          <a:p>
            <a:pPr lvl="1">
              <a:lnSpc>
                <a:spcPct val="80000"/>
              </a:lnSpc>
              <a:buFontTx/>
              <a:buNone/>
            </a:pPr>
            <a:r>
              <a:rPr lang="en-US" altLang="en-US" sz="1800" dirty="0">
                <a:solidFill>
                  <a:srgbClr val="FF0000"/>
                </a:solidFill>
              </a:rPr>
              <a:t>function</a:t>
            </a:r>
            <a:r>
              <a:rPr lang="en-US" altLang="en-US" sz="1800" dirty="0"/>
              <a:t> </a:t>
            </a:r>
            <a:r>
              <a:rPr lang="en-US" altLang="en-US" sz="1800" dirty="0">
                <a:solidFill>
                  <a:srgbClr val="FF0000"/>
                </a:solidFill>
              </a:rPr>
              <a:t>symbols</a:t>
            </a:r>
            <a:r>
              <a:rPr lang="en-US" altLang="en-US" sz="1800" dirty="0"/>
              <a:t> 	</a:t>
            </a:r>
            <a:r>
              <a:rPr lang="en-US" altLang="en-US" sz="1800" dirty="0">
                <a:cs typeface="Arial" panose="020B0604020202020204" pitchFamily="34" charset="0"/>
              </a:rPr>
              <a:t>→	</a:t>
            </a:r>
            <a:r>
              <a:rPr lang="en-US" altLang="en-US" sz="1800" dirty="0">
                <a:solidFill>
                  <a:schemeClr val="accent2"/>
                </a:solidFill>
              </a:rPr>
              <a:t>functional relations</a:t>
            </a:r>
            <a:r>
              <a:rPr lang="en-US" altLang="en-US" sz="1800" dirty="0"/>
              <a:t>
</a:t>
            </a:r>
          </a:p>
          <a:p>
            <a:pPr lvl="1">
              <a:lnSpc>
                <a:spcPct val="80000"/>
              </a:lnSpc>
              <a:buFontTx/>
              <a:buNone/>
            </a:pPr>
            <a:endParaRPr lang="en-US" altLang="en-US" sz="1800" dirty="0"/>
          </a:p>
          <a:p>
            <a:pPr>
              <a:lnSpc>
                <a:spcPct val="80000"/>
              </a:lnSpc>
            </a:pPr>
            <a:r>
              <a:rPr lang="en-US" altLang="en-US" sz="2000" dirty="0"/>
              <a:t>An atomic sentence </a:t>
            </a:r>
            <a:r>
              <a:rPr lang="en-US" altLang="en-US" sz="2000" i="1" dirty="0"/>
              <a:t>predicate(term</a:t>
            </a:r>
            <a:r>
              <a:rPr lang="en-US" altLang="en-US" sz="2000" i="1" baseline="-25000" dirty="0"/>
              <a:t>1</a:t>
            </a:r>
            <a:r>
              <a:rPr lang="en-US" altLang="en-US" sz="2000" i="1" dirty="0"/>
              <a:t>,...,</a:t>
            </a:r>
            <a:r>
              <a:rPr lang="en-US" altLang="en-US" sz="2000" i="1" dirty="0" err="1"/>
              <a:t>term</a:t>
            </a:r>
            <a:r>
              <a:rPr lang="en-US" altLang="en-US" sz="2000" i="1" baseline="-25000" dirty="0" err="1"/>
              <a:t>n</a:t>
            </a:r>
            <a:r>
              <a:rPr lang="en-US" altLang="en-US" sz="2000" i="1" dirty="0"/>
              <a:t>) </a:t>
            </a:r>
            <a:r>
              <a:rPr lang="en-US" altLang="en-US" sz="2000" dirty="0"/>
              <a:t>is true</a:t>
            </a:r>
          </a:p>
          <a:p>
            <a:pPr>
              <a:lnSpc>
                <a:spcPct val="80000"/>
              </a:lnSpc>
              <a:buFontTx/>
              <a:buNone/>
            </a:pPr>
            <a:r>
              <a:rPr lang="en-US" altLang="en-US" sz="2000" dirty="0"/>
              <a:t>	</a:t>
            </a:r>
            <a:r>
              <a:rPr lang="en-US" altLang="en-US" sz="2000" dirty="0" err="1"/>
              <a:t>iff</a:t>
            </a:r>
            <a:r>
              <a:rPr lang="en-US" altLang="en-US" sz="2000" dirty="0"/>
              <a:t> the </a:t>
            </a:r>
            <a:r>
              <a:rPr lang="en-US" altLang="en-US" sz="2000" dirty="0">
                <a:solidFill>
                  <a:schemeClr val="accent2"/>
                </a:solidFill>
              </a:rPr>
              <a:t>objects </a:t>
            </a:r>
            <a:r>
              <a:rPr lang="en-US" altLang="en-US" sz="2000" dirty="0"/>
              <a:t>referred to by </a:t>
            </a:r>
            <a:r>
              <a:rPr lang="en-US" altLang="en-US" sz="2000" i="1" dirty="0"/>
              <a:t>term</a:t>
            </a:r>
            <a:r>
              <a:rPr lang="en-US" altLang="en-US" sz="2000" i="1" baseline="-25000" dirty="0"/>
              <a:t>1</a:t>
            </a:r>
            <a:r>
              <a:rPr lang="en-US" altLang="en-US" sz="2000" i="1" dirty="0"/>
              <a:t>,...,</a:t>
            </a:r>
            <a:r>
              <a:rPr lang="en-US" altLang="en-US" sz="2000" i="1" dirty="0" err="1"/>
              <a:t>term</a:t>
            </a:r>
            <a:r>
              <a:rPr lang="en-US" altLang="en-US" sz="2000" i="1" baseline="-25000" dirty="0" err="1"/>
              <a:t>n</a:t>
            </a:r>
            <a:endParaRPr lang="en-US" altLang="en-US" sz="2000" i="1" dirty="0"/>
          </a:p>
          <a:p>
            <a:pPr>
              <a:lnSpc>
                <a:spcPct val="80000"/>
              </a:lnSpc>
              <a:buFontTx/>
              <a:buNone/>
            </a:pPr>
            <a:r>
              <a:rPr lang="en-US" altLang="en-US" sz="2000" dirty="0"/>
              <a:t>	are in the </a:t>
            </a:r>
            <a:r>
              <a:rPr lang="en-US" altLang="en-US" sz="2000" dirty="0">
                <a:solidFill>
                  <a:schemeClr val="accent2"/>
                </a:solidFill>
              </a:rPr>
              <a:t>relation</a:t>
            </a:r>
            <a:r>
              <a:rPr lang="en-US" altLang="en-US" sz="2000" dirty="0"/>
              <a:t> referred to by </a:t>
            </a:r>
            <a:r>
              <a:rPr lang="en-US" altLang="en-US" sz="2000" i="1" dirty="0"/>
              <a:t>predicate</a:t>
            </a:r>
            <a:r>
              <a:rPr lang="en-US" altLang="en-US" sz="2000" dirty="0"/>
              <a:t>
</a:t>
            </a:r>
          </a:p>
        </p:txBody>
      </p:sp>
      <p:sp>
        <p:nvSpPr>
          <p:cNvPr id="2" name="Date Placeholder 1"/>
          <p:cNvSpPr>
            <a:spLocks noGrp="1"/>
          </p:cNvSpPr>
          <p:nvPr>
            <p:ph type="dt" sz="half" idx="10"/>
          </p:nvPr>
        </p:nvSpPr>
        <p:spPr/>
        <p:txBody>
          <a:bodyPr/>
          <a:lstStyle/>
          <a:p>
            <a:pPr>
              <a:defRPr/>
            </a:pPr>
            <a:fld id="{B83044E9-AD35-4AFB-B054-B5C0C75AD5BB}"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114</a:t>
            </a:fld>
            <a:endParaRPr lang="en-US"/>
          </a:p>
        </p:txBody>
      </p:sp>
    </p:spTree>
    <p:extLst>
      <p:ext uri="{BB962C8B-B14F-4D97-AF65-F5344CB8AC3E}">
        <p14:creationId xmlns:p14="http://schemas.microsoft.com/office/powerpoint/2010/main" val="17327501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a:t>Models for FOL: Example</a:t>
            </a:r>
          </a:p>
        </p:txBody>
      </p:sp>
      <p:pic>
        <p:nvPicPr>
          <p:cNvPr id="11268" name="Picture 4" descr="fol-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496" y="1340768"/>
            <a:ext cx="6705600" cy="4960938"/>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pPr>
              <a:defRPr/>
            </a:pPr>
            <a:fld id="{D6FACBE2-4617-42B0-830C-6C87B8FD7F99}"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115</a:t>
            </a:fld>
            <a:endParaRPr lang="en-US"/>
          </a:p>
        </p:txBody>
      </p:sp>
    </p:spTree>
    <p:extLst>
      <p:ext uri="{BB962C8B-B14F-4D97-AF65-F5344CB8AC3E}">
        <p14:creationId xmlns:p14="http://schemas.microsoft.com/office/powerpoint/2010/main" val="367339076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a:t>Universal quantification</a:t>
            </a:r>
          </a:p>
        </p:txBody>
      </p:sp>
      <p:sp>
        <p:nvSpPr>
          <p:cNvPr id="12291" name="Rectangle 3"/>
          <p:cNvSpPr>
            <a:spLocks noGrp="1" noChangeArrowheads="1"/>
          </p:cNvSpPr>
          <p:nvPr>
            <p:ph type="body" idx="1"/>
          </p:nvPr>
        </p:nvSpPr>
        <p:spPr/>
        <p:txBody>
          <a:bodyPr/>
          <a:lstStyle/>
          <a:p>
            <a:pPr>
              <a:lnSpc>
                <a:spcPct val="80000"/>
              </a:lnSpc>
            </a:pPr>
            <a:r>
              <a:rPr lang="en-US" altLang="en-US" sz="2400" dirty="0">
                <a:sym typeface="Symbol" panose="05050102010706020507" pitchFamily="18" charset="2"/>
              </a:rPr>
              <a:t></a:t>
            </a:r>
            <a:r>
              <a:rPr lang="en-US" altLang="en-US" sz="2400" dirty="0"/>
              <a:t>&lt;</a:t>
            </a:r>
            <a:r>
              <a:rPr lang="en-US" altLang="en-US" sz="2400" i="1" dirty="0"/>
              <a:t>variables</a:t>
            </a:r>
            <a:r>
              <a:rPr lang="en-US" altLang="en-US" sz="2400" dirty="0"/>
              <a:t>&gt; &lt;</a:t>
            </a:r>
            <a:r>
              <a:rPr lang="en-US" altLang="en-US" sz="2400" i="1" dirty="0"/>
              <a:t>sentence</a:t>
            </a:r>
            <a:r>
              <a:rPr lang="en-US" altLang="en-US" sz="2400" dirty="0" smtClean="0"/>
              <a:t>&gt;</a:t>
            </a:r>
            <a:endParaRPr lang="en-US" altLang="en-US" sz="2400" dirty="0"/>
          </a:p>
          <a:p>
            <a:pPr lvl="4">
              <a:lnSpc>
                <a:spcPct val="80000"/>
              </a:lnSpc>
            </a:pPr>
            <a:endParaRPr lang="en-US" altLang="en-US" sz="1600" dirty="0"/>
          </a:p>
          <a:p>
            <a:pPr>
              <a:lnSpc>
                <a:spcPct val="80000"/>
              </a:lnSpc>
              <a:buFontTx/>
              <a:buNone/>
            </a:pPr>
            <a:r>
              <a:rPr lang="en-US" altLang="en-US" sz="2400" dirty="0"/>
              <a:t>Everyone at NUS is smart:</a:t>
            </a:r>
          </a:p>
          <a:p>
            <a:pPr>
              <a:lnSpc>
                <a:spcPct val="80000"/>
              </a:lnSpc>
              <a:buFontTx/>
              <a:buNone/>
            </a:pPr>
            <a:r>
              <a:rPr lang="en-US" altLang="en-US" sz="2400" dirty="0">
                <a:sym typeface="Symbol" panose="05050102010706020507" pitchFamily="18" charset="2"/>
              </a:rPr>
              <a:t></a:t>
            </a:r>
            <a:r>
              <a:rPr lang="en-US" altLang="en-US" sz="2400" dirty="0"/>
              <a:t>x At(</a:t>
            </a:r>
            <a:r>
              <a:rPr lang="en-US" altLang="en-US" sz="2400" dirty="0" err="1"/>
              <a:t>x,NUS</a:t>
            </a:r>
            <a:r>
              <a:rPr lang="en-US" altLang="en-US" sz="2400" dirty="0"/>
              <a:t>) </a:t>
            </a:r>
            <a:r>
              <a:rPr lang="en-US" altLang="en-US" sz="2400" dirty="0">
                <a:sym typeface="Symbol" panose="05050102010706020507" pitchFamily="18" charset="2"/>
              </a:rPr>
              <a:t> </a:t>
            </a:r>
            <a:r>
              <a:rPr lang="en-US" altLang="en-US" sz="2400" dirty="0"/>
              <a:t>Smart(x)
</a:t>
            </a:r>
          </a:p>
          <a:p>
            <a:pPr lvl="4">
              <a:lnSpc>
                <a:spcPct val="80000"/>
              </a:lnSpc>
            </a:pPr>
            <a:endParaRPr lang="en-US" altLang="en-US" sz="1600" dirty="0">
              <a:sym typeface="Symbol" panose="05050102010706020507" pitchFamily="18" charset="2"/>
            </a:endParaRPr>
          </a:p>
          <a:p>
            <a:pPr>
              <a:lnSpc>
                <a:spcPct val="80000"/>
              </a:lnSpc>
            </a:pPr>
            <a:r>
              <a:rPr lang="en-US" altLang="en-US" sz="2400" dirty="0">
                <a:sym typeface="Symbol" panose="05050102010706020507" pitchFamily="18" charset="2"/>
              </a:rPr>
              <a:t></a:t>
            </a:r>
            <a:r>
              <a:rPr lang="en-US" altLang="en-US" sz="2400" dirty="0"/>
              <a:t>x </a:t>
            </a:r>
            <a:r>
              <a:rPr lang="en-US" altLang="en-US" sz="2400" i="1" dirty="0"/>
              <a:t>P</a:t>
            </a:r>
            <a:r>
              <a:rPr lang="en-US" altLang="en-US" sz="2400" dirty="0"/>
              <a:t> is true in a model </a:t>
            </a:r>
            <a:r>
              <a:rPr lang="en-US" altLang="en-US" sz="2400" i="1" dirty="0"/>
              <a:t>m</a:t>
            </a:r>
            <a:r>
              <a:rPr lang="en-US" altLang="en-US" sz="2400" dirty="0"/>
              <a:t> </a:t>
            </a:r>
            <a:r>
              <a:rPr lang="en-US" altLang="en-US" sz="2400" dirty="0" err="1"/>
              <a:t>iff</a:t>
            </a:r>
            <a:r>
              <a:rPr lang="en-US" altLang="en-US" sz="2400" dirty="0"/>
              <a:t> </a:t>
            </a:r>
            <a:r>
              <a:rPr lang="en-US" altLang="en-US" sz="2400" i="1" dirty="0"/>
              <a:t>P</a:t>
            </a:r>
            <a:r>
              <a:rPr lang="en-US" altLang="en-US" sz="2400" dirty="0"/>
              <a:t> is true with </a:t>
            </a:r>
            <a:r>
              <a:rPr lang="en-US" altLang="en-US" sz="2400" i="1" dirty="0"/>
              <a:t>x</a:t>
            </a:r>
            <a:r>
              <a:rPr lang="en-US" altLang="en-US" sz="2400" dirty="0"/>
              <a:t> being each possible object in the </a:t>
            </a:r>
            <a:r>
              <a:rPr lang="en-US" altLang="en-US" sz="2400" dirty="0" smtClean="0"/>
              <a:t>model</a:t>
            </a:r>
            <a:endParaRPr lang="en-US" altLang="en-US" sz="2400" dirty="0"/>
          </a:p>
          <a:p>
            <a:pPr lvl="4">
              <a:lnSpc>
                <a:spcPct val="80000"/>
              </a:lnSpc>
            </a:pPr>
            <a:endParaRPr lang="en-US" altLang="en-US" sz="1600" dirty="0"/>
          </a:p>
          <a:p>
            <a:pPr>
              <a:lnSpc>
                <a:spcPct val="80000"/>
              </a:lnSpc>
            </a:pPr>
            <a:r>
              <a:rPr lang="en-US" altLang="en-US" sz="2400" dirty="0"/>
              <a:t>Roughly speaking, equivalent to the </a:t>
            </a:r>
            <a:r>
              <a:rPr lang="en-US" altLang="en-US" sz="2400" dirty="0">
                <a:solidFill>
                  <a:schemeClr val="accent2"/>
                </a:solidFill>
              </a:rPr>
              <a:t>conjunction</a:t>
            </a:r>
            <a:r>
              <a:rPr lang="en-US" altLang="en-US" sz="2400" dirty="0"/>
              <a:t> of </a:t>
            </a:r>
            <a:r>
              <a:rPr lang="en-US" altLang="en-US" sz="2400" dirty="0">
                <a:solidFill>
                  <a:schemeClr val="accent2"/>
                </a:solidFill>
              </a:rPr>
              <a:t>instantiations</a:t>
            </a:r>
            <a:r>
              <a:rPr lang="en-US" altLang="en-US" sz="2400" dirty="0"/>
              <a:t> of </a:t>
            </a:r>
            <a:r>
              <a:rPr lang="en-US" altLang="en-US" sz="2400" i="1" dirty="0" smtClean="0"/>
              <a:t>P</a:t>
            </a:r>
            <a:endParaRPr lang="en-US" altLang="en-US" sz="2400" dirty="0"/>
          </a:p>
          <a:p>
            <a:pPr lvl="2">
              <a:lnSpc>
                <a:spcPct val="80000"/>
              </a:lnSpc>
              <a:buFontTx/>
              <a:buNone/>
            </a:pPr>
            <a:r>
              <a:rPr lang="en-US" altLang="en-US" sz="1800" dirty="0"/>
              <a:t>		At(</a:t>
            </a:r>
            <a:r>
              <a:rPr lang="en-US" altLang="en-US" sz="1800" dirty="0" err="1"/>
              <a:t>KingJohn,NUS</a:t>
            </a:r>
            <a:r>
              <a:rPr lang="en-US" altLang="en-US" sz="1800" dirty="0"/>
              <a:t>) </a:t>
            </a:r>
            <a:r>
              <a:rPr lang="en-US" altLang="en-US" sz="1800" dirty="0">
                <a:sym typeface="Symbol" panose="05050102010706020507" pitchFamily="18" charset="2"/>
              </a:rPr>
              <a:t> </a:t>
            </a:r>
            <a:r>
              <a:rPr lang="en-US" altLang="en-US" sz="1800" dirty="0"/>
              <a:t>Smart(</a:t>
            </a:r>
            <a:r>
              <a:rPr lang="en-US" altLang="en-US" sz="1800" dirty="0" err="1"/>
              <a:t>KingJohn</a:t>
            </a:r>
            <a:r>
              <a:rPr lang="en-US" altLang="en-US" sz="1800" dirty="0"/>
              <a:t>) </a:t>
            </a:r>
          </a:p>
          <a:p>
            <a:pPr lvl="2">
              <a:lnSpc>
                <a:spcPct val="80000"/>
              </a:lnSpc>
              <a:buFontTx/>
              <a:buNone/>
            </a:pPr>
            <a:r>
              <a:rPr lang="en-US" altLang="en-US" sz="1800" dirty="0">
                <a:sym typeface="Symbol" panose="05050102010706020507" pitchFamily="18" charset="2"/>
              </a:rPr>
              <a:t>	</a:t>
            </a:r>
            <a:r>
              <a:rPr lang="en-US" altLang="en-US" sz="1800" dirty="0"/>
              <a:t>	At(</a:t>
            </a:r>
            <a:r>
              <a:rPr lang="en-US" altLang="en-US" sz="1800" dirty="0" err="1"/>
              <a:t>Richard,NUS</a:t>
            </a:r>
            <a:r>
              <a:rPr lang="en-US" altLang="en-US" sz="1800" dirty="0"/>
              <a:t>) </a:t>
            </a:r>
            <a:r>
              <a:rPr lang="en-US" altLang="en-US" sz="1800" dirty="0">
                <a:sym typeface="Symbol" panose="05050102010706020507" pitchFamily="18" charset="2"/>
              </a:rPr>
              <a:t></a:t>
            </a:r>
            <a:r>
              <a:rPr lang="en-US" altLang="en-US" sz="1800" dirty="0"/>
              <a:t>  Smart(Richard) </a:t>
            </a:r>
          </a:p>
          <a:p>
            <a:pPr lvl="2">
              <a:lnSpc>
                <a:spcPct val="80000"/>
              </a:lnSpc>
              <a:buFontTx/>
              <a:buNone/>
            </a:pPr>
            <a:r>
              <a:rPr lang="en-US" altLang="en-US" sz="1800" dirty="0">
                <a:sym typeface="Symbol" panose="05050102010706020507" pitchFamily="18" charset="2"/>
              </a:rPr>
              <a:t>		</a:t>
            </a:r>
            <a:r>
              <a:rPr lang="en-US" altLang="en-US" sz="1800" dirty="0"/>
              <a:t>At(NUS,NUS) </a:t>
            </a:r>
            <a:r>
              <a:rPr lang="en-US" altLang="en-US" sz="1800" dirty="0">
                <a:sym typeface="Symbol" panose="05050102010706020507" pitchFamily="18" charset="2"/>
              </a:rPr>
              <a:t></a:t>
            </a:r>
            <a:r>
              <a:rPr lang="en-US" altLang="en-US" sz="1800" dirty="0"/>
              <a:t> Smart(NUS) </a:t>
            </a:r>
          </a:p>
          <a:p>
            <a:pPr lvl="2">
              <a:lnSpc>
                <a:spcPct val="80000"/>
              </a:lnSpc>
              <a:buFontTx/>
              <a:buNone/>
            </a:pPr>
            <a:r>
              <a:rPr lang="en-US" altLang="en-US" sz="1800" dirty="0">
                <a:sym typeface="Symbol" panose="05050102010706020507" pitchFamily="18" charset="2"/>
              </a:rPr>
              <a:t>	</a:t>
            </a:r>
            <a:r>
              <a:rPr lang="en-US" altLang="en-US" sz="1800" dirty="0"/>
              <a:t> ...
</a:t>
            </a:r>
          </a:p>
        </p:txBody>
      </p:sp>
      <p:sp>
        <p:nvSpPr>
          <p:cNvPr id="2" name="Date Placeholder 1"/>
          <p:cNvSpPr>
            <a:spLocks noGrp="1"/>
          </p:cNvSpPr>
          <p:nvPr>
            <p:ph type="dt" sz="half" idx="10"/>
          </p:nvPr>
        </p:nvSpPr>
        <p:spPr/>
        <p:txBody>
          <a:bodyPr/>
          <a:lstStyle/>
          <a:p>
            <a:pPr>
              <a:defRPr/>
            </a:pPr>
            <a:fld id="{6DF64CEE-1ACF-4947-A679-BCE0AE5C9B85}"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116</a:t>
            </a:fld>
            <a:endParaRPr lang="en-US"/>
          </a:p>
        </p:txBody>
      </p:sp>
    </p:spTree>
    <p:extLst>
      <p:ext uri="{BB962C8B-B14F-4D97-AF65-F5344CB8AC3E}">
        <p14:creationId xmlns:p14="http://schemas.microsoft.com/office/powerpoint/2010/main" val="76689755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a:t>A common mistake to avoid</a:t>
            </a:r>
          </a:p>
        </p:txBody>
      </p:sp>
      <p:sp>
        <p:nvSpPr>
          <p:cNvPr id="13315" name="Rectangle 3"/>
          <p:cNvSpPr>
            <a:spLocks noGrp="1" noChangeArrowheads="1"/>
          </p:cNvSpPr>
          <p:nvPr>
            <p:ph type="body" idx="1"/>
          </p:nvPr>
        </p:nvSpPr>
        <p:spPr>
          <a:xfrm>
            <a:off x="407368" y="1600202"/>
            <a:ext cx="8872099" cy="4525963"/>
          </a:xfrm>
        </p:spPr>
        <p:txBody>
          <a:bodyPr/>
          <a:lstStyle/>
          <a:p>
            <a:r>
              <a:rPr lang="en-US" altLang="en-US" sz="2800" dirty="0"/>
              <a:t>Typically, </a:t>
            </a:r>
            <a:r>
              <a:rPr lang="en-US" altLang="en-US" sz="2800" dirty="0">
                <a:sym typeface="Symbol" panose="05050102010706020507" pitchFamily="18" charset="2"/>
              </a:rPr>
              <a:t></a:t>
            </a:r>
            <a:r>
              <a:rPr lang="en-US" altLang="en-US" sz="2800" dirty="0"/>
              <a:t> is the main connective with </a:t>
            </a:r>
            <a:r>
              <a:rPr lang="en-US" altLang="en-US" sz="2800" dirty="0" smtClean="0">
                <a:sym typeface="Symbol" panose="05050102010706020507" pitchFamily="18" charset="2"/>
              </a:rPr>
              <a:t></a:t>
            </a:r>
            <a:endParaRPr lang="en-US" altLang="en-US" sz="2800" dirty="0"/>
          </a:p>
          <a:p>
            <a:r>
              <a:rPr lang="en-US" altLang="en-US" sz="2800" dirty="0"/>
              <a:t>Common mistake: using </a:t>
            </a:r>
            <a:r>
              <a:rPr lang="en-US" altLang="en-US" sz="2800" dirty="0">
                <a:sym typeface="Symbol" panose="05050102010706020507" pitchFamily="18" charset="2"/>
              </a:rPr>
              <a:t></a:t>
            </a:r>
            <a:r>
              <a:rPr lang="en-US" altLang="en-US" sz="2800" dirty="0"/>
              <a:t> as the main connective with </a:t>
            </a:r>
            <a:r>
              <a:rPr lang="en-US" altLang="en-US" sz="2800" dirty="0">
                <a:sym typeface="Symbol" panose="05050102010706020507" pitchFamily="18" charset="2"/>
              </a:rPr>
              <a:t></a:t>
            </a:r>
            <a:r>
              <a:rPr lang="en-US" altLang="en-US" sz="2800" dirty="0"/>
              <a:t>:</a:t>
            </a:r>
          </a:p>
          <a:p>
            <a:pPr lvl="1">
              <a:buFontTx/>
              <a:buNone/>
            </a:pPr>
            <a:r>
              <a:rPr lang="en-US" altLang="en-US" sz="2400" dirty="0">
                <a:sym typeface="Symbol" panose="05050102010706020507" pitchFamily="18" charset="2"/>
              </a:rPr>
              <a:t></a:t>
            </a:r>
            <a:r>
              <a:rPr lang="en-US" altLang="en-US" sz="2400" dirty="0"/>
              <a:t>x At(</a:t>
            </a:r>
            <a:r>
              <a:rPr lang="en-US" altLang="en-US" sz="2400" dirty="0" err="1"/>
              <a:t>x,NUS</a:t>
            </a:r>
            <a:r>
              <a:rPr lang="en-US" altLang="en-US" sz="2400" dirty="0"/>
              <a:t>) </a:t>
            </a:r>
            <a:r>
              <a:rPr lang="en-US" altLang="en-US" sz="2400" dirty="0">
                <a:sym typeface="Symbol" panose="05050102010706020507" pitchFamily="18" charset="2"/>
              </a:rPr>
              <a:t> </a:t>
            </a:r>
            <a:r>
              <a:rPr lang="en-US" altLang="en-US" sz="2400" dirty="0"/>
              <a:t>Smart(x)</a:t>
            </a:r>
          </a:p>
          <a:p>
            <a:pPr lvl="1">
              <a:buFontTx/>
              <a:buNone/>
            </a:pPr>
            <a:r>
              <a:rPr lang="en-US" altLang="en-US" sz="2400" dirty="0"/>
              <a:t>means “Everyone is at NUS and everyone is smart”
</a:t>
            </a:r>
          </a:p>
        </p:txBody>
      </p:sp>
      <p:sp>
        <p:nvSpPr>
          <p:cNvPr id="2" name="Date Placeholder 1"/>
          <p:cNvSpPr>
            <a:spLocks noGrp="1"/>
          </p:cNvSpPr>
          <p:nvPr>
            <p:ph type="dt" sz="half" idx="10"/>
          </p:nvPr>
        </p:nvSpPr>
        <p:spPr/>
        <p:txBody>
          <a:bodyPr/>
          <a:lstStyle/>
          <a:p>
            <a:pPr>
              <a:defRPr/>
            </a:pPr>
            <a:fld id="{98862938-C337-4835-83A2-E8DFE7B33ADE}"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117</a:t>
            </a:fld>
            <a:endParaRPr lang="en-US"/>
          </a:p>
        </p:txBody>
      </p:sp>
    </p:spTree>
    <p:extLst>
      <p:ext uri="{BB962C8B-B14F-4D97-AF65-F5344CB8AC3E}">
        <p14:creationId xmlns:p14="http://schemas.microsoft.com/office/powerpoint/2010/main" val="417803305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a:t>Existential quantification</a:t>
            </a:r>
          </a:p>
        </p:txBody>
      </p:sp>
      <p:sp>
        <p:nvSpPr>
          <p:cNvPr id="14339" name="Rectangle 3"/>
          <p:cNvSpPr>
            <a:spLocks noGrp="1" noChangeArrowheads="1"/>
          </p:cNvSpPr>
          <p:nvPr>
            <p:ph type="body" idx="1"/>
          </p:nvPr>
        </p:nvSpPr>
        <p:spPr/>
        <p:txBody>
          <a:bodyPr/>
          <a:lstStyle/>
          <a:p>
            <a:pPr>
              <a:lnSpc>
                <a:spcPct val="80000"/>
              </a:lnSpc>
            </a:pPr>
            <a:r>
              <a:rPr lang="en-US" altLang="en-US" sz="2400" dirty="0">
                <a:sym typeface="Symbol" panose="05050102010706020507" pitchFamily="18" charset="2"/>
              </a:rPr>
              <a:t></a:t>
            </a:r>
            <a:r>
              <a:rPr lang="en-US" altLang="en-US" sz="2400" dirty="0"/>
              <a:t>&lt;</a:t>
            </a:r>
            <a:r>
              <a:rPr lang="en-US" altLang="en-US" sz="2400" i="1" dirty="0"/>
              <a:t>variables</a:t>
            </a:r>
            <a:r>
              <a:rPr lang="en-US" altLang="en-US" sz="2400" dirty="0"/>
              <a:t>&gt; &lt;</a:t>
            </a:r>
            <a:r>
              <a:rPr lang="en-US" altLang="en-US" sz="2400" i="1" dirty="0"/>
              <a:t>sentence</a:t>
            </a:r>
            <a:r>
              <a:rPr lang="en-US" altLang="en-US" sz="2400" dirty="0"/>
              <a:t>&gt;</a:t>
            </a:r>
          </a:p>
          <a:p>
            <a:pPr lvl="4">
              <a:lnSpc>
                <a:spcPct val="80000"/>
              </a:lnSpc>
            </a:pPr>
            <a:endParaRPr lang="en-US" altLang="en-US" sz="1600" dirty="0"/>
          </a:p>
          <a:p>
            <a:pPr>
              <a:lnSpc>
                <a:spcPct val="80000"/>
              </a:lnSpc>
            </a:pPr>
            <a:r>
              <a:rPr lang="en-US" altLang="en-US" sz="2400" dirty="0"/>
              <a:t>Someone at NUS is smart:</a:t>
            </a:r>
          </a:p>
          <a:p>
            <a:pPr>
              <a:lnSpc>
                <a:spcPct val="80000"/>
              </a:lnSpc>
            </a:pPr>
            <a:r>
              <a:rPr lang="en-US" altLang="en-US" sz="2400" dirty="0">
                <a:sym typeface="Symbol" panose="05050102010706020507" pitchFamily="18" charset="2"/>
              </a:rPr>
              <a:t></a:t>
            </a:r>
            <a:r>
              <a:rPr lang="en-US" altLang="en-US" sz="2400" i="1" dirty="0"/>
              <a:t>x</a:t>
            </a:r>
            <a:r>
              <a:rPr lang="en-US" altLang="en-US" sz="2400" dirty="0"/>
              <a:t> At(</a:t>
            </a:r>
            <a:r>
              <a:rPr lang="en-US" altLang="en-US" sz="2400" dirty="0" err="1"/>
              <a:t>x,NUS</a:t>
            </a:r>
            <a:r>
              <a:rPr lang="en-US" altLang="en-US" sz="2400" dirty="0"/>
              <a:t>) </a:t>
            </a:r>
            <a:r>
              <a:rPr lang="en-US" altLang="en-US" sz="2400" dirty="0">
                <a:sym typeface="Symbol" panose="05050102010706020507" pitchFamily="18" charset="2"/>
              </a:rPr>
              <a:t></a:t>
            </a:r>
            <a:r>
              <a:rPr lang="en-US" altLang="en-US" sz="2400" dirty="0"/>
              <a:t> Smart(x</a:t>
            </a:r>
            <a:r>
              <a:rPr lang="en-US" altLang="en-US" sz="2400" dirty="0" smtClean="0"/>
              <a:t>)$</a:t>
            </a:r>
            <a:endParaRPr lang="en-US" altLang="en-US" sz="2400" dirty="0"/>
          </a:p>
          <a:p>
            <a:pPr lvl="4">
              <a:lnSpc>
                <a:spcPct val="80000"/>
              </a:lnSpc>
            </a:pPr>
            <a:endParaRPr lang="en-US" altLang="en-US" sz="1600" dirty="0">
              <a:sym typeface="Symbol" panose="05050102010706020507" pitchFamily="18" charset="2"/>
            </a:endParaRPr>
          </a:p>
          <a:p>
            <a:pPr>
              <a:lnSpc>
                <a:spcPct val="80000"/>
              </a:lnSpc>
            </a:pPr>
            <a:r>
              <a:rPr lang="en-US" altLang="en-US" sz="2400" dirty="0">
                <a:sym typeface="Symbol" panose="05050102010706020507" pitchFamily="18" charset="2"/>
              </a:rPr>
              <a:t></a:t>
            </a:r>
            <a:r>
              <a:rPr lang="en-US" altLang="en-US" sz="2400" i="1" dirty="0"/>
              <a:t>x</a:t>
            </a:r>
            <a:r>
              <a:rPr lang="en-US" altLang="en-US" sz="2400" dirty="0"/>
              <a:t> </a:t>
            </a:r>
            <a:r>
              <a:rPr lang="en-US" altLang="en-US" sz="2400" i="1" dirty="0"/>
              <a:t>P</a:t>
            </a:r>
            <a:r>
              <a:rPr lang="en-US" altLang="en-US" sz="2400" dirty="0"/>
              <a:t> is true in a model </a:t>
            </a:r>
            <a:r>
              <a:rPr lang="en-US" altLang="en-US" sz="2400" i="1" dirty="0"/>
              <a:t>m</a:t>
            </a:r>
            <a:r>
              <a:rPr lang="en-US" altLang="en-US" sz="2400" dirty="0"/>
              <a:t> </a:t>
            </a:r>
            <a:r>
              <a:rPr lang="en-US" altLang="en-US" sz="2400" dirty="0" err="1"/>
              <a:t>iff</a:t>
            </a:r>
            <a:r>
              <a:rPr lang="en-US" altLang="en-US" sz="2400" dirty="0"/>
              <a:t> </a:t>
            </a:r>
            <a:r>
              <a:rPr lang="en-US" altLang="en-US" sz="2400" i="1" dirty="0"/>
              <a:t>P</a:t>
            </a:r>
            <a:r>
              <a:rPr lang="en-US" altLang="en-US" sz="2400" dirty="0"/>
              <a:t> is true with </a:t>
            </a:r>
            <a:r>
              <a:rPr lang="en-US" altLang="en-US" sz="2400" i="1" dirty="0"/>
              <a:t>x</a:t>
            </a:r>
            <a:r>
              <a:rPr lang="en-US" altLang="en-US" sz="2400" dirty="0"/>
              <a:t> being some possible object in the </a:t>
            </a:r>
            <a:r>
              <a:rPr lang="en-US" altLang="en-US" sz="2400" dirty="0" smtClean="0"/>
              <a:t>model</a:t>
            </a:r>
            <a:endParaRPr lang="en-US" altLang="en-US" sz="2400" dirty="0"/>
          </a:p>
          <a:p>
            <a:pPr lvl="4">
              <a:lnSpc>
                <a:spcPct val="80000"/>
              </a:lnSpc>
            </a:pPr>
            <a:endParaRPr lang="en-US" altLang="en-US" sz="1600" dirty="0"/>
          </a:p>
          <a:p>
            <a:pPr>
              <a:lnSpc>
                <a:spcPct val="80000"/>
              </a:lnSpc>
            </a:pPr>
            <a:r>
              <a:rPr lang="en-US" altLang="en-US" sz="2400" dirty="0"/>
              <a:t>Roughly speaking, equivalent to the </a:t>
            </a:r>
            <a:r>
              <a:rPr lang="en-US" altLang="en-US" sz="2400" dirty="0">
                <a:solidFill>
                  <a:schemeClr val="accent2"/>
                </a:solidFill>
              </a:rPr>
              <a:t>disjunction</a:t>
            </a:r>
            <a:r>
              <a:rPr lang="en-US" altLang="en-US" sz="2400" dirty="0"/>
              <a:t> of </a:t>
            </a:r>
            <a:r>
              <a:rPr lang="en-US" altLang="en-US" sz="2400" dirty="0">
                <a:solidFill>
                  <a:schemeClr val="accent2"/>
                </a:solidFill>
              </a:rPr>
              <a:t>instantiations</a:t>
            </a:r>
            <a:r>
              <a:rPr lang="en-US" altLang="en-US" sz="2400" dirty="0"/>
              <a:t> of </a:t>
            </a:r>
            <a:r>
              <a:rPr lang="en-US" altLang="en-US" sz="2400" i="1" dirty="0" smtClean="0"/>
              <a:t>P</a:t>
            </a:r>
            <a:endParaRPr lang="en-US" altLang="en-US" sz="2400" dirty="0"/>
          </a:p>
          <a:p>
            <a:pPr lvl="1">
              <a:lnSpc>
                <a:spcPct val="80000"/>
              </a:lnSpc>
              <a:buFontTx/>
              <a:buNone/>
            </a:pPr>
            <a:r>
              <a:rPr lang="en-US" altLang="en-US" sz="2000" dirty="0"/>
              <a:t>	At(</a:t>
            </a:r>
            <a:r>
              <a:rPr lang="en-US" altLang="en-US" sz="2000" dirty="0" err="1"/>
              <a:t>KingJohn,NUS</a:t>
            </a:r>
            <a:r>
              <a:rPr lang="en-US" altLang="en-US" sz="2000" dirty="0"/>
              <a:t>) </a:t>
            </a:r>
            <a:r>
              <a:rPr lang="en-US" altLang="en-US" sz="2000" dirty="0">
                <a:sym typeface="Symbol" panose="05050102010706020507" pitchFamily="18" charset="2"/>
              </a:rPr>
              <a:t></a:t>
            </a:r>
            <a:r>
              <a:rPr lang="en-US" altLang="en-US" sz="2000" dirty="0"/>
              <a:t> Smart(</a:t>
            </a:r>
            <a:r>
              <a:rPr lang="en-US" altLang="en-US" sz="2000" dirty="0" err="1"/>
              <a:t>KingJohn</a:t>
            </a:r>
            <a:r>
              <a:rPr lang="en-US" altLang="en-US" sz="2000" dirty="0"/>
              <a:t>) </a:t>
            </a:r>
          </a:p>
          <a:p>
            <a:pPr lvl="1">
              <a:lnSpc>
                <a:spcPct val="80000"/>
              </a:lnSpc>
              <a:buFontTx/>
              <a:buNone/>
            </a:pPr>
            <a:r>
              <a:rPr lang="en-US" altLang="en-US" sz="2000" dirty="0">
                <a:sym typeface="Symbol" panose="05050102010706020507" pitchFamily="18" charset="2"/>
              </a:rPr>
              <a:t></a:t>
            </a:r>
            <a:r>
              <a:rPr lang="en-US" altLang="en-US" sz="2000" dirty="0"/>
              <a:t>	At(</a:t>
            </a:r>
            <a:r>
              <a:rPr lang="en-US" altLang="en-US" sz="2000" dirty="0" err="1"/>
              <a:t>Richard,NUS</a:t>
            </a:r>
            <a:r>
              <a:rPr lang="en-US" altLang="en-US" sz="2000" dirty="0"/>
              <a:t>) </a:t>
            </a:r>
            <a:r>
              <a:rPr lang="en-US" altLang="en-US" sz="2000" dirty="0">
                <a:sym typeface="Symbol" panose="05050102010706020507" pitchFamily="18" charset="2"/>
              </a:rPr>
              <a:t> </a:t>
            </a:r>
            <a:r>
              <a:rPr lang="en-US" altLang="en-US" sz="2000" dirty="0"/>
              <a:t>Smart(Richard) </a:t>
            </a:r>
          </a:p>
          <a:p>
            <a:pPr lvl="1">
              <a:lnSpc>
                <a:spcPct val="80000"/>
              </a:lnSpc>
              <a:buFontTx/>
              <a:buNone/>
            </a:pPr>
            <a:r>
              <a:rPr lang="en-US" altLang="en-US" sz="2000" dirty="0">
                <a:sym typeface="Symbol" panose="05050102010706020507" pitchFamily="18" charset="2"/>
              </a:rPr>
              <a:t></a:t>
            </a:r>
            <a:r>
              <a:rPr lang="en-US" altLang="en-US" sz="2000" dirty="0"/>
              <a:t>	At(NUS,NUS) </a:t>
            </a:r>
            <a:r>
              <a:rPr lang="en-US" altLang="en-US" sz="2000" dirty="0">
                <a:sym typeface="Symbol" panose="05050102010706020507" pitchFamily="18" charset="2"/>
              </a:rPr>
              <a:t></a:t>
            </a:r>
            <a:r>
              <a:rPr lang="en-US" altLang="en-US" sz="2000" dirty="0"/>
              <a:t> Smart(NUS) </a:t>
            </a:r>
          </a:p>
          <a:p>
            <a:pPr lvl="1">
              <a:lnSpc>
                <a:spcPct val="80000"/>
              </a:lnSpc>
              <a:buFontTx/>
              <a:buNone/>
            </a:pPr>
            <a:r>
              <a:rPr lang="en-US" altLang="en-US" sz="2000" dirty="0">
                <a:sym typeface="Symbol" panose="05050102010706020507" pitchFamily="18" charset="2"/>
              </a:rPr>
              <a:t></a:t>
            </a:r>
            <a:r>
              <a:rPr lang="en-US" altLang="en-US" sz="2000" dirty="0"/>
              <a:t> ...
</a:t>
            </a:r>
          </a:p>
        </p:txBody>
      </p:sp>
      <p:sp>
        <p:nvSpPr>
          <p:cNvPr id="2" name="Date Placeholder 1"/>
          <p:cNvSpPr>
            <a:spLocks noGrp="1"/>
          </p:cNvSpPr>
          <p:nvPr>
            <p:ph type="dt" sz="half" idx="10"/>
          </p:nvPr>
        </p:nvSpPr>
        <p:spPr/>
        <p:txBody>
          <a:bodyPr/>
          <a:lstStyle/>
          <a:p>
            <a:pPr>
              <a:defRPr/>
            </a:pPr>
            <a:fld id="{D9B17D07-3F33-4F31-9910-006168E7BF24}"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118</a:t>
            </a:fld>
            <a:endParaRPr lang="en-US"/>
          </a:p>
        </p:txBody>
      </p:sp>
    </p:spTree>
    <p:extLst>
      <p:ext uri="{BB962C8B-B14F-4D97-AF65-F5344CB8AC3E}">
        <p14:creationId xmlns:p14="http://schemas.microsoft.com/office/powerpoint/2010/main" val="332787031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a:t>Another common mistake to avoid</a:t>
            </a:r>
          </a:p>
        </p:txBody>
      </p:sp>
      <p:sp>
        <p:nvSpPr>
          <p:cNvPr id="15363" name="Rectangle 3"/>
          <p:cNvSpPr>
            <a:spLocks noGrp="1" noChangeArrowheads="1"/>
          </p:cNvSpPr>
          <p:nvPr>
            <p:ph type="body" idx="1"/>
          </p:nvPr>
        </p:nvSpPr>
        <p:spPr>
          <a:xfrm>
            <a:off x="609600" y="1600202"/>
            <a:ext cx="8942784" cy="4525963"/>
          </a:xfrm>
        </p:spPr>
        <p:txBody>
          <a:bodyPr/>
          <a:lstStyle/>
          <a:p>
            <a:r>
              <a:rPr lang="en-US" altLang="en-US" sz="2800" dirty="0"/>
              <a:t>Typically, </a:t>
            </a:r>
            <a:r>
              <a:rPr lang="en-US" altLang="en-US" sz="2800" dirty="0">
                <a:sym typeface="Symbol" panose="05050102010706020507" pitchFamily="18" charset="2"/>
              </a:rPr>
              <a:t> </a:t>
            </a:r>
            <a:r>
              <a:rPr lang="en-US" altLang="en-US" sz="2800" dirty="0"/>
              <a:t>is the main connective with </a:t>
            </a:r>
            <a:r>
              <a:rPr lang="en-US" altLang="en-US" sz="2800" dirty="0">
                <a:sym typeface="Symbol" panose="05050102010706020507" pitchFamily="18" charset="2"/>
              </a:rPr>
              <a:t></a:t>
            </a:r>
            <a:endParaRPr lang="en-US" altLang="en-US" sz="2800" dirty="0"/>
          </a:p>
          <a:p>
            <a:pPr lvl="4"/>
            <a:endParaRPr lang="en-US" altLang="en-US" sz="1800" dirty="0"/>
          </a:p>
          <a:p>
            <a:r>
              <a:rPr lang="en-US" altLang="en-US" sz="2800" dirty="0"/>
              <a:t>Common mistake: using </a:t>
            </a:r>
            <a:r>
              <a:rPr lang="en-US" altLang="en-US" sz="2800" dirty="0">
                <a:sym typeface="Symbol" panose="05050102010706020507" pitchFamily="18" charset="2"/>
              </a:rPr>
              <a:t></a:t>
            </a:r>
            <a:r>
              <a:rPr lang="en-US" altLang="en-US" sz="2800" dirty="0"/>
              <a:t> as the main connective with </a:t>
            </a:r>
            <a:r>
              <a:rPr lang="en-US" altLang="en-US" sz="2800" dirty="0">
                <a:sym typeface="Symbol" panose="05050102010706020507" pitchFamily="18" charset="2"/>
              </a:rPr>
              <a:t></a:t>
            </a:r>
            <a:r>
              <a:rPr lang="en-US" altLang="en-US" sz="2800" dirty="0" smtClean="0"/>
              <a:t>:</a:t>
            </a:r>
            <a:endParaRPr lang="en-US" altLang="en-US" sz="2800" dirty="0"/>
          </a:p>
          <a:p>
            <a:pPr algn="ctr">
              <a:buFontTx/>
              <a:buNone/>
            </a:pPr>
            <a:endParaRPr lang="en-US" altLang="en-US" sz="2800" dirty="0" smtClean="0">
              <a:sym typeface="Symbol" panose="05050102010706020507" pitchFamily="18" charset="2"/>
            </a:endParaRPr>
          </a:p>
          <a:p>
            <a:pPr algn="ctr">
              <a:buFontTx/>
              <a:buNone/>
            </a:pPr>
            <a:r>
              <a:rPr lang="en-US" altLang="en-US" sz="2800" dirty="0" smtClean="0">
                <a:sym typeface="Symbol" panose="05050102010706020507" pitchFamily="18" charset="2"/>
              </a:rPr>
              <a:t></a:t>
            </a:r>
            <a:r>
              <a:rPr lang="en-US" altLang="en-US" sz="2800" i="1" dirty="0"/>
              <a:t>x</a:t>
            </a:r>
            <a:r>
              <a:rPr lang="en-US" altLang="en-US" sz="2800" dirty="0"/>
              <a:t> At(</a:t>
            </a:r>
            <a:r>
              <a:rPr lang="en-US" altLang="en-US" sz="2800" dirty="0" err="1"/>
              <a:t>x,NUS</a:t>
            </a:r>
            <a:r>
              <a:rPr lang="en-US" altLang="en-US" sz="2800" dirty="0"/>
              <a:t>) </a:t>
            </a:r>
            <a:r>
              <a:rPr lang="en-US" altLang="en-US" sz="2800" dirty="0">
                <a:sym typeface="Symbol" panose="05050102010706020507" pitchFamily="18" charset="2"/>
              </a:rPr>
              <a:t> </a:t>
            </a:r>
            <a:r>
              <a:rPr lang="en-US" altLang="en-US" sz="2800" dirty="0"/>
              <a:t>Smart(x</a:t>
            </a:r>
            <a:r>
              <a:rPr lang="en-US" altLang="en-US" sz="2800" dirty="0" smtClean="0"/>
              <a:t>)</a:t>
            </a:r>
            <a:endParaRPr lang="en-US" altLang="en-US" sz="2800" dirty="0"/>
          </a:p>
          <a:p>
            <a:pPr>
              <a:buFontTx/>
              <a:buNone/>
            </a:pPr>
            <a:r>
              <a:rPr lang="en-US" altLang="en-US" sz="2800" dirty="0"/>
              <a:t>	</a:t>
            </a:r>
            <a:r>
              <a:rPr lang="en-US" altLang="en-US" sz="2800" dirty="0" smtClean="0"/>
              <a:t>            is </a:t>
            </a:r>
            <a:r>
              <a:rPr lang="en-US" altLang="en-US" sz="2800" dirty="0"/>
              <a:t>true if there is anyone who is not at NUS!
</a:t>
            </a:r>
          </a:p>
        </p:txBody>
      </p:sp>
      <p:sp>
        <p:nvSpPr>
          <p:cNvPr id="2" name="Date Placeholder 1"/>
          <p:cNvSpPr>
            <a:spLocks noGrp="1"/>
          </p:cNvSpPr>
          <p:nvPr>
            <p:ph type="dt" sz="half" idx="10"/>
          </p:nvPr>
        </p:nvSpPr>
        <p:spPr/>
        <p:txBody>
          <a:bodyPr/>
          <a:lstStyle/>
          <a:p>
            <a:pPr>
              <a:defRPr/>
            </a:pPr>
            <a:fld id="{442D97CC-06AC-44C6-B73E-0BEDF9E27B87}"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119</a:t>
            </a:fld>
            <a:endParaRPr lang="en-US"/>
          </a:p>
        </p:txBody>
      </p:sp>
    </p:spTree>
    <p:extLst>
      <p:ext uri="{BB962C8B-B14F-4D97-AF65-F5344CB8AC3E}">
        <p14:creationId xmlns:p14="http://schemas.microsoft.com/office/powerpoint/2010/main" val="23967241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ltLang="en-US"/>
              <a:t>Exploring a wumpus world</a:t>
            </a:r>
          </a:p>
        </p:txBody>
      </p:sp>
      <p:pic>
        <p:nvPicPr>
          <p:cNvPr id="87043" name="Picture 3" descr="wumpus-seq5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0125" y="2138364"/>
            <a:ext cx="2571750" cy="2581275"/>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pPr>
              <a:defRPr/>
            </a:pPr>
            <a:fld id="{43CD243C-3285-4D48-857A-8AD679D6C9DC}"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12</a:t>
            </a:fld>
            <a:endParaRPr lang="en-US"/>
          </a:p>
        </p:txBody>
      </p:sp>
    </p:spTree>
    <p:extLst>
      <p:ext uri="{BB962C8B-B14F-4D97-AF65-F5344CB8AC3E}">
        <p14:creationId xmlns:p14="http://schemas.microsoft.com/office/powerpoint/2010/main" val="42915511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a:t>Properties of quantifiers</a:t>
            </a:r>
          </a:p>
        </p:txBody>
      </p:sp>
      <p:sp>
        <p:nvSpPr>
          <p:cNvPr id="16387" name="Rectangle 3"/>
          <p:cNvSpPr>
            <a:spLocks noGrp="1" noChangeArrowheads="1"/>
          </p:cNvSpPr>
          <p:nvPr>
            <p:ph type="body" idx="1"/>
          </p:nvPr>
        </p:nvSpPr>
        <p:spPr/>
        <p:txBody>
          <a:bodyPr/>
          <a:lstStyle/>
          <a:p>
            <a:pPr>
              <a:lnSpc>
                <a:spcPct val="80000"/>
              </a:lnSpc>
            </a:pPr>
            <a:r>
              <a:rPr lang="en-US" altLang="en-US" sz="2000" dirty="0">
                <a:sym typeface="Symbol" panose="05050102010706020507" pitchFamily="18" charset="2"/>
              </a:rPr>
              <a:t>x y</a:t>
            </a:r>
            <a:r>
              <a:rPr lang="en-US" altLang="en-US" sz="2000" dirty="0"/>
              <a:t> is the same as </a:t>
            </a:r>
            <a:r>
              <a:rPr lang="en-US" altLang="en-US" sz="2000" dirty="0">
                <a:sym typeface="Symbol" panose="05050102010706020507" pitchFamily="18" charset="2"/>
              </a:rPr>
              <a:t>y</a:t>
            </a:r>
            <a:r>
              <a:rPr lang="en-US" altLang="en-US" sz="2000" dirty="0"/>
              <a:t> </a:t>
            </a:r>
            <a:r>
              <a:rPr lang="en-US" altLang="en-US" sz="2000" dirty="0">
                <a:sym typeface="Symbol" panose="05050102010706020507" pitchFamily="18" charset="2"/>
              </a:rPr>
              <a:t></a:t>
            </a:r>
            <a:r>
              <a:rPr lang="en-US" altLang="en-US" sz="2000" dirty="0" smtClean="0">
                <a:sym typeface="Symbol" panose="05050102010706020507" pitchFamily="18" charset="2"/>
              </a:rPr>
              <a:t>x</a:t>
            </a:r>
            <a:endParaRPr lang="en-US" altLang="en-US" sz="2000" dirty="0"/>
          </a:p>
          <a:p>
            <a:pPr>
              <a:lnSpc>
                <a:spcPct val="80000"/>
              </a:lnSpc>
            </a:pPr>
            <a:r>
              <a:rPr lang="en-US" altLang="en-US" sz="2000" dirty="0">
                <a:sym typeface="Symbol" panose="05050102010706020507" pitchFamily="18" charset="2"/>
              </a:rPr>
              <a:t>x y</a:t>
            </a:r>
            <a:r>
              <a:rPr lang="en-US" altLang="en-US" sz="2000" dirty="0"/>
              <a:t> is the same as </a:t>
            </a:r>
            <a:r>
              <a:rPr lang="en-US" altLang="en-US" sz="2000" dirty="0">
                <a:sym typeface="Symbol" panose="05050102010706020507" pitchFamily="18" charset="2"/>
              </a:rPr>
              <a:t>y</a:t>
            </a:r>
            <a:r>
              <a:rPr lang="en-US" altLang="en-US" sz="2000" dirty="0"/>
              <a:t> </a:t>
            </a:r>
            <a:r>
              <a:rPr lang="en-US" altLang="en-US" sz="2000" dirty="0">
                <a:sym typeface="Symbol" panose="05050102010706020507" pitchFamily="18" charset="2"/>
              </a:rPr>
              <a:t>x</a:t>
            </a:r>
            <a:r>
              <a:rPr lang="en-US" altLang="en-US" sz="2000" dirty="0"/>
              <a:t> </a:t>
            </a:r>
          </a:p>
          <a:p>
            <a:pPr>
              <a:lnSpc>
                <a:spcPct val="80000"/>
              </a:lnSpc>
            </a:pPr>
            <a:endParaRPr lang="en-US" altLang="en-US" sz="2000" dirty="0"/>
          </a:p>
          <a:p>
            <a:pPr>
              <a:lnSpc>
                <a:spcPct val="80000"/>
              </a:lnSpc>
            </a:pPr>
            <a:r>
              <a:rPr lang="en-US" altLang="en-US" sz="2000" dirty="0">
                <a:sym typeface="Symbol" panose="05050102010706020507" pitchFamily="18" charset="2"/>
              </a:rPr>
              <a:t></a:t>
            </a:r>
            <a:r>
              <a:rPr lang="en-US" altLang="en-US" sz="2000" dirty="0"/>
              <a:t>x </a:t>
            </a:r>
            <a:r>
              <a:rPr lang="en-US" altLang="en-US" sz="2000" dirty="0">
                <a:sym typeface="Symbol" panose="05050102010706020507" pitchFamily="18" charset="2"/>
              </a:rPr>
              <a:t>y</a:t>
            </a:r>
            <a:r>
              <a:rPr lang="en-US" altLang="en-US" sz="2000" dirty="0"/>
              <a:t> is </a:t>
            </a:r>
            <a:r>
              <a:rPr lang="en-US" altLang="en-US" sz="2000" dirty="0">
                <a:solidFill>
                  <a:schemeClr val="accent2"/>
                </a:solidFill>
              </a:rPr>
              <a:t>not</a:t>
            </a:r>
            <a:r>
              <a:rPr lang="en-US" altLang="en-US" sz="2000" dirty="0"/>
              <a:t> the same as </a:t>
            </a:r>
            <a:r>
              <a:rPr lang="en-US" altLang="en-US" sz="2000" dirty="0">
                <a:sym typeface="Symbol" panose="05050102010706020507" pitchFamily="18" charset="2"/>
              </a:rPr>
              <a:t>y</a:t>
            </a:r>
            <a:r>
              <a:rPr lang="en-US" altLang="en-US" sz="2000" dirty="0"/>
              <a:t> </a:t>
            </a:r>
            <a:r>
              <a:rPr lang="en-US" altLang="en-US" sz="2000" dirty="0">
                <a:sym typeface="Symbol" panose="05050102010706020507" pitchFamily="18" charset="2"/>
              </a:rPr>
              <a:t></a:t>
            </a:r>
            <a:r>
              <a:rPr lang="en-US" altLang="en-US" sz="2000" dirty="0" smtClean="0">
                <a:sym typeface="Symbol" panose="05050102010706020507" pitchFamily="18" charset="2"/>
              </a:rPr>
              <a:t>x</a:t>
            </a:r>
            <a:endParaRPr lang="en-US" altLang="en-US" sz="2000" dirty="0"/>
          </a:p>
          <a:p>
            <a:pPr>
              <a:lnSpc>
                <a:spcPct val="80000"/>
              </a:lnSpc>
            </a:pPr>
            <a:r>
              <a:rPr lang="en-US" altLang="en-US" sz="2000" dirty="0">
                <a:sym typeface="Symbol" panose="05050102010706020507" pitchFamily="18" charset="2"/>
              </a:rPr>
              <a:t></a:t>
            </a:r>
            <a:r>
              <a:rPr lang="en-US" altLang="en-US" sz="2000" dirty="0"/>
              <a:t>x </a:t>
            </a:r>
            <a:r>
              <a:rPr lang="en-US" altLang="en-US" sz="2000" dirty="0">
                <a:sym typeface="Symbol" panose="05050102010706020507" pitchFamily="18" charset="2"/>
              </a:rPr>
              <a:t>y</a:t>
            </a:r>
            <a:r>
              <a:rPr lang="en-US" altLang="en-US" sz="2000" dirty="0"/>
              <a:t> Loves(</a:t>
            </a:r>
            <a:r>
              <a:rPr lang="en-US" altLang="en-US" sz="2000" dirty="0" err="1"/>
              <a:t>x,y</a:t>
            </a:r>
            <a:r>
              <a:rPr lang="en-US" altLang="en-US" sz="2000" dirty="0"/>
              <a:t>)</a:t>
            </a:r>
          </a:p>
          <a:p>
            <a:pPr lvl="1">
              <a:lnSpc>
                <a:spcPct val="80000"/>
              </a:lnSpc>
            </a:pPr>
            <a:r>
              <a:rPr lang="en-US" altLang="en-US" sz="1800" dirty="0"/>
              <a:t>“There is a person who loves everyone in the world</a:t>
            </a:r>
            <a:r>
              <a:rPr lang="en-US" altLang="en-US" sz="1800" dirty="0" smtClean="0"/>
              <a:t>”</a:t>
            </a:r>
            <a:endParaRPr lang="en-US" altLang="en-US" sz="1800" dirty="0"/>
          </a:p>
          <a:p>
            <a:pPr>
              <a:lnSpc>
                <a:spcPct val="80000"/>
              </a:lnSpc>
            </a:pPr>
            <a:r>
              <a:rPr lang="en-US" altLang="en-US" sz="2000" dirty="0">
                <a:sym typeface="Symbol" panose="05050102010706020507" pitchFamily="18" charset="2"/>
              </a:rPr>
              <a:t>y</a:t>
            </a:r>
            <a:r>
              <a:rPr lang="en-US" altLang="en-US" sz="2000" dirty="0"/>
              <a:t> </a:t>
            </a:r>
            <a:r>
              <a:rPr lang="en-US" altLang="en-US" sz="2000" dirty="0">
                <a:sym typeface="Symbol" panose="05050102010706020507" pitchFamily="18" charset="2"/>
              </a:rPr>
              <a:t></a:t>
            </a:r>
            <a:r>
              <a:rPr lang="en-US" altLang="en-US" sz="2000" dirty="0"/>
              <a:t>x Loves(</a:t>
            </a:r>
            <a:r>
              <a:rPr lang="en-US" altLang="en-US" sz="2000" dirty="0" err="1"/>
              <a:t>x,y</a:t>
            </a:r>
            <a:r>
              <a:rPr lang="en-US" altLang="en-US" sz="2000" dirty="0"/>
              <a:t>)</a:t>
            </a:r>
          </a:p>
          <a:p>
            <a:pPr lvl="1">
              <a:lnSpc>
                <a:spcPct val="80000"/>
              </a:lnSpc>
            </a:pPr>
            <a:r>
              <a:rPr lang="en-US" altLang="en-US" sz="1800" dirty="0"/>
              <a:t>“Everyone in the world is loved by at least one person</a:t>
            </a:r>
            <a:r>
              <a:rPr lang="en-US" altLang="en-US" sz="1800" dirty="0" smtClean="0"/>
              <a:t>”</a:t>
            </a:r>
            <a:endParaRPr lang="en-US" altLang="en-US" sz="2000" dirty="0"/>
          </a:p>
          <a:p>
            <a:pPr>
              <a:lnSpc>
                <a:spcPct val="80000"/>
              </a:lnSpc>
            </a:pPr>
            <a:r>
              <a:rPr lang="en-US" altLang="en-US" sz="2000" dirty="0">
                <a:solidFill>
                  <a:schemeClr val="accent2"/>
                </a:solidFill>
              </a:rPr>
              <a:t>Quantifier duality</a:t>
            </a:r>
            <a:r>
              <a:rPr lang="en-US" altLang="en-US" sz="2000" dirty="0"/>
              <a:t>: each can be expressed using the </a:t>
            </a:r>
            <a:r>
              <a:rPr lang="en-US" altLang="en-US" sz="2000" dirty="0" smtClean="0"/>
              <a:t>other</a:t>
            </a:r>
            <a:endParaRPr lang="en-US" altLang="en-US" sz="2000" dirty="0"/>
          </a:p>
          <a:p>
            <a:pPr>
              <a:lnSpc>
                <a:spcPct val="80000"/>
              </a:lnSpc>
            </a:pPr>
            <a:r>
              <a:rPr lang="en-US" altLang="en-US" sz="2000" dirty="0">
                <a:sym typeface="Symbol" panose="05050102010706020507" pitchFamily="18" charset="2"/>
              </a:rPr>
              <a:t>x</a:t>
            </a:r>
            <a:r>
              <a:rPr lang="en-US" altLang="en-US" sz="2000" dirty="0"/>
              <a:t> Likes(</a:t>
            </a:r>
            <a:r>
              <a:rPr lang="en-US" altLang="en-US" sz="2000" dirty="0" err="1"/>
              <a:t>x,IceCream</a:t>
            </a:r>
            <a:r>
              <a:rPr lang="en-US" altLang="en-US" sz="2000" dirty="0"/>
              <a:t>)	</a:t>
            </a:r>
            <a:r>
              <a:rPr lang="en-US" altLang="en-US" sz="2000" dirty="0">
                <a:sym typeface="Symbol" panose="05050102010706020507" pitchFamily="18" charset="2"/>
              </a:rPr>
              <a:t></a:t>
            </a:r>
            <a:r>
              <a:rPr lang="en-US" altLang="en-US" sz="2000" dirty="0"/>
              <a:t>x </a:t>
            </a:r>
            <a:r>
              <a:rPr lang="en-US" altLang="en-US" sz="2000" dirty="0">
                <a:sym typeface="Symbol" panose="05050102010706020507" pitchFamily="18" charset="2"/>
              </a:rPr>
              <a:t></a:t>
            </a:r>
            <a:r>
              <a:rPr lang="en-US" altLang="en-US" sz="2000" dirty="0"/>
              <a:t>Likes(</a:t>
            </a:r>
            <a:r>
              <a:rPr lang="en-US" altLang="en-US" sz="2000" dirty="0" err="1"/>
              <a:t>x,IceCream</a:t>
            </a:r>
            <a:r>
              <a:rPr lang="en-US" altLang="en-US" sz="2000" dirty="0" smtClean="0"/>
              <a:t>)</a:t>
            </a:r>
            <a:endParaRPr lang="en-US" altLang="en-US" sz="2000" dirty="0"/>
          </a:p>
          <a:p>
            <a:pPr>
              <a:lnSpc>
                <a:spcPct val="80000"/>
              </a:lnSpc>
            </a:pPr>
            <a:r>
              <a:rPr lang="en-US" altLang="en-US" sz="2000" dirty="0">
                <a:sym typeface="Symbol" panose="05050102010706020507" pitchFamily="18" charset="2"/>
              </a:rPr>
              <a:t></a:t>
            </a:r>
            <a:r>
              <a:rPr lang="en-US" altLang="en-US" sz="2000" dirty="0"/>
              <a:t>x Likes(</a:t>
            </a:r>
            <a:r>
              <a:rPr lang="en-US" altLang="en-US" sz="2000" dirty="0" err="1"/>
              <a:t>x,Broccoli</a:t>
            </a:r>
            <a:r>
              <a:rPr lang="en-US" altLang="en-US" sz="2000" dirty="0"/>
              <a:t>) 		</a:t>
            </a:r>
            <a:r>
              <a:rPr lang="en-US" altLang="en-US" sz="2000" dirty="0">
                <a:sym typeface="Symbol" panose="05050102010706020507" pitchFamily="18" charset="2"/>
              </a:rPr>
              <a:t>x</a:t>
            </a:r>
            <a:r>
              <a:rPr lang="en-US" altLang="en-US" sz="2000" dirty="0"/>
              <a:t> </a:t>
            </a:r>
            <a:r>
              <a:rPr lang="en-US" altLang="en-US" sz="2000" dirty="0">
                <a:sym typeface="Symbol" panose="05050102010706020507" pitchFamily="18" charset="2"/>
              </a:rPr>
              <a:t></a:t>
            </a:r>
            <a:r>
              <a:rPr lang="en-US" altLang="en-US" sz="2000" dirty="0"/>
              <a:t>Likes(</a:t>
            </a:r>
            <a:r>
              <a:rPr lang="en-US" altLang="en-US" sz="2000" dirty="0" err="1"/>
              <a:t>x,Broccoli</a:t>
            </a:r>
            <a:r>
              <a:rPr lang="en-US" altLang="en-US" sz="2000" dirty="0" smtClean="0"/>
              <a:t>)</a:t>
            </a:r>
            <a:endParaRPr lang="en-US" altLang="en-US" sz="2000" dirty="0"/>
          </a:p>
        </p:txBody>
      </p:sp>
      <p:sp>
        <p:nvSpPr>
          <p:cNvPr id="2" name="Date Placeholder 1"/>
          <p:cNvSpPr>
            <a:spLocks noGrp="1"/>
          </p:cNvSpPr>
          <p:nvPr>
            <p:ph type="dt" sz="half" idx="10"/>
          </p:nvPr>
        </p:nvSpPr>
        <p:spPr/>
        <p:txBody>
          <a:bodyPr/>
          <a:lstStyle/>
          <a:p>
            <a:pPr>
              <a:defRPr/>
            </a:pPr>
            <a:fld id="{EF9B80EF-65C8-4E5F-876C-69A5ABF25A22}"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120</a:t>
            </a:fld>
            <a:endParaRPr lang="en-US"/>
          </a:p>
        </p:txBody>
      </p:sp>
    </p:spTree>
    <p:extLst>
      <p:ext uri="{BB962C8B-B14F-4D97-AF65-F5344CB8AC3E}">
        <p14:creationId xmlns:p14="http://schemas.microsoft.com/office/powerpoint/2010/main" val="421619172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a:t>Equality</a:t>
            </a:r>
          </a:p>
        </p:txBody>
      </p:sp>
      <p:sp>
        <p:nvSpPr>
          <p:cNvPr id="17411" name="Rectangle 3"/>
          <p:cNvSpPr>
            <a:spLocks noGrp="1" noChangeArrowheads="1"/>
          </p:cNvSpPr>
          <p:nvPr>
            <p:ph type="body" idx="1"/>
          </p:nvPr>
        </p:nvSpPr>
        <p:spPr/>
        <p:txBody>
          <a:bodyPr/>
          <a:lstStyle/>
          <a:p>
            <a:r>
              <a:rPr lang="en-US" altLang="en-US" sz="2800" i="1" dirty="0"/>
              <a:t>term</a:t>
            </a:r>
            <a:r>
              <a:rPr lang="en-US" altLang="en-US" sz="2800" i="1" baseline="-25000" dirty="0"/>
              <a:t>1</a:t>
            </a:r>
            <a:r>
              <a:rPr lang="en-US" altLang="en-US" sz="2800" i="1" dirty="0"/>
              <a:t> = term</a:t>
            </a:r>
            <a:r>
              <a:rPr lang="en-US" altLang="en-US" sz="2800" i="1" baseline="-25000" dirty="0"/>
              <a:t>2</a:t>
            </a:r>
            <a:r>
              <a:rPr lang="en-US" altLang="en-US" sz="2800" i="1" dirty="0"/>
              <a:t> </a:t>
            </a:r>
            <a:r>
              <a:rPr lang="en-US" altLang="en-US" sz="2800" dirty="0"/>
              <a:t>is true under a given interpretation if and only if </a:t>
            </a:r>
            <a:r>
              <a:rPr lang="en-US" altLang="en-US" sz="2800" i="1" dirty="0"/>
              <a:t>term</a:t>
            </a:r>
            <a:r>
              <a:rPr lang="en-US" altLang="en-US" sz="2800" i="1" baseline="-25000" dirty="0"/>
              <a:t>1</a:t>
            </a:r>
            <a:r>
              <a:rPr lang="en-US" altLang="en-US" sz="2800" i="1" dirty="0"/>
              <a:t> </a:t>
            </a:r>
            <a:r>
              <a:rPr lang="en-US" altLang="en-US" sz="2800" dirty="0"/>
              <a:t>and </a:t>
            </a:r>
            <a:r>
              <a:rPr lang="en-US" altLang="en-US" sz="2800" i="1" dirty="0"/>
              <a:t>term</a:t>
            </a:r>
            <a:r>
              <a:rPr lang="en-US" altLang="en-US" sz="2800" i="1" baseline="-25000" dirty="0"/>
              <a:t>2</a:t>
            </a:r>
            <a:r>
              <a:rPr lang="en-US" altLang="en-US" sz="2800" i="1" dirty="0"/>
              <a:t> </a:t>
            </a:r>
            <a:r>
              <a:rPr lang="en-US" altLang="en-US" sz="2800" dirty="0"/>
              <a:t>refer to the same </a:t>
            </a:r>
            <a:r>
              <a:rPr lang="en-US" altLang="en-US" sz="2800" dirty="0" smtClean="0"/>
              <a:t>object</a:t>
            </a:r>
            <a:endParaRPr lang="en-US" altLang="en-US" sz="2800" dirty="0"/>
          </a:p>
          <a:p>
            <a:pPr lvl="4"/>
            <a:endParaRPr lang="en-US" altLang="en-US" sz="1800" dirty="0"/>
          </a:p>
          <a:p>
            <a:r>
              <a:rPr lang="en-US" altLang="en-US" sz="2800" dirty="0"/>
              <a:t>E.g., definition of </a:t>
            </a:r>
            <a:r>
              <a:rPr lang="en-US" altLang="en-US" sz="2800" i="1" dirty="0"/>
              <a:t>Sibling</a:t>
            </a:r>
            <a:r>
              <a:rPr lang="en-US" altLang="en-US" sz="2800" dirty="0"/>
              <a:t> in terms of </a:t>
            </a:r>
            <a:r>
              <a:rPr lang="en-US" altLang="en-US" sz="2800" i="1" dirty="0"/>
              <a:t>Parent</a:t>
            </a:r>
            <a:r>
              <a:rPr lang="en-US" altLang="en-US" sz="2800" dirty="0" smtClean="0"/>
              <a:t>:</a:t>
            </a:r>
            <a:endParaRPr lang="en-US" altLang="en-US" sz="2800" dirty="0"/>
          </a:p>
          <a:p>
            <a:pPr lvl="1">
              <a:buFontTx/>
              <a:buNone/>
            </a:pPr>
            <a:r>
              <a:rPr lang="en-US" altLang="en-US" sz="2400" dirty="0">
                <a:sym typeface="Symbol" panose="05050102010706020507" pitchFamily="18" charset="2"/>
              </a:rPr>
              <a:t></a:t>
            </a:r>
            <a:r>
              <a:rPr lang="en-US" altLang="en-US" sz="2400" i="1" dirty="0" err="1"/>
              <a:t>x,y</a:t>
            </a:r>
            <a:r>
              <a:rPr lang="en-US" altLang="en-US" sz="2400" dirty="0">
                <a:sym typeface="Symbol" panose="05050102010706020507" pitchFamily="18" charset="2"/>
              </a:rPr>
              <a:t> </a:t>
            </a:r>
            <a:r>
              <a:rPr lang="en-US" altLang="en-US" sz="2400" i="1" dirty="0"/>
              <a:t>Sibling(</a:t>
            </a:r>
            <a:r>
              <a:rPr lang="en-US" altLang="en-US" sz="2400" i="1" dirty="0" err="1"/>
              <a:t>x,y</a:t>
            </a:r>
            <a:r>
              <a:rPr lang="en-US" altLang="en-US" sz="2400" i="1" dirty="0"/>
              <a:t>) </a:t>
            </a:r>
            <a:r>
              <a:rPr lang="en-US" altLang="en-US" sz="2400" dirty="0">
                <a:sym typeface="Symbol" panose="05050102010706020507" pitchFamily="18" charset="2"/>
              </a:rPr>
              <a:t> </a:t>
            </a:r>
            <a:r>
              <a:rPr lang="en-US" altLang="en-US" sz="2400" dirty="0"/>
              <a:t>[</a:t>
            </a:r>
            <a:r>
              <a:rPr lang="en-US" altLang="en-US" sz="2400" dirty="0">
                <a:sym typeface="Symbol" panose="05050102010706020507" pitchFamily="18" charset="2"/>
              </a:rPr>
              <a:t></a:t>
            </a:r>
            <a:r>
              <a:rPr lang="en-US" altLang="en-US" sz="2400" dirty="0"/>
              <a:t>(x = y) </a:t>
            </a:r>
            <a:r>
              <a:rPr lang="en-US" altLang="en-US" sz="2400" dirty="0">
                <a:sym typeface="Symbol" panose="05050102010706020507" pitchFamily="18" charset="2"/>
              </a:rPr>
              <a:t> </a:t>
            </a:r>
            <a:r>
              <a:rPr lang="en-US" altLang="en-US" sz="2400" dirty="0"/>
              <a:t> </a:t>
            </a:r>
            <a:r>
              <a:rPr lang="en-US" altLang="en-US" sz="2400" dirty="0">
                <a:sym typeface="Symbol" panose="05050102010706020507" pitchFamily="18" charset="2"/>
              </a:rPr>
              <a:t></a:t>
            </a:r>
            <a:r>
              <a:rPr lang="en-US" altLang="en-US" sz="2400" dirty="0" err="1"/>
              <a:t>m,f</a:t>
            </a:r>
            <a:r>
              <a:rPr lang="en-US" altLang="en-US" sz="2400" dirty="0"/>
              <a:t> </a:t>
            </a:r>
            <a:r>
              <a:rPr lang="en-US" altLang="en-US" sz="2400" dirty="0">
                <a:sym typeface="Symbol" panose="05050102010706020507" pitchFamily="18" charset="2"/>
              </a:rPr>
              <a:t></a:t>
            </a:r>
            <a:r>
              <a:rPr lang="en-US" altLang="en-US" sz="2400" dirty="0"/>
              <a:t> (m = f) </a:t>
            </a:r>
            <a:r>
              <a:rPr lang="en-US" altLang="en-US" sz="2400" dirty="0">
                <a:sym typeface="Symbol" panose="05050102010706020507" pitchFamily="18" charset="2"/>
              </a:rPr>
              <a:t> </a:t>
            </a:r>
            <a:r>
              <a:rPr lang="en-US" altLang="en-US" sz="2400" dirty="0"/>
              <a:t>Parent(</a:t>
            </a:r>
            <a:r>
              <a:rPr lang="en-US" altLang="en-US" sz="2400" dirty="0" err="1"/>
              <a:t>m,x</a:t>
            </a:r>
            <a:r>
              <a:rPr lang="en-US" altLang="en-US" sz="2400" dirty="0"/>
              <a:t>) </a:t>
            </a:r>
            <a:r>
              <a:rPr lang="en-US" altLang="en-US" sz="2400" dirty="0">
                <a:sym typeface="Symbol" panose="05050102010706020507" pitchFamily="18" charset="2"/>
              </a:rPr>
              <a:t> </a:t>
            </a:r>
            <a:r>
              <a:rPr lang="en-US" altLang="en-US" sz="2400" dirty="0"/>
              <a:t>Parent(</a:t>
            </a:r>
            <a:r>
              <a:rPr lang="en-US" altLang="en-US" sz="2400" dirty="0" err="1"/>
              <a:t>f,x</a:t>
            </a:r>
            <a:r>
              <a:rPr lang="en-US" altLang="en-US" sz="2400" dirty="0"/>
              <a:t>) </a:t>
            </a:r>
            <a:r>
              <a:rPr lang="en-US" altLang="en-US" sz="2400" dirty="0">
                <a:sym typeface="Symbol" panose="05050102010706020507" pitchFamily="18" charset="2"/>
              </a:rPr>
              <a:t></a:t>
            </a:r>
            <a:r>
              <a:rPr lang="en-US" altLang="en-US" sz="2400" dirty="0"/>
              <a:t> Parent(</a:t>
            </a:r>
            <a:r>
              <a:rPr lang="en-US" altLang="en-US" sz="2400" dirty="0" err="1"/>
              <a:t>m,y</a:t>
            </a:r>
            <a:r>
              <a:rPr lang="en-US" altLang="en-US" sz="2400" dirty="0"/>
              <a:t>) </a:t>
            </a:r>
            <a:r>
              <a:rPr lang="en-US" altLang="en-US" sz="2400" dirty="0">
                <a:sym typeface="Symbol" panose="05050102010706020507" pitchFamily="18" charset="2"/>
              </a:rPr>
              <a:t></a:t>
            </a:r>
            <a:r>
              <a:rPr lang="en-US" altLang="en-US" sz="2400" dirty="0"/>
              <a:t>  Parent(</a:t>
            </a:r>
            <a:r>
              <a:rPr lang="en-US" altLang="en-US" sz="2400" dirty="0" err="1"/>
              <a:t>f,y</a:t>
            </a:r>
            <a:r>
              <a:rPr lang="en-US" altLang="en-US" sz="2400" dirty="0"/>
              <a:t>)]</a:t>
            </a:r>
          </a:p>
        </p:txBody>
      </p:sp>
      <p:sp>
        <p:nvSpPr>
          <p:cNvPr id="2" name="Date Placeholder 1"/>
          <p:cNvSpPr>
            <a:spLocks noGrp="1"/>
          </p:cNvSpPr>
          <p:nvPr>
            <p:ph type="dt" sz="half" idx="10"/>
          </p:nvPr>
        </p:nvSpPr>
        <p:spPr/>
        <p:txBody>
          <a:bodyPr/>
          <a:lstStyle/>
          <a:p>
            <a:pPr>
              <a:defRPr/>
            </a:pPr>
            <a:fld id="{0A9CB322-5B87-4E45-B797-8966386AF058}"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121</a:t>
            </a:fld>
            <a:endParaRPr lang="en-US"/>
          </a:p>
        </p:txBody>
      </p:sp>
    </p:spTree>
    <p:extLst>
      <p:ext uri="{BB962C8B-B14F-4D97-AF65-F5344CB8AC3E}">
        <p14:creationId xmlns:p14="http://schemas.microsoft.com/office/powerpoint/2010/main" val="231689721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a:t>Using FOL</a:t>
            </a:r>
          </a:p>
        </p:txBody>
      </p:sp>
      <p:sp>
        <p:nvSpPr>
          <p:cNvPr id="18435" name="Rectangle 3"/>
          <p:cNvSpPr>
            <a:spLocks noGrp="1" noChangeArrowheads="1"/>
          </p:cNvSpPr>
          <p:nvPr>
            <p:ph type="body" idx="1"/>
          </p:nvPr>
        </p:nvSpPr>
        <p:spPr/>
        <p:txBody>
          <a:bodyPr/>
          <a:lstStyle/>
          <a:p>
            <a:pPr>
              <a:buFontTx/>
              <a:buNone/>
            </a:pPr>
            <a:r>
              <a:rPr lang="en-US" altLang="en-US" dirty="0"/>
              <a:t>The kinship domain</a:t>
            </a:r>
            <a:r>
              <a:rPr lang="en-US" altLang="en-US" dirty="0" smtClean="0"/>
              <a:t>:</a:t>
            </a:r>
            <a:endParaRPr lang="en-US" altLang="en-US" dirty="0"/>
          </a:p>
          <a:p>
            <a:r>
              <a:rPr lang="en-US" altLang="en-US" sz="2800" dirty="0"/>
              <a:t>Brothers are </a:t>
            </a:r>
            <a:r>
              <a:rPr lang="en-US" altLang="en-US" sz="2800" dirty="0" smtClean="0"/>
              <a:t>siblings</a:t>
            </a:r>
            <a:endParaRPr lang="en-US" altLang="en-US" sz="2800" dirty="0"/>
          </a:p>
          <a:p>
            <a:pPr lvl="1">
              <a:buFontTx/>
              <a:buNone/>
            </a:pPr>
            <a:r>
              <a:rPr lang="en-US" altLang="en-US" sz="2400" dirty="0">
                <a:sym typeface="Symbol" panose="05050102010706020507" pitchFamily="18" charset="2"/>
              </a:rPr>
              <a:t></a:t>
            </a:r>
            <a:r>
              <a:rPr lang="en-US" altLang="en-US" sz="2400" dirty="0" err="1"/>
              <a:t>x,y</a:t>
            </a:r>
            <a:r>
              <a:rPr lang="en-US" altLang="en-US" sz="2400" dirty="0"/>
              <a:t> </a:t>
            </a:r>
            <a:r>
              <a:rPr lang="en-US" altLang="en-US" sz="2400" i="1" dirty="0"/>
              <a:t>Brother(</a:t>
            </a:r>
            <a:r>
              <a:rPr lang="en-US" altLang="en-US" sz="2400" i="1" dirty="0" err="1"/>
              <a:t>x,y</a:t>
            </a:r>
            <a:r>
              <a:rPr lang="en-US" altLang="en-US" sz="2400" i="1" dirty="0"/>
              <a:t>) </a:t>
            </a:r>
            <a:r>
              <a:rPr lang="en-US" altLang="en-US" sz="2400" dirty="0">
                <a:sym typeface="Symbol" panose="05050102010706020507" pitchFamily="18" charset="2"/>
              </a:rPr>
              <a:t></a:t>
            </a:r>
            <a:r>
              <a:rPr lang="en-US" altLang="en-US" sz="2400" dirty="0"/>
              <a:t> </a:t>
            </a:r>
            <a:r>
              <a:rPr lang="en-US" altLang="en-US" sz="2400" i="1" dirty="0"/>
              <a:t>Sibling(</a:t>
            </a:r>
            <a:r>
              <a:rPr lang="en-US" altLang="en-US" sz="2400" i="1" dirty="0" err="1"/>
              <a:t>x,y</a:t>
            </a:r>
            <a:r>
              <a:rPr lang="en-US" altLang="en-US" sz="2400" i="1" dirty="0"/>
              <a:t>)</a:t>
            </a:r>
            <a:r>
              <a:rPr lang="en-US" altLang="en-US" sz="2400" dirty="0"/>
              <a:t>
</a:t>
            </a:r>
          </a:p>
          <a:p>
            <a:r>
              <a:rPr lang="en-US" altLang="en-US" sz="2800" dirty="0"/>
              <a:t>One's mother is one's female </a:t>
            </a:r>
            <a:r>
              <a:rPr lang="en-US" altLang="en-US" sz="2800" dirty="0" smtClean="0"/>
              <a:t>parent</a:t>
            </a:r>
            <a:endParaRPr lang="en-US" altLang="en-US" sz="2800" dirty="0"/>
          </a:p>
          <a:p>
            <a:pPr lvl="1">
              <a:buFontTx/>
              <a:buNone/>
            </a:pPr>
            <a:r>
              <a:rPr lang="en-US" altLang="en-US" sz="2400" dirty="0">
                <a:sym typeface="Symbol" panose="05050102010706020507" pitchFamily="18" charset="2"/>
              </a:rPr>
              <a:t></a:t>
            </a:r>
            <a:r>
              <a:rPr lang="en-US" altLang="en-US" sz="2400" dirty="0" err="1"/>
              <a:t>m,c</a:t>
            </a:r>
            <a:r>
              <a:rPr lang="en-US" altLang="en-US" sz="2400" dirty="0"/>
              <a:t> </a:t>
            </a:r>
            <a:r>
              <a:rPr lang="en-US" altLang="en-US" sz="2400" i="1" dirty="0"/>
              <a:t>Mother(c)</a:t>
            </a:r>
            <a:r>
              <a:rPr lang="en-US" altLang="en-US" sz="2400" dirty="0"/>
              <a:t> = m </a:t>
            </a:r>
            <a:r>
              <a:rPr lang="en-US" altLang="en-US" sz="2400" dirty="0">
                <a:sym typeface="Symbol" panose="05050102010706020507" pitchFamily="18" charset="2"/>
              </a:rPr>
              <a:t></a:t>
            </a:r>
            <a:r>
              <a:rPr lang="en-US" altLang="en-US" sz="2400" dirty="0"/>
              <a:t> </a:t>
            </a:r>
            <a:r>
              <a:rPr lang="en-US" altLang="en-US" sz="2400" i="1" dirty="0"/>
              <a:t>(Female(m) </a:t>
            </a:r>
            <a:r>
              <a:rPr lang="en-US" altLang="en-US" sz="2400" dirty="0">
                <a:sym typeface="Symbol" panose="05050102010706020507" pitchFamily="18" charset="2"/>
              </a:rPr>
              <a:t></a:t>
            </a:r>
            <a:r>
              <a:rPr lang="en-US" altLang="en-US" sz="2400" i="1" dirty="0">
                <a:sym typeface="Symbol" panose="05050102010706020507" pitchFamily="18" charset="2"/>
              </a:rPr>
              <a:t> </a:t>
            </a:r>
            <a:r>
              <a:rPr lang="en-US" altLang="en-US" sz="2400" i="1" dirty="0"/>
              <a:t>Parent(</a:t>
            </a:r>
            <a:r>
              <a:rPr lang="en-US" altLang="en-US" sz="2400" i="1" dirty="0" err="1"/>
              <a:t>m,c</a:t>
            </a:r>
            <a:r>
              <a:rPr lang="en-US" altLang="en-US" sz="2400" i="1" dirty="0"/>
              <a:t>))</a:t>
            </a:r>
            <a:r>
              <a:rPr lang="en-US" altLang="en-US" sz="2400" dirty="0"/>
              <a:t>
</a:t>
            </a:r>
          </a:p>
          <a:p>
            <a:r>
              <a:rPr lang="en-US" altLang="en-US" sz="2800" dirty="0"/>
              <a:t>“Sibling” is </a:t>
            </a:r>
            <a:r>
              <a:rPr lang="en-US" altLang="en-US" sz="2800" dirty="0" smtClean="0"/>
              <a:t>symmetric</a:t>
            </a:r>
            <a:endParaRPr lang="en-US" altLang="en-US" sz="2800" dirty="0"/>
          </a:p>
          <a:p>
            <a:pPr lvl="1">
              <a:buFontTx/>
              <a:buNone/>
            </a:pPr>
            <a:r>
              <a:rPr lang="en-US" altLang="en-US" sz="2400" dirty="0">
                <a:sym typeface="Symbol" panose="05050102010706020507" pitchFamily="18" charset="2"/>
              </a:rPr>
              <a:t></a:t>
            </a:r>
            <a:r>
              <a:rPr lang="en-US" altLang="en-US" sz="2400" dirty="0" err="1"/>
              <a:t>x,y</a:t>
            </a:r>
            <a:r>
              <a:rPr lang="en-US" altLang="en-US" sz="2400" dirty="0"/>
              <a:t> </a:t>
            </a:r>
            <a:r>
              <a:rPr lang="en-US" altLang="en-US" sz="2400" i="1" dirty="0"/>
              <a:t>Sibling(</a:t>
            </a:r>
            <a:r>
              <a:rPr lang="en-US" altLang="en-US" sz="2400" i="1" dirty="0" err="1"/>
              <a:t>x,y</a:t>
            </a:r>
            <a:r>
              <a:rPr lang="en-US" altLang="en-US" sz="2400" i="1" dirty="0"/>
              <a:t>) </a:t>
            </a:r>
            <a:r>
              <a:rPr lang="en-US" altLang="en-US" sz="2400" dirty="0">
                <a:sym typeface="Symbol" panose="05050102010706020507" pitchFamily="18" charset="2"/>
              </a:rPr>
              <a:t></a:t>
            </a:r>
            <a:r>
              <a:rPr lang="en-US" altLang="en-US" sz="2400" i="1" dirty="0">
                <a:sym typeface="Symbol" panose="05050102010706020507" pitchFamily="18" charset="2"/>
              </a:rPr>
              <a:t> </a:t>
            </a:r>
            <a:r>
              <a:rPr lang="en-US" altLang="en-US" sz="2400" i="1" dirty="0"/>
              <a:t>Sibling(</a:t>
            </a:r>
            <a:r>
              <a:rPr lang="en-US" altLang="en-US" sz="2400" i="1" dirty="0" err="1"/>
              <a:t>y,x</a:t>
            </a:r>
            <a:r>
              <a:rPr lang="en-US" altLang="en-US" sz="2400" i="1" dirty="0"/>
              <a:t>)</a:t>
            </a:r>
            <a:r>
              <a:rPr lang="en-US" altLang="en-US" sz="2400" dirty="0"/>
              <a:t>
</a:t>
            </a:r>
          </a:p>
        </p:txBody>
      </p:sp>
      <p:sp>
        <p:nvSpPr>
          <p:cNvPr id="2" name="Date Placeholder 1"/>
          <p:cNvSpPr>
            <a:spLocks noGrp="1"/>
          </p:cNvSpPr>
          <p:nvPr>
            <p:ph type="dt" sz="half" idx="10"/>
          </p:nvPr>
        </p:nvSpPr>
        <p:spPr/>
        <p:txBody>
          <a:bodyPr/>
          <a:lstStyle/>
          <a:p>
            <a:pPr>
              <a:defRPr/>
            </a:pPr>
            <a:fld id="{E6893589-6B34-42EA-80E6-7E03E8F3B6BB}"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122</a:t>
            </a:fld>
            <a:endParaRPr lang="en-US"/>
          </a:p>
        </p:txBody>
      </p:sp>
    </p:spTree>
    <p:extLst>
      <p:ext uri="{BB962C8B-B14F-4D97-AF65-F5344CB8AC3E}">
        <p14:creationId xmlns:p14="http://schemas.microsoft.com/office/powerpoint/2010/main" val="178526298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a:t>Using FOL</a:t>
            </a:r>
          </a:p>
        </p:txBody>
      </p:sp>
      <p:sp>
        <p:nvSpPr>
          <p:cNvPr id="19459" name="Rectangle 3"/>
          <p:cNvSpPr>
            <a:spLocks noGrp="1" noChangeArrowheads="1"/>
          </p:cNvSpPr>
          <p:nvPr>
            <p:ph type="body" idx="1"/>
          </p:nvPr>
        </p:nvSpPr>
        <p:spPr/>
        <p:txBody>
          <a:bodyPr/>
          <a:lstStyle/>
          <a:p>
            <a:pPr>
              <a:lnSpc>
                <a:spcPct val="90000"/>
              </a:lnSpc>
              <a:buFontTx/>
              <a:buNone/>
            </a:pPr>
            <a:r>
              <a:rPr lang="en-US" altLang="en-US" sz="2400" dirty="0"/>
              <a:t>The set domain: 
</a:t>
            </a:r>
          </a:p>
          <a:p>
            <a:pPr>
              <a:lnSpc>
                <a:spcPct val="90000"/>
              </a:lnSpc>
            </a:pPr>
            <a:r>
              <a:rPr lang="en-US" altLang="en-US" sz="2400" dirty="0">
                <a:sym typeface="Symbol" panose="05050102010706020507" pitchFamily="18" charset="2"/>
              </a:rPr>
              <a:t></a:t>
            </a:r>
            <a:r>
              <a:rPr lang="en-US" altLang="en-US" sz="2400" dirty="0"/>
              <a:t>s Set(s) </a:t>
            </a:r>
            <a:r>
              <a:rPr lang="en-US" altLang="en-US" sz="2400" dirty="0">
                <a:sym typeface="Symbol" panose="05050102010706020507" pitchFamily="18" charset="2"/>
              </a:rPr>
              <a:t></a:t>
            </a:r>
            <a:r>
              <a:rPr lang="en-US" altLang="en-US" sz="2400" dirty="0"/>
              <a:t> (s = {} ) </a:t>
            </a:r>
            <a:r>
              <a:rPr lang="en-US" altLang="en-US" sz="2400" dirty="0">
                <a:sym typeface="Symbol" panose="05050102010706020507" pitchFamily="18" charset="2"/>
              </a:rPr>
              <a:t></a:t>
            </a:r>
            <a:r>
              <a:rPr lang="en-US" altLang="en-US" sz="2400" dirty="0"/>
              <a:t> (</a:t>
            </a:r>
            <a:r>
              <a:rPr lang="en-US" altLang="en-US" sz="2400" dirty="0">
                <a:sym typeface="Symbol" panose="05050102010706020507" pitchFamily="18" charset="2"/>
              </a:rPr>
              <a:t></a:t>
            </a:r>
            <a:r>
              <a:rPr lang="en-US" altLang="en-US" sz="2400" dirty="0"/>
              <a:t>x,s</a:t>
            </a:r>
            <a:r>
              <a:rPr lang="en-US" altLang="en-US" sz="2400" baseline="-25000" dirty="0"/>
              <a:t>2</a:t>
            </a:r>
            <a:r>
              <a:rPr lang="en-US" altLang="en-US" sz="2400" dirty="0"/>
              <a:t> Set(s</a:t>
            </a:r>
            <a:r>
              <a:rPr lang="en-US" altLang="en-US" sz="2400" baseline="-25000" dirty="0"/>
              <a:t>2</a:t>
            </a:r>
            <a:r>
              <a:rPr lang="en-US" altLang="en-US" sz="2400" dirty="0"/>
              <a:t>) </a:t>
            </a:r>
            <a:r>
              <a:rPr lang="en-US" altLang="en-US" sz="2400" dirty="0">
                <a:sym typeface="Symbol" panose="05050102010706020507" pitchFamily="18" charset="2"/>
              </a:rPr>
              <a:t></a:t>
            </a:r>
            <a:r>
              <a:rPr lang="en-US" altLang="en-US" sz="2400" dirty="0"/>
              <a:t> s = {x|s</a:t>
            </a:r>
            <a:r>
              <a:rPr lang="en-US" altLang="en-US" sz="2400" baseline="-25000" dirty="0"/>
              <a:t>2</a:t>
            </a:r>
            <a:r>
              <a:rPr lang="en-US" altLang="en-US" sz="2400" dirty="0" smtClean="0"/>
              <a:t>})</a:t>
            </a:r>
            <a:endParaRPr lang="en-US" altLang="en-US" sz="2400" dirty="0"/>
          </a:p>
          <a:p>
            <a:pPr>
              <a:lnSpc>
                <a:spcPct val="90000"/>
              </a:lnSpc>
            </a:pPr>
            <a:r>
              <a:rPr lang="en-US" altLang="en-US" sz="2400" dirty="0">
                <a:sym typeface="Symbol" panose="05050102010706020507" pitchFamily="18" charset="2"/>
              </a:rPr>
              <a:t></a:t>
            </a:r>
            <a:r>
              <a:rPr lang="en-US" altLang="en-US" sz="2400" dirty="0" err="1"/>
              <a:t>x,s</a:t>
            </a:r>
            <a:r>
              <a:rPr lang="en-US" altLang="en-US" sz="2400" dirty="0"/>
              <a:t> {</a:t>
            </a:r>
            <a:r>
              <a:rPr lang="en-US" altLang="en-US" sz="2400" dirty="0" err="1"/>
              <a:t>x|s</a:t>
            </a:r>
            <a:r>
              <a:rPr lang="en-US" altLang="en-US" sz="2400" dirty="0"/>
              <a:t>} = </a:t>
            </a:r>
            <a:r>
              <a:rPr lang="en-US" altLang="en-US" sz="2400" dirty="0" smtClean="0"/>
              <a:t>{}</a:t>
            </a:r>
            <a:endParaRPr lang="en-US" altLang="en-US" sz="2400" dirty="0"/>
          </a:p>
          <a:p>
            <a:pPr>
              <a:lnSpc>
                <a:spcPct val="90000"/>
              </a:lnSpc>
            </a:pPr>
            <a:r>
              <a:rPr lang="en-US" altLang="en-US" sz="2400" dirty="0">
                <a:sym typeface="Symbol" panose="05050102010706020507" pitchFamily="18" charset="2"/>
              </a:rPr>
              <a:t></a:t>
            </a:r>
            <a:r>
              <a:rPr lang="en-US" altLang="en-US" sz="2400" dirty="0" err="1"/>
              <a:t>x,s</a:t>
            </a:r>
            <a:r>
              <a:rPr lang="en-US" altLang="en-US" sz="2400" dirty="0"/>
              <a:t> x </a:t>
            </a:r>
            <a:r>
              <a:rPr lang="en-US" altLang="en-US" sz="2400" dirty="0">
                <a:sym typeface="Symbol" panose="05050102010706020507" pitchFamily="18" charset="2"/>
              </a:rPr>
              <a:t></a:t>
            </a:r>
            <a:r>
              <a:rPr lang="en-US" altLang="en-US" sz="2400" dirty="0"/>
              <a:t> s </a:t>
            </a:r>
            <a:r>
              <a:rPr lang="en-US" altLang="en-US" sz="2400" dirty="0">
                <a:sym typeface="Symbol" panose="05050102010706020507" pitchFamily="18" charset="2"/>
              </a:rPr>
              <a:t></a:t>
            </a:r>
            <a:r>
              <a:rPr lang="en-US" altLang="en-US" sz="2400" dirty="0"/>
              <a:t> s = {</a:t>
            </a:r>
            <a:r>
              <a:rPr lang="en-US" altLang="en-US" sz="2400" dirty="0" err="1"/>
              <a:t>x|s</a:t>
            </a:r>
            <a:r>
              <a:rPr lang="en-US" altLang="en-US" sz="2400" dirty="0" smtClean="0"/>
              <a:t>}</a:t>
            </a:r>
            <a:endParaRPr lang="en-US" altLang="en-US" sz="2400" dirty="0"/>
          </a:p>
          <a:p>
            <a:pPr>
              <a:lnSpc>
                <a:spcPct val="90000"/>
              </a:lnSpc>
            </a:pPr>
            <a:r>
              <a:rPr lang="en-US" altLang="en-US" sz="2400" dirty="0">
                <a:sym typeface="Symbol" panose="05050102010706020507" pitchFamily="18" charset="2"/>
              </a:rPr>
              <a:t></a:t>
            </a:r>
            <a:r>
              <a:rPr lang="en-US" altLang="en-US" sz="2400" dirty="0" err="1"/>
              <a:t>x,s</a:t>
            </a:r>
            <a:r>
              <a:rPr lang="en-US" altLang="en-US" sz="2400" dirty="0"/>
              <a:t> x </a:t>
            </a:r>
            <a:r>
              <a:rPr lang="en-US" altLang="en-US" sz="2400" dirty="0">
                <a:sym typeface="Symbol" panose="05050102010706020507" pitchFamily="18" charset="2"/>
              </a:rPr>
              <a:t></a:t>
            </a:r>
            <a:r>
              <a:rPr lang="en-US" altLang="en-US" sz="2400" dirty="0"/>
              <a:t> s </a:t>
            </a:r>
            <a:r>
              <a:rPr lang="en-US" altLang="en-US" sz="2400" dirty="0">
                <a:sym typeface="Symbol" panose="05050102010706020507" pitchFamily="18" charset="2"/>
              </a:rPr>
              <a:t></a:t>
            </a:r>
            <a:r>
              <a:rPr lang="en-US" altLang="en-US" sz="2400" dirty="0"/>
              <a:t> [ </a:t>
            </a:r>
            <a:r>
              <a:rPr lang="en-US" altLang="en-US" sz="2400" dirty="0">
                <a:sym typeface="Symbol" panose="05050102010706020507" pitchFamily="18" charset="2"/>
              </a:rPr>
              <a:t></a:t>
            </a:r>
            <a:r>
              <a:rPr lang="en-US" altLang="en-US" sz="2400" dirty="0"/>
              <a:t>y,s</a:t>
            </a:r>
            <a:r>
              <a:rPr lang="en-US" altLang="en-US" sz="2400" baseline="-25000" dirty="0"/>
              <a:t>2</a:t>
            </a:r>
            <a:r>
              <a:rPr lang="en-US" altLang="en-US" sz="2400" dirty="0"/>
              <a:t>} (s = {y|s</a:t>
            </a:r>
            <a:r>
              <a:rPr lang="en-US" altLang="en-US" sz="2400" baseline="-25000" dirty="0"/>
              <a:t>2</a:t>
            </a:r>
            <a:r>
              <a:rPr lang="en-US" altLang="en-US" sz="2400" dirty="0"/>
              <a:t>} </a:t>
            </a:r>
            <a:r>
              <a:rPr lang="en-US" altLang="en-US" sz="2400" dirty="0">
                <a:sym typeface="Symbol" panose="05050102010706020507" pitchFamily="18" charset="2"/>
              </a:rPr>
              <a:t> </a:t>
            </a:r>
            <a:r>
              <a:rPr lang="en-US" altLang="en-US" sz="2400" dirty="0"/>
              <a:t>(x = y </a:t>
            </a:r>
            <a:r>
              <a:rPr lang="en-US" altLang="en-US" sz="2400" dirty="0">
                <a:sym typeface="Symbol" panose="05050102010706020507" pitchFamily="18" charset="2"/>
              </a:rPr>
              <a:t></a:t>
            </a:r>
            <a:r>
              <a:rPr lang="en-US" altLang="en-US" sz="2400" dirty="0"/>
              <a:t> x </a:t>
            </a:r>
            <a:r>
              <a:rPr lang="en-US" altLang="en-US" sz="2400" dirty="0">
                <a:sym typeface="Symbol" panose="05050102010706020507" pitchFamily="18" charset="2"/>
              </a:rPr>
              <a:t></a:t>
            </a:r>
            <a:r>
              <a:rPr lang="en-US" altLang="en-US" sz="2400" dirty="0"/>
              <a:t> s</a:t>
            </a:r>
            <a:r>
              <a:rPr lang="en-US" altLang="en-US" sz="2400" baseline="-25000" dirty="0"/>
              <a:t>2</a:t>
            </a:r>
            <a:r>
              <a:rPr lang="en-US" altLang="en-US" sz="2400" dirty="0" smtClean="0"/>
              <a:t>))]</a:t>
            </a:r>
            <a:endParaRPr lang="en-US" altLang="en-US" sz="2400" dirty="0"/>
          </a:p>
          <a:p>
            <a:pPr>
              <a:lnSpc>
                <a:spcPct val="90000"/>
              </a:lnSpc>
            </a:pPr>
            <a:r>
              <a:rPr lang="en-US" altLang="en-US" sz="2400" dirty="0">
                <a:sym typeface="Symbol" panose="05050102010706020507" pitchFamily="18" charset="2"/>
              </a:rPr>
              <a:t></a:t>
            </a:r>
            <a:r>
              <a:rPr lang="en-US" altLang="en-US" sz="2400" dirty="0"/>
              <a:t>s</a:t>
            </a:r>
            <a:r>
              <a:rPr lang="en-US" altLang="en-US" sz="2400" baseline="-25000" dirty="0"/>
              <a:t>1</a:t>
            </a:r>
            <a:r>
              <a:rPr lang="en-US" altLang="en-US" sz="2400" dirty="0"/>
              <a:t>,s</a:t>
            </a:r>
            <a:r>
              <a:rPr lang="en-US" altLang="en-US" sz="2400" baseline="-25000" dirty="0"/>
              <a:t>2</a:t>
            </a:r>
            <a:r>
              <a:rPr lang="en-US" altLang="en-US" sz="2400" dirty="0"/>
              <a:t> s</a:t>
            </a:r>
            <a:r>
              <a:rPr lang="en-US" altLang="en-US" sz="2400" baseline="-25000" dirty="0"/>
              <a:t>1</a:t>
            </a:r>
            <a:r>
              <a:rPr lang="en-US" altLang="en-US" sz="2400" dirty="0"/>
              <a:t> </a:t>
            </a:r>
            <a:r>
              <a:rPr lang="en-US" altLang="en-US" sz="2400" dirty="0">
                <a:sym typeface="Symbol" panose="05050102010706020507" pitchFamily="18" charset="2"/>
              </a:rPr>
              <a:t></a:t>
            </a:r>
            <a:r>
              <a:rPr lang="en-US" altLang="en-US" sz="2400" dirty="0"/>
              <a:t> s</a:t>
            </a:r>
            <a:r>
              <a:rPr lang="en-US" altLang="en-US" sz="2400" baseline="-25000" dirty="0"/>
              <a:t>2</a:t>
            </a:r>
            <a:r>
              <a:rPr lang="en-US" altLang="en-US" sz="2400" dirty="0"/>
              <a:t> </a:t>
            </a:r>
            <a:r>
              <a:rPr lang="en-US" altLang="en-US" sz="2400" dirty="0">
                <a:sym typeface="Symbol" panose="05050102010706020507" pitchFamily="18" charset="2"/>
              </a:rPr>
              <a:t></a:t>
            </a:r>
            <a:r>
              <a:rPr lang="en-US" altLang="en-US" sz="2400" dirty="0"/>
              <a:t> (</a:t>
            </a:r>
            <a:r>
              <a:rPr lang="en-US" altLang="en-US" sz="2400" dirty="0">
                <a:sym typeface="Symbol" panose="05050102010706020507" pitchFamily="18" charset="2"/>
              </a:rPr>
              <a:t></a:t>
            </a:r>
            <a:r>
              <a:rPr lang="en-US" altLang="en-US" sz="2400" dirty="0"/>
              <a:t>x </a:t>
            </a:r>
            <a:r>
              <a:rPr lang="en-US" altLang="en-US" sz="2400" dirty="0" err="1"/>
              <a:t>x</a:t>
            </a:r>
            <a:r>
              <a:rPr lang="en-US" altLang="en-US" sz="2400" dirty="0"/>
              <a:t> </a:t>
            </a:r>
            <a:r>
              <a:rPr lang="en-US" altLang="en-US" sz="2400" dirty="0">
                <a:sym typeface="Symbol" panose="05050102010706020507" pitchFamily="18" charset="2"/>
              </a:rPr>
              <a:t></a:t>
            </a:r>
            <a:r>
              <a:rPr lang="en-US" altLang="en-US" sz="2400" dirty="0"/>
              <a:t> s</a:t>
            </a:r>
            <a:r>
              <a:rPr lang="en-US" altLang="en-US" sz="2400" baseline="-25000" dirty="0"/>
              <a:t>1</a:t>
            </a:r>
            <a:r>
              <a:rPr lang="en-US" altLang="en-US" sz="2400" dirty="0"/>
              <a:t> </a:t>
            </a:r>
            <a:r>
              <a:rPr lang="en-US" altLang="en-US" sz="2400" dirty="0">
                <a:sym typeface="Symbol" panose="05050102010706020507" pitchFamily="18" charset="2"/>
              </a:rPr>
              <a:t></a:t>
            </a:r>
            <a:r>
              <a:rPr lang="en-US" altLang="en-US" sz="2400" dirty="0"/>
              <a:t> x </a:t>
            </a:r>
            <a:r>
              <a:rPr lang="en-US" altLang="en-US" sz="2400" dirty="0">
                <a:sym typeface="Symbol" panose="05050102010706020507" pitchFamily="18" charset="2"/>
              </a:rPr>
              <a:t></a:t>
            </a:r>
            <a:r>
              <a:rPr lang="en-US" altLang="en-US" sz="2400" dirty="0"/>
              <a:t> s</a:t>
            </a:r>
            <a:r>
              <a:rPr lang="en-US" altLang="en-US" sz="2400" baseline="-25000" dirty="0"/>
              <a:t>2</a:t>
            </a:r>
            <a:r>
              <a:rPr lang="en-US" altLang="en-US" sz="2400" dirty="0"/>
              <a:t>)</a:t>
            </a:r>
          </a:p>
          <a:p>
            <a:pPr>
              <a:lnSpc>
                <a:spcPct val="90000"/>
              </a:lnSpc>
            </a:pPr>
            <a:r>
              <a:rPr lang="en-US" altLang="en-US" sz="2400" dirty="0">
                <a:sym typeface="Symbol" panose="05050102010706020507" pitchFamily="18" charset="2"/>
              </a:rPr>
              <a:t></a:t>
            </a:r>
            <a:r>
              <a:rPr lang="en-US" altLang="en-US" sz="2400" dirty="0"/>
              <a:t>s</a:t>
            </a:r>
            <a:r>
              <a:rPr lang="en-US" altLang="en-US" sz="2400" baseline="-25000" dirty="0"/>
              <a:t>1</a:t>
            </a:r>
            <a:r>
              <a:rPr lang="en-US" altLang="en-US" sz="2400" dirty="0"/>
              <a:t>,s</a:t>
            </a:r>
            <a:r>
              <a:rPr lang="en-US" altLang="en-US" sz="2400" baseline="-25000" dirty="0"/>
              <a:t>2</a:t>
            </a:r>
            <a:r>
              <a:rPr lang="en-US" altLang="en-US" sz="2400" dirty="0"/>
              <a:t> (s</a:t>
            </a:r>
            <a:r>
              <a:rPr lang="en-US" altLang="en-US" sz="2400" baseline="-25000" dirty="0"/>
              <a:t>1</a:t>
            </a:r>
            <a:r>
              <a:rPr lang="en-US" altLang="en-US" sz="2400" dirty="0"/>
              <a:t> = s</a:t>
            </a:r>
            <a:r>
              <a:rPr lang="en-US" altLang="en-US" sz="2400" baseline="-25000" dirty="0"/>
              <a:t>2</a:t>
            </a:r>
            <a:r>
              <a:rPr lang="en-US" altLang="en-US" sz="2400" dirty="0"/>
              <a:t>) </a:t>
            </a:r>
            <a:r>
              <a:rPr lang="en-US" altLang="en-US" sz="2400" dirty="0">
                <a:sym typeface="Symbol" panose="05050102010706020507" pitchFamily="18" charset="2"/>
              </a:rPr>
              <a:t></a:t>
            </a:r>
            <a:r>
              <a:rPr lang="en-US" altLang="en-US" sz="2400" dirty="0"/>
              <a:t> (s</a:t>
            </a:r>
            <a:r>
              <a:rPr lang="en-US" altLang="en-US" sz="2400" baseline="-25000" dirty="0"/>
              <a:t>1</a:t>
            </a:r>
            <a:r>
              <a:rPr lang="en-US" altLang="en-US" sz="2400" dirty="0"/>
              <a:t> </a:t>
            </a:r>
            <a:r>
              <a:rPr lang="en-US" altLang="en-US" sz="2400" dirty="0">
                <a:sym typeface="Symbol" panose="05050102010706020507" pitchFamily="18" charset="2"/>
              </a:rPr>
              <a:t></a:t>
            </a:r>
            <a:r>
              <a:rPr lang="en-US" altLang="en-US" sz="2400" dirty="0"/>
              <a:t> s</a:t>
            </a:r>
            <a:r>
              <a:rPr lang="en-US" altLang="en-US" sz="2400" baseline="-25000" dirty="0"/>
              <a:t>2</a:t>
            </a:r>
            <a:r>
              <a:rPr lang="en-US" altLang="en-US" sz="2400" dirty="0"/>
              <a:t> </a:t>
            </a:r>
            <a:r>
              <a:rPr lang="en-US" altLang="en-US" sz="2400" dirty="0">
                <a:sym typeface="Symbol" panose="05050102010706020507" pitchFamily="18" charset="2"/>
              </a:rPr>
              <a:t> </a:t>
            </a:r>
            <a:r>
              <a:rPr lang="en-US" altLang="en-US" sz="2400" dirty="0"/>
              <a:t>s</a:t>
            </a:r>
            <a:r>
              <a:rPr lang="en-US" altLang="en-US" sz="2400" baseline="-25000" dirty="0"/>
              <a:t>2</a:t>
            </a:r>
            <a:r>
              <a:rPr lang="en-US" altLang="en-US" sz="2400" dirty="0"/>
              <a:t> </a:t>
            </a:r>
            <a:r>
              <a:rPr lang="en-US" altLang="en-US" sz="2400" dirty="0">
                <a:sym typeface="Symbol" panose="05050102010706020507" pitchFamily="18" charset="2"/>
              </a:rPr>
              <a:t></a:t>
            </a:r>
            <a:r>
              <a:rPr lang="en-US" altLang="en-US" sz="2400" dirty="0"/>
              <a:t> s</a:t>
            </a:r>
            <a:r>
              <a:rPr lang="en-US" altLang="en-US" sz="2400" baseline="-25000" dirty="0"/>
              <a:t>1</a:t>
            </a:r>
            <a:r>
              <a:rPr lang="en-US" altLang="en-US" sz="2400" dirty="0" smtClean="0"/>
              <a:t>)</a:t>
            </a:r>
            <a:endParaRPr lang="en-US" altLang="en-US" sz="2400" dirty="0"/>
          </a:p>
          <a:p>
            <a:pPr>
              <a:lnSpc>
                <a:spcPct val="90000"/>
              </a:lnSpc>
            </a:pPr>
            <a:r>
              <a:rPr lang="en-US" altLang="en-US" sz="2400" dirty="0">
                <a:sym typeface="Symbol" panose="05050102010706020507" pitchFamily="18" charset="2"/>
              </a:rPr>
              <a:t></a:t>
            </a:r>
            <a:r>
              <a:rPr lang="en-US" altLang="en-US" sz="2400" dirty="0"/>
              <a:t>x,s</a:t>
            </a:r>
            <a:r>
              <a:rPr lang="en-US" altLang="en-US" sz="2400" baseline="-25000" dirty="0"/>
              <a:t>1</a:t>
            </a:r>
            <a:r>
              <a:rPr lang="en-US" altLang="en-US" sz="2400" dirty="0"/>
              <a:t>,s</a:t>
            </a:r>
            <a:r>
              <a:rPr lang="en-US" altLang="en-US" sz="2400" baseline="-25000" dirty="0"/>
              <a:t>2</a:t>
            </a:r>
            <a:r>
              <a:rPr lang="en-US" altLang="en-US" sz="2400" dirty="0"/>
              <a:t> x </a:t>
            </a:r>
            <a:r>
              <a:rPr lang="en-US" altLang="en-US" sz="2400" dirty="0">
                <a:sym typeface="Symbol" panose="05050102010706020507" pitchFamily="18" charset="2"/>
              </a:rPr>
              <a:t></a:t>
            </a:r>
            <a:r>
              <a:rPr lang="en-US" altLang="en-US" sz="2400" dirty="0"/>
              <a:t> (s</a:t>
            </a:r>
            <a:r>
              <a:rPr lang="en-US" altLang="en-US" sz="2400" baseline="-25000" dirty="0"/>
              <a:t>1</a:t>
            </a:r>
            <a:r>
              <a:rPr lang="en-US" altLang="en-US" sz="2400" dirty="0"/>
              <a:t> </a:t>
            </a:r>
            <a:r>
              <a:rPr lang="en-US" altLang="en-US" sz="2400" dirty="0">
                <a:sym typeface="Symbol" panose="05050102010706020507" pitchFamily="18" charset="2"/>
              </a:rPr>
              <a:t></a:t>
            </a:r>
            <a:r>
              <a:rPr lang="en-US" altLang="en-US" sz="2400" dirty="0"/>
              <a:t> s</a:t>
            </a:r>
            <a:r>
              <a:rPr lang="en-US" altLang="en-US" sz="2400" baseline="-25000" dirty="0"/>
              <a:t>2</a:t>
            </a:r>
            <a:r>
              <a:rPr lang="en-US" altLang="en-US" sz="2400" dirty="0"/>
              <a:t>) </a:t>
            </a:r>
            <a:r>
              <a:rPr lang="en-US" altLang="en-US" sz="2400" dirty="0">
                <a:sym typeface="Symbol" panose="05050102010706020507" pitchFamily="18" charset="2"/>
              </a:rPr>
              <a:t> </a:t>
            </a:r>
            <a:r>
              <a:rPr lang="en-US" altLang="en-US" sz="2400" dirty="0"/>
              <a:t>(x </a:t>
            </a:r>
            <a:r>
              <a:rPr lang="en-US" altLang="en-US" sz="2400" dirty="0">
                <a:sym typeface="Symbol" panose="05050102010706020507" pitchFamily="18" charset="2"/>
              </a:rPr>
              <a:t></a:t>
            </a:r>
            <a:r>
              <a:rPr lang="en-US" altLang="en-US" sz="2400" dirty="0"/>
              <a:t> s</a:t>
            </a:r>
            <a:r>
              <a:rPr lang="en-US" altLang="en-US" sz="2400" baseline="-25000" dirty="0"/>
              <a:t>1</a:t>
            </a:r>
            <a:r>
              <a:rPr lang="en-US" altLang="en-US" sz="2400" dirty="0"/>
              <a:t> </a:t>
            </a:r>
            <a:r>
              <a:rPr lang="en-US" altLang="en-US" sz="2400" dirty="0">
                <a:sym typeface="Symbol" panose="05050102010706020507" pitchFamily="18" charset="2"/>
              </a:rPr>
              <a:t></a:t>
            </a:r>
            <a:r>
              <a:rPr lang="en-US" altLang="en-US" sz="2400" dirty="0"/>
              <a:t> x </a:t>
            </a:r>
            <a:r>
              <a:rPr lang="en-US" altLang="en-US" sz="2400" dirty="0">
                <a:sym typeface="Symbol" panose="05050102010706020507" pitchFamily="18" charset="2"/>
              </a:rPr>
              <a:t></a:t>
            </a:r>
            <a:r>
              <a:rPr lang="en-US" altLang="en-US" sz="2400" dirty="0"/>
              <a:t> s</a:t>
            </a:r>
            <a:r>
              <a:rPr lang="en-US" altLang="en-US" sz="2400" baseline="-25000" dirty="0"/>
              <a:t>2</a:t>
            </a:r>
            <a:r>
              <a:rPr lang="en-US" altLang="en-US" sz="2400" dirty="0" smtClean="0"/>
              <a:t>)</a:t>
            </a:r>
            <a:endParaRPr lang="en-US" altLang="en-US" sz="2400" dirty="0"/>
          </a:p>
          <a:p>
            <a:pPr>
              <a:lnSpc>
                <a:spcPct val="90000"/>
              </a:lnSpc>
            </a:pPr>
            <a:r>
              <a:rPr lang="en-US" altLang="en-US" sz="2400" dirty="0">
                <a:sym typeface="Symbol" panose="05050102010706020507" pitchFamily="18" charset="2"/>
              </a:rPr>
              <a:t></a:t>
            </a:r>
            <a:r>
              <a:rPr lang="en-US" altLang="en-US" sz="2400" dirty="0"/>
              <a:t>x,s</a:t>
            </a:r>
            <a:r>
              <a:rPr lang="en-US" altLang="en-US" sz="2400" baseline="-25000" dirty="0"/>
              <a:t>1</a:t>
            </a:r>
            <a:r>
              <a:rPr lang="en-US" altLang="en-US" sz="2400" dirty="0"/>
              <a:t>,s</a:t>
            </a:r>
            <a:r>
              <a:rPr lang="en-US" altLang="en-US" sz="2400" baseline="-25000" dirty="0"/>
              <a:t>2</a:t>
            </a:r>
            <a:r>
              <a:rPr lang="en-US" altLang="en-US" sz="2400" dirty="0"/>
              <a:t> x </a:t>
            </a:r>
            <a:r>
              <a:rPr lang="en-US" altLang="en-US" sz="2400" dirty="0">
                <a:sym typeface="Symbol" panose="05050102010706020507" pitchFamily="18" charset="2"/>
              </a:rPr>
              <a:t></a:t>
            </a:r>
            <a:r>
              <a:rPr lang="en-US" altLang="en-US" sz="2400" dirty="0"/>
              <a:t> (s</a:t>
            </a:r>
            <a:r>
              <a:rPr lang="en-US" altLang="en-US" sz="2400" baseline="-25000" dirty="0"/>
              <a:t>1</a:t>
            </a:r>
            <a:r>
              <a:rPr lang="en-US" altLang="en-US" sz="2400" dirty="0"/>
              <a:t> </a:t>
            </a:r>
            <a:r>
              <a:rPr lang="en-US" altLang="en-US" sz="2400" dirty="0">
                <a:sym typeface="Symbol" panose="05050102010706020507" pitchFamily="18" charset="2"/>
              </a:rPr>
              <a:t> </a:t>
            </a:r>
            <a:r>
              <a:rPr lang="en-US" altLang="en-US" sz="2400" dirty="0"/>
              <a:t>s</a:t>
            </a:r>
            <a:r>
              <a:rPr lang="en-US" altLang="en-US" sz="2400" baseline="-25000" dirty="0"/>
              <a:t>2</a:t>
            </a:r>
            <a:r>
              <a:rPr lang="en-US" altLang="en-US" sz="2400" dirty="0"/>
              <a:t>) </a:t>
            </a:r>
            <a:r>
              <a:rPr lang="en-US" altLang="en-US" sz="2400" dirty="0">
                <a:sym typeface="Symbol" panose="05050102010706020507" pitchFamily="18" charset="2"/>
              </a:rPr>
              <a:t></a:t>
            </a:r>
            <a:r>
              <a:rPr lang="en-US" altLang="en-US" sz="2400" dirty="0"/>
              <a:t> (x </a:t>
            </a:r>
            <a:r>
              <a:rPr lang="en-US" altLang="en-US" sz="2400" dirty="0">
                <a:sym typeface="Symbol" panose="05050102010706020507" pitchFamily="18" charset="2"/>
              </a:rPr>
              <a:t></a:t>
            </a:r>
            <a:r>
              <a:rPr lang="en-US" altLang="en-US" sz="2400" dirty="0"/>
              <a:t> s</a:t>
            </a:r>
            <a:r>
              <a:rPr lang="en-US" altLang="en-US" sz="2400" baseline="-25000" dirty="0"/>
              <a:t>1</a:t>
            </a:r>
            <a:r>
              <a:rPr lang="en-US" altLang="en-US" sz="2400" dirty="0"/>
              <a:t> </a:t>
            </a:r>
            <a:r>
              <a:rPr lang="en-US" altLang="en-US" sz="2400" dirty="0">
                <a:sym typeface="Symbol" panose="05050102010706020507" pitchFamily="18" charset="2"/>
              </a:rPr>
              <a:t></a:t>
            </a:r>
            <a:r>
              <a:rPr lang="en-US" altLang="en-US" sz="2400" dirty="0"/>
              <a:t> x </a:t>
            </a:r>
            <a:r>
              <a:rPr lang="en-US" altLang="en-US" sz="2400" dirty="0">
                <a:sym typeface="Symbol" panose="05050102010706020507" pitchFamily="18" charset="2"/>
              </a:rPr>
              <a:t></a:t>
            </a:r>
            <a:r>
              <a:rPr lang="en-US" altLang="en-US" sz="2400" dirty="0"/>
              <a:t> s</a:t>
            </a:r>
            <a:r>
              <a:rPr lang="en-US" altLang="en-US" sz="2400" baseline="-25000" dirty="0"/>
              <a:t>2</a:t>
            </a:r>
            <a:r>
              <a:rPr lang="en-US" altLang="en-US" sz="2400" dirty="0"/>
              <a:t>)</a:t>
            </a:r>
          </a:p>
        </p:txBody>
      </p:sp>
      <p:sp>
        <p:nvSpPr>
          <p:cNvPr id="2" name="Date Placeholder 1"/>
          <p:cNvSpPr>
            <a:spLocks noGrp="1"/>
          </p:cNvSpPr>
          <p:nvPr>
            <p:ph type="dt" sz="half" idx="10"/>
          </p:nvPr>
        </p:nvSpPr>
        <p:spPr/>
        <p:txBody>
          <a:bodyPr/>
          <a:lstStyle/>
          <a:p>
            <a:pPr>
              <a:defRPr/>
            </a:pPr>
            <a:fld id="{EAD35FB5-3B22-45B0-B65F-2A74FEF8A4A9}"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123</a:t>
            </a:fld>
            <a:endParaRPr lang="en-US"/>
          </a:p>
        </p:txBody>
      </p:sp>
    </p:spTree>
    <p:extLst>
      <p:ext uri="{BB962C8B-B14F-4D97-AF65-F5344CB8AC3E}">
        <p14:creationId xmlns:p14="http://schemas.microsoft.com/office/powerpoint/2010/main" val="365814451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a:t>Interacting with FOL KBs</a:t>
            </a:r>
          </a:p>
        </p:txBody>
      </p:sp>
      <p:sp>
        <p:nvSpPr>
          <p:cNvPr id="20483" name="Rectangle 3"/>
          <p:cNvSpPr>
            <a:spLocks noGrp="1" noChangeArrowheads="1"/>
          </p:cNvSpPr>
          <p:nvPr>
            <p:ph type="body" idx="1"/>
          </p:nvPr>
        </p:nvSpPr>
        <p:spPr/>
        <p:txBody>
          <a:bodyPr/>
          <a:lstStyle/>
          <a:p>
            <a:pPr>
              <a:lnSpc>
                <a:spcPct val="80000"/>
              </a:lnSpc>
            </a:pPr>
            <a:r>
              <a:rPr lang="en-US" altLang="en-US" sz="1800" dirty="0"/>
              <a:t>Suppose a </a:t>
            </a:r>
            <a:r>
              <a:rPr lang="en-US" altLang="en-US" sz="1800" dirty="0" err="1"/>
              <a:t>wumpus</a:t>
            </a:r>
            <a:r>
              <a:rPr lang="en-US" altLang="en-US" sz="1800" dirty="0"/>
              <a:t>-world agent is using an FOL KB and perceives a smell and a breeze (but no glitter) at </a:t>
            </a:r>
            <a:r>
              <a:rPr lang="en-US" altLang="en-US" sz="1800" i="1" dirty="0"/>
              <a:t>t=5</a:t>
            </a:r>
            <a:r>
              <a:rPr lang="en-US" altLang="en-US" sz="1800" dirty="0"/>
              <a:t>:</a:t>
            </a:r>
          </a:p>
          <a:p>
            <a:pPr lvl="4">
              <a:lnSpc>
                <a:spcPct val="80000"/>
              </a:lnSpc>
              <a:buFontTx/>
              <a:buNone/>
            </a:pPr>
            <a:r>
              <a:rPr lang="en-US" altLang="en-US" sz="1200" dirty="0"/>
              <a:t>
</a:t>
            </a:r>
          </a:p>
          <a:p>
            <a:pPr lvl="1">
              <a:lnSpc>
                <a:spcPct val="80000"/>
              </a:lnSpc>
              <a:buFontTx/>
              <a:buNone/>
            </a:pPr>
            <a:r>
              <a:rPr lang="en-US" altLang="en-US" sz="1600" dirty="0">
                <a:latin typeface="Courier New" panose="02070309020205020404" pitchFamily="49" charset="0"/>
              </a:rPr>
              <a:t>Tell</a:t>
            </a:r>
            <a:r>
              <a:rPr lang="en-US" altLang="en-US" sz="1600" dirty="0"/>
              <a:t>(</a:t>
            </a:r>
            <a:r>
              <a:rPr lang="en-US" altLang="en-US" sz="1600" dirty="0" err="1"/>
              <a:t>KB,Percept</a:t>
            </a:r>
            <a:r>
              <a:rPr lang="en-US" altLang="en-US" sz="1600" dirty="0"/>
              <a:t>([</a:t>
            </a:r>
            <a:r>
              <a:rPr lang="en-US" altLang="en-US" sz="1600" dirty="0" err="1"/>
              <a:t>Smell,Breeze,None</a:t>
            </a:r>
            <a:r>
              <a:rPr lang="en-US" altLang="en-US" sz="1600" dirty="0"/>
              <a:t>],5))</a:t>
            </a:r>
          </a:p>
          <a:p>
            <a:pPr lvl="1">
              <a:lnSpc>
                <a:spcPct val="80000"/>
              </a:lnSpc>
              <a:buFontTx/>
              <a:buNone/>
            </a:pPr>
            <a:r>
              <a:rPr lang="en-US" altLang="en-US" sz="1600" dirty="0">
                <a:latin typeface="Courier New" panose="02070309020205020404" pitchFamily="49" charset="0"/>
              </a:rPr>
              <a:t>Ask</a:t>
            </a:r>
            <a:r>
              <a:rPr lang="en-US" altLang="en-US" sz="1600" dirty="0"/>
              <a:t>(</a:t>
            </a:r>
            <a:r>
              <a:rPr lang="en-US" altLang="en-US" sz="1600" dirty="0" err="1"/>
              <a:t>KB,</a:t>
            </a:r>
            <a:r>
              <a:rPr lang="en-US" altLang="en-US" sz="1600" dirty="0" err="1">
                <a:sym typeface="Symbol" panose="05050102010706020507" pitchFamily="18" charset="2"/>
              </a:rPr>
              <a:t></a:t>
            </a:r>
            <a:r>
              <a:rPr lang="en-US" altLang="en-US" sz="1600" dirty="0" err="1"/>
              <a:t>a</a:t>
            </a:r>
            <a:r>
              <a:rPr lang="en-US" altLang="en-US" sz="1600" dirty="0"/>
              <a:t> </a:t>
            </a:r>
            <a:r>
              <a:rPr lang="en-US" altLang="en-US" sz="1600" dirty="0" err="1"/>
              <a:t>BestAction</a:t>
            </a:r>
            <a:r>
              <a:rPr lang="en-US" altLang="en-US" sz="1600" dirty="0"/>
              <a:t>(a,5))
</a:t>
            </a:r>
          </a:p>
          <a:p>
            <a:pPr lvl="4">
              <a:lnSpc>
                <a:spcPct val="80000"/>
              </a:lnSpc>
            </a:pPr>
            <a:endParaRPr lang="en-US" altLang="en-US" sz="1200" dirty="0"/>
          </a:p>
          <a:p>
            <a:pPr>
              <a:lnSpc>
                <a:spcPct val="80000"/>
              </a:lnSpc>
            </a:pPr>
            <a:r>
              <a:rPr lang="en-US" altLang="en-US" sz="1800" dirty="0"/>
              <a:t>I.e., does the KB entail some best action at </a:t>
            </a:r>
            <a:r>
              <a:rPr lang="en-US" altLang="en-US" sz="1800" i="1" dirty="0"/>
              <a:t>t=5</a:t>
            </a:r>
            <a:r>
              <a:rPr lang="en-US" altLang="en-US" sz="1800" dirty="0" smtClean="0"/>
              <a:t>?</a:t>
            </a:r>
            <a:endParaRPr lang="en-US" altLang="en-US" sz="1800" dirty="0"/>
          </a:p>
          <a:p>
            <a:pPr>
              <a:lnSpc>
                <a:spcPct val="80000"/>
              </a:lnSpc>
            </a:pPr>
            <a:r>
              <a:rPr lang="en-US" altLang="en-US" sz="1800" dirty="0"/>
              <a:t>Answer: </a:t>
            </a:r>
            <a:r>
              <a:rPr lang="en-US" altLang="en-US" sz="1800" i="1" dirty="0"/>
              <a:t>Yes</a:t>
            </a:r>
            <a:r>
              <a:rPr lang="en-US" altLang="en-US" sz="1800" dirty="0"/>
              <a:t>, {</a:t>
            </a:r>
            <a:r>
              <a:rPr lang="en-US" altLang="en-US" sz="1800" i="1" dirty="0"/>
              <a:t>a/Shoot</a:t>
            </a:r>
            <a:r>
              <a:rPr lang="en-US" altLang="en-US" sz="1800" dirty="0"/>
              <a:t>}  	</a:t>
            </a:r>
            <a:r>
              <a:rPr lang="en-US" altLang="en-US" sz="1800" dirty="0">
                <a:cs typeface="Arial" panose="020B0604020202020204" pitchFamily="34" charset="0"/>
              </a:rPr>
              <a:t>← </a:t>
            </a:r>
            <a:r>
              <a:rPr lang="en-US" altLang="en-US" sz="1800" dirty="0">
                <a:solidFill>
                  <a:schemeClr val="accent2"/>
                </a:solidFill>
              </a:rPr>
              <a:t>substitution</a:t>
            </a:r>
            <a:r>
              <a:rPr lang="en-US" altLang="en-US" sz="1800" dirty="0"/>
              <a:t> (binding list)</a:t>
            </a:r>
          </a:p>
          <a:p>
            <a:pPr lvl="4">
              <a:lnSpc>
                <a:spcPct val="80000"/>
              </a:lnSpc>
              <a:buFontTx/>
              <a:buNone/>
            </a:pPr>
            <a:endParaRPr lang="en-US" altLang="en-US" sz="1200" dirty="0"/>
          </a:p>
          <a:p>
            <a:pPr>
              <a:lnSpc>
                <a:spcPct val="80000"/>
              </a:lnSpc>
            </a:pPr>
            <a:r>
              <a:rPr lang="en-US" altLang="en-US" sz="1800" dirty="0"/>
              <a:t>Given a sentence </a:t>
            </a:r>
            <a:r>
              <a:rPr lang="en-US" altLang="en-US" sz="1800" i="1" dirty="0"/>
              <a:t>S</a:t>
            </a:r>
            <a:r>
              <a:rPr lang="en-US" altLang="en-US" sz="1800" dirty="0"/>
              <a:t> and a substitution </a:t>
            </a:r>
            <a:r>
              <a:rPr lang="el-GR" altLang="en-US" sz="1800" dirty="0">
                <a:cs typeface="Arial" panose="020B0604020202020204" pitchFamily="34" charset="0"/>
              </a:rPr>
              <a:t>σ</a:t>
            </a:r>
            <a:r>
              <a:rPr lang="en-US" altLang="en-US" sz="1800" dirty="0"/>
              <a:t>,</a:t>
            </a:r>
          </a:p>
          <a:p>
            <a:pPr>
              <a:lnSpc>
                <a:spcPct val="80000"/>
              </a:lnSpc>
            </a:pPr>
            <a:r>
              <a:rPr lang="en-US" altLang="en-US" sz="1800" i="1" dirty="0"/>
              <a:t>S</a:t>
            </a:r>
            <a:r>
              <a:rPr lang="el-GR" altLang="en-US" sz="1800" dirty="0">
                <a:cs typeface="Arial" panose="020B0604020202020204" pitchFamily="34" charset="0"/>
              </a:rPr>
              <a:t>σ</a:t>
            </a:r>
            <a:r>
              <a:rPr lang="en-US" altLang="en-US" sz="1800" dirty="0"/>
              <a:t> denotes the result of plugging </a:t>
            </a:r>
            <a:r>
              <a:rPr lang="el-GR" altLang="en-US" sz="1800" dirty="0">
                <a:cs typeface="Arial" panose="020B0604020202020204" pitchFamily="34" charset="0"/>
              </a:rPr>
              <a:t>σ</a:t>
            </a:r>
            <a:r>
              <a:rPr lang="en-US" altLang="en-US" sz="1800" dirty="0"/>
              <a:t> into </a:t>
            </a:r>
            <a:r>
              <a:rPr lang="en-US" altLang="en-US" sz="1800" i="1" dirty="0"/>
              <a:t>S</a:t>
            </a:r>
            <a:r>
              <a:rPr lang="en-US" altLang="en-US" sz="1800" dirty="0"/>
              <a:t>; e.g.,</a:t>
            </a:r>
          </a:p>
          <a:p>
            <a:pPr lvl="1">
              <a:lnSpc>
                <a:spcPct val="80000"/>
              </a:lnSpc>
              <a:buFontTx/>
              <a:buNone/>
            </a:pPr>
            <a:r>
              <a:rPr lang="en-US" altLang="en-US" sz="1600" i="1" dirty="0"/>
              <a:t>S</a:t>
            </a:r>
            <a:r>
              <a:rPr lang="en-US" altLang="en-US" sz="1600" dirty="0"/>
              <a:t> = Smarter(</a:t>
            </a:r>
            <a:r>
              <a:rPr lang="en-US" altLang="en-US" sz="1600" dirty="0" err="1"/>
              <a:t>x,y</a:t>
            </a:r>
            <a:r>
              <a:rPr lang="en-US" altLang="en-US" sz="1600" dirty="0"/>
              <a:t>)</a:t>
            </a:r>
          </a:p>
          <a:p>
            <a:pPr lvl="1">
              <a:lnSpc>
                <a:spcPct val="80000"/>
              </a:lnSpc>
              <a:buFontTx/>
              <a:buNone/>
            </a:pPr>
            <a:r>
              <a:rPr lang="el-GR" altLang="en-US" sz="1600" dirty="0">
                <a:cs typeface="Arial" panose="020B0604020202020204" pitchFamily="34" charset="0"/>
              </a:rPr>
              <a:t>σ</a:t>
            </a:r>
            <a:r>
              <a:rPr lang="en-US" altLang="en-US" sz="1600" dirty="0"/>
              <a:t> = {x/</a:t>
            </a:r>
            <a:r>
              <a:rPr lang="en-US" altLang="en-US" sz="1600" dirty="0" err="1"/>
              <a:t>Hillary,y</a:t>
            </a:r>
            <a:r>
              <a:rPr lang="en-US" altLang="en-US" sz="1600" dirty="0"/>
              <a:t>/Bill}</a:t>
            </a:r>
          </a:p>
          <a:p>
            <a:pPr lvl="1">
              <a:lnSpc>
                <a:spcPct val="80000"/>
              </a:lnSpc>
              <a:buFontTx/>
              <a:buNone/>
            </a:pPr>
            <a:r>
              <a:rPr lang="en-US" altLang="en-US" sz="1600" i="1" dirty="0">
                <a:cs typeface="Arial" panose="020B0604020202020204" pitchFamily="34" charset="0"/>
              </a:rPr>
              <a:t>S</a:t>
            </a:r>
            <a:r>
              <a:rPr lang="el-GR" altLang="en-US" sz="1600" dirty="0">
                <a:cs typeface="Arial" panose="020B0604020202020204" pitchFamily="34" charset="0"/>
              </a:rPr>
              <a:t>σ</a:t>
            </a:r>
            <a:r>
              <a:rPr lang="en-US" altLang="en-US" sz="1600" dirty="0"/>
              <a:t> = Smarter(</a:t>
            </a:r>
            <a:r>
              <a:rPr lang="en-US" altLang="en-US" sz="1600" dirty="0" err="1"/>
              <a:t>Hillary,Bill</a:t>
            </a:r>
            <a:r>
              <a:rPr lang="en-US" altLang="en-US" sz="1600" dirty="0"/>
              <a:t>)
</a:t>
            </a:r>
            <a:endParaRPr lang="en-US" altLang="en-US" sz="1800" dirty="0"/>
          </a:p>
          <a:p>
            <a:pPr>
              <a:lnSpc>
                <a:spcPct val="80000"/>
              </a:lnSpc>
            </a:pPr>
            <a:r>
              <a:rPr lang="en-US" altLang="en-US" sz="1800" dirty="0">
                <a:latin typeface="Courier New" panose="02070309020205020404" pitchFamily="49" charset="0"/>
              </a:rPr>
              <a:t>Ask</a:t>
            </a:r>
            <a:r>
              <a:rPr lang="en-US" altLang="en-US" sz="1800" dirty="0"/>
              <a:t>(KB,S) returns some/all </a:t>
            </a:r>
            <a:r>
              <a:rPr lang="el-GR" altLang="en-US" sz="1800" dirty="0">
                <a:cs typeface="Arial" panose="020B0604020202020204" pitchFamily="34" charset="0"/>
              </a:rPr>
              <a:t>σ</a:t>
            </a:r>
            <a:r>
              <a:rPr lang="en-US" altLang="en-US" sz="1800" dirty="0"/>
              <a:t> such that KB</a:t>
            </a:r>
            <a:r>
              <a:rPr lang="en-US" altLang="en-US" sz="1800" dirty="0">
                <a:cs typeface="Arial" panose="020B0604020202020204" pitchFamily="34" charset="0"/>
              </a:rPr>
              <a:t>╞</a:t>
            </a:r>
            <a:r>
              <a:rPr lang="en-US" altLang="en-US" sz="1800" dirty="0"/>
              <a:t> </a:t>
            </a:r>
            <a:r>
              <a:rPr lang="el-GR" altLang="en-US" sz="1800" dirty="0">
                <a:cs typeface="Arial" panose="020B0604020202020204" pitchFamily="34" charset="0"/>
              </a:rPr>
              <a:t>σ</a:t>
            </a:r>
            <a:r>
              <a:rPr lang="en-US" altLang="en-US" sz="1800" dirty="0"/>
              <a:t> </a:t>
            </a:r>
          </a:p>
        </p:txBody>
      </p:sp>
      <p:sp>
        <p:nvSpPr>
          <p:cNvPr id="2" name="Date Placeholder 1"/>
          <p:cNvSpPr>
            <a:spLocks noGrp="1"/>
          </p:cNvSpPr>
          <p:nvPr>
            <p:ph type="dt" sz="half" idx="10"/>
          </p:nvPr>
        </p:nvSpPr>
        <p:spPr/>
        <p:txBody>
          <a:bodyPr/>
          <a:lstStyle/>
          <a:p>
            <a:pPr>
              <a:defRPr/>
            </a:pPr>
            <a:fld id="{E0D9C956-3DB8-4051-8330-24ECC8678805}"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124</a:t>
            </a:fld>
            <a:endParaRPr lang="en-US"/>
          </a:p>
        </p:txBody>
      </p:sp>
    </p:spTree>
    <p:extLst>
      <p:ext uri="{BB962C8B-B14F-4D97-AF65-F5344CB8AC3E}">
        <p14:creationId xmlns:p14="http://schemas.microsoft.com/office/powerpoint/2010/main" val="807443199"/>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a:t>Knowledge base for the wumpus world</a:t>
            </a:r>
          </a:p>
        </p:txBody>
      </p:sp>
      <p:sp>
        <p:nvSpPr>
          <p:cNvPr id="21507" name="Rectangle 3"/>
          <p:cNvSpPr>
            <a:spLocks noGrp="1" noChangeArrowheads="1"/>
          </p:cNvSpPr>
          <p:nvPr>
            <p:ph type="body" idx="1"/>
          </p:nvPr>
        </p:nvSpPr>
        <p:spPr/>
        <p:txBody>
          <a:bodyPr/>
          <a:lstStyle/>
          <a:p>
            <a:r>
              <a:rPr lang="en-US" altLang="en-US" dirty="0">
                <a:solidFill>
                  <a:schemeClr val="accent2"/>
                </a:solidFill>
              </a:rPr>
              <a:t>Perception</a:t>
            </a:r>
            <a:endParaRPr lang="en-US" altLang="en-US" dirty="0"/>
          </a:p>
          <a:p>
            <a:pPr lvl="1"/>
            <a:r>
              <a:rPr lang="en-US" altLang="en-US" dirty="0">
                <a:sym typeface="Symbol" panose="05050102010706020507" pitchFamily="18" charset="2"/>
              </a:rPr>
              <a:t></a:t>
            </a:r>
            <a:r>
              <a:rPr lang="en-US" altLang="en-US" dirty="0" err="1"/>
              <a:t>t,s,b</a:t>
            </a:r>
            <a:r>
              <a:rPr lang="en-US" altLang="en-US" dirty="0"/>
              <a:t> Percept([</a:t>
            </a:r>
            <a:r>
              <a:rPr lang="en-US" altLang="en-US" dirty="0" err="1"/>
              <a:t>s,b,Glitter</a:t>
            </a:r>
            <a:r>
              <a:rPr lang="en-US" altLang="en-US" dirty="0"/>
              <a:t>],t) </a:t>
            </a:r>
            <a:r>
              <a:rPr lang="en-US" altLang="en-US" dirty="0">
                <a:sym typeface="Symbol" panose="05050102010706020507" pitchFamily="18" charset="2"/>
              </a:rPr>
              <a:t></a:t>
            </a:r>
            <a:r>
              <a:rPr lang="en-US" altLang="en-US" dirty="0"/>
              <a:t> Glitter(t</a:t>
            </a:r>
            <a:r>
              <a:rPr lang="en-US" altLang="en-US" dirty="0" smtClean="0"/>
              <a:t>)</a:t>
            </a:r>
            <a:endParaRPr lang="en-US" altLang="en-US" dirty="0"/>
          </a:p>
          <a:p>
            <a:r>
              <a:rPr lang="en-US" altLang="en-US" dirty="0">
                <a:solidFill>
                  <a:schemeClr val="accent2"/>
                </a:solidFill>
              </a:rPr>
              <a:t>Reflex</a:t>
            </a:r>
            <a:endParaRPr lang="en-US" altLang="en-US" dirty="0"/>
          </a:p>
          <a:p>
            <a:pPr lvl="1"/>
            <a:r>
              <a:rPr lang="en-US" altLang="en-US" dirty="0">
                <a:sym typeface="Symbol" panose="05050102010706020507" pitchFamily="18" charset="2"/>
              </a:rPr>
              <a:t></a:t>
            </a:r>
            <a:r>
              <a:rPr lang="en-US" altLang="en-US" dirty="0"/>
              <a:t>t Glitter(t) </a:t>
            </a:r>
            <a:r>
              <a:rPr lang="en-US" altLang="en-US" dirty="0">
                <a:sym typeface="Symbol" panose="05050102010706020507" pitchFamily="18" charset="2"/>
              </a:rPr>
              <a:t> </a:t>
            </a:r>
            <a:r>
              <a:rPr lang="en-US" altLang="en-US" dirty="0" err="1"/>
              <a:t>BestAction</a:t>
            </a:r>
            <a:r>
              <a:rPr lang="en-US" altLang="en-US" dirty="0"/>
              <a:t>(</a:t>
            </a:r>
            <a:r>
              <a:rPr lang="en-US" altLang="en-US" dirty="0" err="1"/>
              <a:t>Grab,t</a:t>
            </a:r>
            <a:r>
              <a:rPr lang="en-US" altLang="en-US" dirty="0"/>
              <a:t>)</a:t>
            </a:r>
          </a:p>
        </p:txBody>
      </p:sp>
      <p:sp>
        <p:nvSpPr>
          <p:cNvPr id="2" name="Date Placeholder 1"/>
          <p:cNvSpPr>
            <a:spLocks noGrp="1"/>
          </p:cNvSpPr>
          <p:nvPr>
            <p:ph type="dt" sz="half" idx="10"/>
          </p:nvPr>
        </p:nvSpPr>
        <p:spPr/>
        <p:txBody>
          <a:bodyPr/>
          <a:lstStyle/>
          <a:p>
            <a:pPr>
              <a:defRPr/>
            </a:pPr>
            <a:fld id="{6B71CA0F-7B66-40EE-9AE7-8FA8149E6573}"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125</a:t>
            </a:fld>
            <a:endParaRPr lang="en-US"/>
          </a:p>
        </p:txBody>
      </p:sp>
    </p:spTree>
    <p:extLst>
      <p:ext uri="{BB962C8B-B14F-4D97-AF65-F5344CB8AC3E}">
        <p14:creationId xmlns:p14="http://schemas.microsoft.com/office/powerpoint/2010/main" val="36718506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a:t>Deducing hidden properties</a:t>
            </a:r>
          </a:p>
        </p:txBody>
      </p:sp>
      <p:sp>
        <p:nvSpPr>
          <p:cNvPr id="22531" name="Rectangle 3"/>
          <p:cNvSpPr>
            <a:spLocks noGrp="1" noChangeArrowheads="1"/>
          </p:cNvSpPr>
          <p:nvPr>
            <p:ph type="body" idx="1"/>
          </p:nvPr>
        </p:nvSpPr>
        <p:spPr/>
        <p:txBody>
          <a:bodyPr/>
          <a:lstStyle/>
          <a:p>
            <a:pPr>
              <a:lnSpc>
                <a:spcPct val="90000"/>
              </a:lnSpc>
            </a:pPr>
            <a:r>
              <a:rPr lang="en-US" altLang="en-US" sz="2800" dirty="0">
                <a:sym typeface="Symbol" panose="05050102010706020507" pitchFamily="18" charset="2"/>
              </a:rPr>
              <a:t></a:t>
            </a:r>
            <a:r>
              <a:rPr lang="en-US" altLang="en-US" sz="2800" dirty="0" err="1"/>
              <a:t>x,y,a,b</a:t>
            </a:r>
            <a:r>
              <a:rPr lang="en-US" altLang="en-US" sz="2800" dirty="0"/>
              <a:t> </a:t>
            </a:r>
            <a:r>
              <a:rPr lang="en-US" altLang="en-US" sz="2800" i="1" dirty="0"/>
              <a:t>Adjacent</a:t>
            </a:r>
            <a:r>
              <a:rPr lang="en-US" altLang="en-US" sz="2800" dirty="0"/>
              <a:t>([</a:t>
            </a:r>
            <a:r>
              <a:rPr lang="en-US" altLang="en-US" sz="2800" dirty="0" err="1"/>
              <a:t>x,y</a:t>
            </a:r>
            <a:r>
              <a:rPr lang="en-US" altLang="en-US" sz="2800" dirty="0"/>
              <a:t>],[</a:t>
            </a:r>
            <a:r>
              <a:rPr lang="en-US" altLang="en-US" sz="2800" dirty="0" err="1"/>
              <a:t>a,b</a:t>
            </a:r>
            <a:r>
              <a:rPr lang="en-US" altLang="en-US" sz="2800" dirty="0"/>
              <a:t>]) </a:t>
            </a:r>
            <a:r>
              <a:rPr lang="en-US" altLang="en-US" sz="2800" dirty="0">
                <a:sym typeface="Symbol" panose="05050102010706020507" pitchFamily="18" charset="2"/>
              </a:rPr>
              <a:t></a:t>
            </a:r>
            <a:r>
              <a:rPr lang="en-US" altLang="en-US" sz="2800" dirty="0"/>
              <a:t> </a:t>
            </a:r>
          </a:p>
          <a:p>
            <a:pPr>
              <a:lnSpc>
                <a:spcPct val="90000"/>
              </a:lnSpc>
              <a:buFontTx/>
              <a:buNone/>
            </a:pPr>
            <a:r>
              <a:rPr lang="en-US" altLang="en-US" sz="2800" dirty="0"/>
              <a:t>	[</a:t>
            </a:r>
            <a:r>
              <a:rPr lang="en-US" altLang="en-US" sz="2800" dirty="0" err="1"/>
              <a:t>a,b</a:t>
            </a:r>
            <a:r>
              <a:rPr lang="en-US" altLang="en-US" sz="2800" dirty="0"/>
              <a:t>] </a:t>
            </a:r>
            <a:r>
              <a:rPr lang="en-US" altLang="en-US" sz="2800" dirty="0">
                <a:sym typeface="Symbol" panose="05050102010706020507" pitchFamily="18" charset="2"/>
              </a:rPr>
              <a:t> </a:t>
            </a:r>
            <a:r>
              <a:rPr lang="en-US" altLang="en-US" sz="2800" dirty="0"/>
              <a:t>{[x+1,y], [x-1,y],[x,y+1],[x,y-1]} </a:t>
            </a:r>
            <a:endParaRPr lang="en-US" altLang="en-US" sz="1800" dirty="0"/>
          </a:p>
          <a:p>
            <a:pPr>
              <a:lnSpc>
                <a:spcPct val="90000"/>
              </a:lnSpc>
              <a:buFontTx/>
              <a:buNone/>
            </a:pPr>
            <a:r>
              <a:rPr lang="en-US" altLang="en-US" sz="2800" dirty="0"/>
              <a:t>Properties of squares:</a:t>
            </a:r>
          </a:p>
          <a:p>
            <a:pPr>
              <a:lnSpc>
                <a:spcPct val="90000"/>
              </a:lnSpc>
            </a:pPr>
            <a:r>
              <a:rPr lang="en-US" altLang="en-US" sz="2800" dirty="0">
                <a:sym typeface="Symbol" panose="05050102010706020507" pitchFamily="18" charset="2"/>
              </a:rPr>
              <a:t></a:t>
            </a:r>
            <a:r>
              <a:rPr lang="en-US" altLang="en-US" sz="2800" dirty="0" err="1"/>
              <a:t>s,t</a:t>
            </a:r>
            <a:r>
              <a:rPr lang="en-US" altLang="en-US" sz="2800" dirty="0"/>
              <a:t> </a:t>
            </a:r>
            <a:r>
              <a:rPr lang="en-US" altLang="en-US" sz="2800" i="1" dirty="0"/>
              <a:t>At</a:t>
            </a:r>
            <a:r>
              <a:rPr lang="en-US" altLang="en-US" sz="2800" dirty="0"/>
              <a:t>(</a:t>
            </a:r>
            <a:r>
              <a:rPr lang="en-US" altLang="en-US" sz="2800" dirty="0" err="1"/>
              <a:t>Agent,s,t</a:t>
            </a:r>
            <a:r>
              <a:rPr lang="en-US" altLang="en-US" sz="2800" dirty="0"/>
              <a:t>) </a:t>
            </a:r>
            <a:r>
              <a:rPr lang="en-US" altLang="en-US" sz="2800" dirty="0">
                <a:sym typeface="Symbol" panose="05050102010706020507" pitchFamily="18" charset="2"/>
              </a:rPr>
              <a:t></a:t>
            </a:r>
            <a:r>
              <a:rPr lang="en-US" altLang="en-US" sz="2800" dirty="0"/>
              <a:t> Breeze(t) </a:t>
            </a:r>
            <a:r>
              <a:rPr lang="en-US" altLang="en-US" sz="2800" dirty="0">
                <a:sym typeface="Symbol" panose="05050102010706020507" pitchFamily="18" charset="2"/>
              </a:rPr>
              <a:t> </a:t>
            </a:r>
            <a:r>
              <a:rPr lang="en-US" altLang="en-US" sz="2800" dirty="0"/>
              <a:t>Breezy(s</a:t>
            </a:r>
            <a:r>
              <a:rPr lang="en-US" altLang="en-US" sz="2800" dirty="0" smtClean="0"/>
              <a:t>)</a:t>
            </a:r>
            <a:endParaRPr lang="en-US" altLang="en-US" sz="1800" dirty="0"/>
          </a:p>
          <a:p>
            <a:pPr>
              <a:lnSpc>
                <a:spcPct val="90000"/>
              </a:lnSpc>
              <a:buFontTx/>
              <a:buNone/>
            </a:pPr>
            <a:r>
              <a:rPr lang="en-US" altLang="en-US" sz="2800" dirty="0"/>
              <a:t>Squares are breezy near a pit</a:t>
            </a:r>
            <a:r>
              <a:rPr lang="en-US" altLang="en-US" sz="2800" dirty="0" smtClean="0"/>
              <a:t>:</a:t>
            </a:r>
            <a:endParaRPr lang="en-US" altLang="en-US" sz="2800" dirty="0"/>
          </a:p>
          <a:p>
            <a:pPr lvl="1">
              <a:lnSpc>
                <a:spcPct val="90000"/>
              </a:lnSpc>
            </a:pPr>
            <a:r>
              <a:rPr lang="en-US" altLang="en-US" sz="2400" dirty="0">
                <a:solidFill>
                  <a:schemeClr val="accent2"/>
                </a:solidFill>
              </a:rPr>
              <a:t>Diagnostic</a:t>
            </a:r>
            <a:r>
              <a:rPr lang="en-US" altLang="en-US" sz="2400" dirty="0"/>
              <a:t> rule---infer cause from effect</a:t>
            </a:r>
          </a:p>
          <a:p>
            <a:pPr lvl="2">
              <a:lnSpc>
                <a:spcPct val="90000"/>
              </a:lnSpc>
              <a:buFontTx/>
              <a:buNone/>
            </a:pPr>
            <a:r>
              <a:rPr lang="en-US" altLang="en-US" sz="2000" dirty="0">
                <a:sym typeface="Symbol" panose="05050102010706020507" pitchFamily="18" charset="2"/>
              </a:rPr>
              <a:t></a:t>
            </a:r>
            <a:r>
              <a:rPr lang="en-US" altLang="en-US" sz="2000" dirty="0"/>
              <a:t>s Breezy(s) </a:t>
            </a:r>
            <a:r>
              <a:rPr lang="en-US" altLang="en-US" sz="2000" dirty="0">
                <a:sym typeface="Symbol" panose="05050102010706020507" pitchFamily="18" charset="2"/>
              </a:rPr>
              <a:t></a:t>
            </a:r>
            <a:r>
              <a:rPr lang="en-US" altLang="en-US" sz="2000" dirty="0"/>
              <a:t> \</a:t>
            </a:r>
            <a:r>
              <a:rPr lang="en-US" altLang="en-US" sz="2000" dirty="0" err="1"/>
              <a:t>Exi</a:t>
            </a:r>
            <a:r>
              <a:rPr lang="en-US" altLang="en-US" sz="2000" dirty="0"/>
              <a:t>{r} Adjacent(</a:t>
            </a:r>
            <a:r>
              <a:rPr lang="en-US" altLang="en-US" sz="2000" dirty="0" err="1"/>
              <a:t>r,s</a:t>
            </a:r>
            <a:r>
              <a:rPr lang="en-US" altLang="en-US" sz="2000" dirty="0"/>
              <a:t>) </a:t>
            </a:r>
            <a:r>
              <a:rPr lang="en-US" altLang="en-US" sz="2000" dirty="0">
                <a:sym typeface="Symbol" panose="05050102010706020507" pitchFamily="18" charset="2"/>
              </a:rPr>
              <a:t> </a:t>
            </a:r>
            <a:r>
              <a:rPr lang="en-US" altLang="en-US" sz="2000" dirty="0"/>
              <a:t>Pit(r)$
</a:t>
            </a:r>
          </a:p>
          <a:p>
            <a:pPr lvl="1">
              <a:lnSpc>
                <a:spcPct val="90000"/>
              </a:lnSpc>
            </a:pPr>
            <a:r>
              <a:rPr lang="en-US" altLang="en-US" sz="2400" dirty="0">
                <a:solidFill>
                  <a:schemeClr val="accent2"/>
                </a:solidFill>
              </a:rPr>
              <a:t>Causal </a:t>
            </a:r>
            <a:r>
              <a:rPr lang="en-US" altLang="en-US" sz="2400" dirty="0"/>
              <a:t>rule---infer effect from cause</a:t>
            </a:r>
          </a:p>
          <a:p>
            <a:pPr lvl="2">
              <a:lnSpc>
                <a:spcPct val="90000"/>
              </a:lnSpc>
              <a:buFontTx/>
              <a:buNone/>
            </a:pPr>
            <a:r>
              <a:rPr lang="en-US" altLang="en-US" sz="2000" dirty="0">
                <a:sym typeface="Symbol" panose="05050102010706020507" pitchFamily="18" charset="2"/>
              </a:rPr>
              <a:t></a:t>
            </a:r>
            <a:r>
              <a:rPr lang="en-US" altLang="en-US" sz="2000" dirty="0"/>
              <a:t>r Pit(r) </a:t>
            </a:r>
            <a:r>
              <a:rPr lang="en-US" altLang="en-US" sz="2000" dirty="0">
                <a:sym typeface="Symbol" panose="05050102010706020507" pitchFamily="18" charset="2"/>
              </a:rPr>
              <a:t></a:t>
            </a:r>
            <a:r>
              <a:rPr lang="en-US" altLang="en-US" sz="2000" dirty="0"/>
              <a:t> [</a:t>
            </a:r>
            <a:r>
              <a:rPr lang="en-US" altLang="en-US" sz="2000" dirty="0">
                <a:sym typeface="Symbol" panose="05050102010706020507" pitchFamily="18" charset="2"/>
              </a:rPr>
              <a:t></a:t>
            </a:r>
            <a:r>
              <a:rPr lang="en-US" altLang="en-US" sz="2000" dirty="0"/>
              <a:t>s Adjacent(</a:t>
            </a:r>
            <a:r>
              <a:rPr lang="en-US" altLang="en-US" sz="2000" dirty="0" err="1"/>
              <a:t>r,s</a:t>
            </a:r>
            <a:r>
              <a:rPr lang="en-US" altLang="en-US" sz="2000" dirty="0"/>
              <a:t>) </a:t>
            </a:r>
            <a:r>
              <a:rPr lang="en-US" altLang="en-US" sz="2000" dirty="0">
                <a:sym typeface="Symbol" panose="05050102010706020507" pitchFamily="18" charset="2"/>
              </a:rPr>
              <a:t></a:t>
            </a:r>
            <a:r>
              <a:rPr lang="en-US" altLang="en-US" sz="2000" dirty="0"/>
              <a:t> Breezy(s)$ ]
</a:t>
            </a:r>
          </a:p>
        </p:txBody>
      </p:sp>
      <p:sp>
        <p:nvSpPr>
          <p:cNvPr id="2" name="Date Placeholder 1"/>
          <p:cNvSpPr>
            <a:spLocks noGrp="1"/>
          </p:cNvSpPr>
          <p:nvPr>
            <p:ph type="dt" sz="half" idx="10"/>
          </p:nvPr>
        </p:nvSpPr>
        <p:spPr/>
        <p:txBody>
          <a:bodyPr/>
          <a:lstStyle/>
          <a:p>
            <a:pPr>
              <a:defRPr/>
            </a:pPr>
            <a:fld id="{15F6C656-1A41-4980-AA20-87A7722DFA77}"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126</a:t>
            </a:fld>
            <a:endParaRPr lang="en-US"/>
          </a:p>
        </p:txBody>
      </p:sp>
    </p:spTree>
    <p:extLst>
      <p:ext uri="{BB962C8B-B14F-4D97-AF65-F5344CB8AC3E}">
        <p14:creationId xmlns:p14="http://schemas.microsoft.com/office/powerpoint/2010/main" val="353178089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a:t>Summary</a:t>
            </a:r>
          </a:p>
        </p:txBody>
      </p:sp>
      <p:sp>
        <p:nvSpPr>
          <p:cNvPr id="29699" name="Rectangle 3"/>
          <p:cNvSpPr>
            <a:spLocks noGrp="1" noChangeArrowheads="1"/>
          </p:cNvSpPr>
          <p:nvPr>
            <p:ph type="body" idx="1"/>
          </p:nvPr>
        </p:nvSpPr>
        <p:spPr/>
        <p:txBody>
          <a:bodyPr/>
          <a:lstStyle/>
          <a:p>
            <a:r>
              <a:rPr lang="en-US" altLang="en-US" dirty="0"/>
              <a:t>First-order logic</a:t>
            </a:r>
            <a:r>
              <a:rPr lang="en-US" altLang="en-US" dirty="0" smtClean="0"/>
              <a:t>:</a:t>
            </a:r>
            <a:endParaRPr lang="en-US" altLang="en-US" dirty="0"/>
          </a:p>
          <a:p>
            <a:pPr lvl="1"/>
            <a:r>
              <a:rPr lang="en-US" altLang="en-US" dirty="0"/>
              <a:t>objects and relations are semantic primitives</a:t>
            </a:r>
          </a:p>
          <a:p>
            <a:pPr lvl="1"/>
            <a:r>
              <a:rPr lang="en-US" altLang="en-US" dirty="0"/>
              <a:t>syntax: constants, functions, predicates, equality, </a:t>
            </a:r>
            <a:r>
              <a:rPr lang="en-US" altLang="en-US" dirty="0" smtClean="0"/>
              <a:t>quantifiers</a:t>
            </a:r>
            <a:endParaRPr lang="en-US" altLang="en-US" dirty="0"/>
          </a:p>
          <a:p>
            <a:pPr lvl="4"/>
            <a:endParaRPr lang="en-US" altLang="en-US" dirty="0"/>
          </a:p>
          <a:p>
            <a:r>
              <a:rPr lang="en-US" altLang="en-US" dirty="0"/>
              <a:t>Increased expressive power: sufficient to define </a:t>
            </a:r>
            <a:r>
              <a:rPr lang="en-US" altLang="en-US" dirty="0" err="1"/>
              <a:t>wumpus</a:t>
            </a:r>
            <a:r>
              <a:rPr lang="en-US" altLang="en-US" dirty="0"/>
              <a:t> world </a:t>
            </a:r>
          </a:p>
        </p:txBody>
      </p:sp>
      <p:sp>
        <p:nvSpPr>
          <p:cNvPr id="2" name="Date Placeholder 1"/>
          <p:cNvSpPr>
            <a:spLocks noGrp="1"/>
          </p:cNvSpPr>
          <p:nvPr>
            <p:ph type="dt" sz="half" idx="10"/>
          </p:nvPr>
        </p:nvSpPr>
        <p:spPr/>
        <p:txBody>
          <a:bodyPr/>
          <a:lstStyle/>
          <a:p>
            <a:pPr>
              <a:defRPr/>
            </a:pPr>
            <a:fld id="{8AA93500-896D-4060-AB95-0A3800DE13EA}"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127</a:t>
            </a:fld>
            <a:endParaRPr lang="en-US"/>
          </a:p>
        </p:txBody>
      </p:sp>
    </p:spTree>
    <p:extLst>
      <p:ext uri="{BB962C8B-B14F-4D97-AF65-F5344CB8AC3E}">
        <p14:creationId xmlns:p14="http://schemas.microsoft.com/office/powerpoint/2010/main" val="2490254528"/>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3392" y="2132856"/>
            <a:ext cx="8064896" cy="3046988"/>
          </a:xfrm>
          <a:prstGeom prst="rect">
            <a:avLst/>
          </a:prstGeom>
          <a:noFill/>
        </p:spPr>
        <p:txBody>
          <a:bodyPr wrap="square" rtlCol="0">
            <a:spAutoFit/>
          </a:bodyPr>
          <a:lstStyle/>
          <a:p>
            <a:r>
              <a:rPr lang="en-US" sz="4800" dirty="0" smtClean="0">
                <a:solidFill>
                  <a:srgbClr val="7030A0"/>
                </a:solidFill>
              </a:rPr>
              <a:t>Thank you for your Attention </a:t>
            </a:r>
          </a:p>
          <a:p>
            <a:pPr algn="ctr"/>
            <a:endParaRPr lang="en-US" sz="4800" dirty="0" smtClean="0">
              <a:solidFill>
                <a:srgbClr val="7030A0"/>
              </a:solidFill>
            </a:endParaRPr>
          </a:p>
          <a:p>
            <a:pPr algn="ctr"/>
            <a:endParaRPr lang="en-US" sz="4800" dirty="0">
              <a:solidFill>
                <a:srgbClr val="7030A0"/>
              </a:solidFill>
            </a:endParaRPr>
          </a:p>
          <a:p>
            <a:pPr algn="ctr"/>
            <a:r>
              <a:rPr lang="en-US" sz="4800" dirty="0" smtClean="0">
                <a:solidFill>
                  <a:srgbClr val="7030A0"/>
                </a:solidFill>
              </a:rPr>
              <a:t>Any more queries</a:t>
            </a:r>
            <a:endParaRPr lang="en-IN" sz="4800" dirty="0">
              <a:solidFill>
                <a:srgbClr val="7030A0"/>
              </a:solidFill>
            </a:endParaRPr>
          </a:p>
        </p:txBody>
      </p:sp>
      <p:sp>
        <p:nvSpPr>
          <p:cNvPr id="5" name="Date Placeholder 4"/>
          <p:cNvSpPr>
            <a:spLocks noGrp="1"/>
          </p:cNvSpPr>
          <p:nvPr>
            <p:ph type="dt" sz="half" idx="10"/>
          </p:nvPr>
        </p:nvSpPr>
        <p:spPr/>
        <p:txBody>
          <a:bodyPr/>
          <a:lstStyle/>
          <a:p>
            <a:pPr>
              <a:defRPr/>
            </a:pPr>
            <a:fld id="{C1EA4505-6746-4D8A-8CE5-A4541749589E}" type="datetime8">
              <a:rPr lang="en-US" smtClean="0"/>
              <a:t>1/17/2021 11:29 AM</a:t>
            </a:fld>
            <a:endParaRPr lang="en-US"/>
          </a:p>
        </p:txBody>
      </p:sp>
      <p:sp>
        <p:nvSpPr>
          <p:cNvPr id="6" name="Slide Number Placeholder 5"/>
          <p:cNvSpPr>
            <a:spLocks noGrp="1"/>
          </p:cNvSpPr>
          <p:nvPr>
            <p:ph type="sldNum" sz="quarter" idx="12"/>
          </p:nvPr>
        </p:nvSpPr>
        <p:spPr/>
        <p:txBody>
          <a:bodyPr/>
          <a:lstStyle/>
          <a:p>
            <a:pPr>
              <a:defRPr/>
            </a:pPr>
            <a:fld id="{95D59A8A-7DBD-46DB-811A-0FD3F62D5942}" type="slidenum">
              <a:rPr lang="en-US" smtClean="0"/>
              <a:pPr>
                <a:defRPr/>
              </a:pPr>
              <a:t>128</a:t>
            </a:fld>
            <a:endParaRPr lang="en-US"/>
          </a:p>
        </p:txBody>
      </p:sp>
    </p:spTree>
    <p:extLst>
      <p:ext uri="{BB962C8B-B14F-4D97-AF65-F5344CB8AC3E}">
        <p14:creationId xmlns:p14="http://schemas.microsoft.com/office/powerpoint/2010/main" val="1138942465"/>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19" descr="11942.jpg"/>
          <p:cNvPicPr>
            <a:picLocks noChangeAspect="1"/>
          </p:cNvPicPr>
          <p:nvPr/>
        </p:nvPicPr>
        <p:blipFill rotWithShape="1">
          <a:blip r:embed="rId3">
            <a:lum bright="-20000" contrast="22000"/>
          </a:blip>
          <a:srcRect t="5436" b="48065"/>
          <a:stretch/>
        </p:blipFill>
        <p:spPr bwMode="auto">
          <a:xfrm>
            <a:off x="1" y="-2410"/>
            <a:ext cx="12191999" cy="7029426"/>
          </a:xfrm>
          <a:prstGeom prst="rect">
            <a:avLst/>
          </a:prstGeom>
          <a:solidFill>
            <a:schemeClr val="bg2">
              <a:lumMod val="75000"/>
            </a:schemeClr>
          </a:solidFill>
          <a:ln w="9525">
            <a:noFill/>
            <a:miter lim="800000"/>
            <a:headEnd/>
            <a:tailEnd/>
          </a:ln>
        </p:spPr>
      </p:pic>
      <p:grpSp>
        <p:nvGrpSpPr>
          <p:cNvPr id="18" name="Group 17"/>
          <p:cNvGrpSpPr/>
          <p:nvPr/>
        </p:nvGrpSpPr>
        <p:grpSpPr>
          <a:xfrm>
            <a:off x="10075256" y="714358"/>
            <a:ext cx="1853392" cy="645915"/>
            <a:chOff x="6810375" y="833438"/>
            <a:chExt cx="1853392" cy="645915"/>
          </a:xfrm>
        </p:grpSpPr>
        <p:sp>
          <p:nvSpPr>
            <p:cNvPr id="5130" name="TextBox 12"/>
            <p:cNvSpPr txBox="1">
              <a:spLocks noChangeArrowheads="1"/>
            </p:cNvSpPr>
            <p:nvPr/>
          </p:nvSpPr>
          <p:spPr bwMode="auto">
            <a:xfrm>
              <a:off x="6810375" y="833438"/>
              <a:ext cx="1853392" cy="492443"/>
            </a:xfrm>
            <a:prstGeom prst="rect">
              <a:avLst/>
            </a:prstGeom>
            <a:noFill/>
            <a:ln w="9525">
              <a:noFill/>
              <a:miter lim="800000"/>
              <a:headEnd/>
              <a:tailEnd/>
            </a:ln>
          </p:spPr>
          <p:txBody>
            <a:bodyPr wrap="none">
              <a:spAutoFit/>
            </a:bodyPr>
            <a:lstStyle/>
            <a:p>
              <a:r>
                <a:rPr lang="en-US" sz="2600" b="1" dirty="0">
                  <a:solidFill>
                    <a:srgbClr val="FFFFFF"/>
                  </a:solidFill>
                  <a:latin typeface="Helvetica" pitchFamily="34" charset="0"/>
                  <a:cs typeface="Helvetica" pitchFamily="34" charset="0"/>
                </a:rPr>
                <a:t>BITS</a:t>
              </a:r>
              <a:r>
                <a:rPr lang="en-US" sz="2600" b="1" dirty="0">
                  <a:solidFill>
                    <a:srgbClr val="FFFFFF"/>
                  </a:solidFill>
                  <a:latin typeface="Helvetica Neue"/>
                  <a:ea typeface="Helvetica Neue"/>
                  <a:cs typeface="Helvetica Neue"/>
                </a:rPr>
                <a:t> </a:t>
              </a:r>
              <a:r>
                <a:rPr lang="en-US" sz="2600" dirty="0">
                  <a:solidFill>
                    <a:srgbClr val="FFFFFF"/>
                  </a:solidFill>
                  <a:latin typeface="Helvetica" pitchFamily="34" charset="0"/>
                  <a:cs typeface="Helvetica" pitchFamily="34" charset="0"/>
                </a:rPr>
                <a:t>Pilani</a:t>
              </a:r>
            </a:p>
          </p:txBody>
        </p:sp>
        <p:sp>
          <p:nvSpPr>
            <p:cNvPr id="5131" name="TextBox 13"/>
            <p:cNvSpPr txBox="1">
              <a:spLocks noChangeArrowheads="1"/>
            </p:cNvSpPr>
            <p:nvPr/>
          </p:nvSpPr>
          <p:spPr bwMode="auto">
            <a:xfrm>
              <a:off x="7312025" y="1171576"/>
              <a:ext cx="1340432" cy="307777"/>
            </a:xfrm>
            <a:prstGeom prst="rect">
              <a:avLst/>
            </a:prstGeom>
            <a:noFill/>
            <a:ln w="9525">
              <a:noFill/>
              <a:miter lim="800000"/>
              <a:headEnd/>
              <a:tailEnd/>
            </a:ln>
          </p:spPr>
          <p:txBody>
            <a:bodyPr wrap="none">
              <a:spAutoFit/>
            </a:bodyPr>
            <a:lstStyle/>
            <a:p>
              <a:r>
                <a:rPr lang="en-US" sz="1400" dirty="0">
                  <a:solidFill>
                    <a:srgbClr val="FFFFFF"/>
                  </a:solidFill>
                  <a:latin typeface="Helvetica" pitchFamily="34" charset="0"/>
                  <a:cs typeface="Helvetica" pitchFamily="34" charset="0"/>
                </a:rPr>
                <a:t>Pilani Campus</a:t>
              </a:r>
              <a:endParaRPr lang="en-US" sz="1400" dirty="0">
                <a:latin typeface="Helvetica" pitchFamily="34" charset="0"/>
                <a:cs typeface="Helvetica" pitchFamily="34" charset="0"/>
              </a:endParaRPr>
            </a:p>
          </p:txBody>
        </p:sp>
      </p:grpSp>
      <p:pic>
        <p:nvPicPr>
          <p:cNvPr id="5132" name="Picture 15" descr="Picture 7.png"/>
          <p:cNvPicPr>
            <a:picLocks noChangeAspect="1"/>
          </p:cNvPicPr>
          <p:nvPr/>
        </p:nvPicPr>
        <p:blipFill>
          <a:blip r:embed="rId4"/>
          <a:srcRect l="1923" b="5336"/>
          <a:stretch>
            <a:fillRect/>
          </a:stretch>
        </p:blipFill>
        <p:spPr bwMode="auto">
          <a:xfrm>
            <a:off x="9667251" y="2"/>
            <a:ext cx="2193925" cy="692151"/>
          </a:xfrm>
          <a:prstGeom prst="rect">
            <a:avLst/>
          </a:prstGeom>
          <a:noFill/>
          <a:ln w="9525">
            <a:noFill/>
            <a:miter lim="800000"/>
            <a:headEnd/>
            <a:tailEnd/>
          </a:ln>
        </p:spPr>
      </p:pic>
      <p:grpSp>
        <p:nvGrpSpPr>
          <p:cNvPr id="3" name="Group 2"/>
          <p:cNvGrpSpPr/>
          <p:nvPr/>
        </p:nvGrpSpPr>
        <p:grpSpPr>
          <a:xfrm>
            <a:off x="-24680" y="3405898"/>
            <a:ext cx="11017224" cy="1841959"/>
            <a:chOff x="-24680" y="5633261"/>
            <a:chExt cx="8145017" cy="1612163"/>
          </a:xfrm>
        </p:grpSpPr>
        <p:sp>
          <p:nvSpPr>
            <p:cNvPr id="23" name="Rectangle 22"/>
            <p:cNvSpPr/>
            <p:nvPr/>
          </p:nvSpPr>
          <p:spPr>
            <a:xfrm>
              <a:off x="2982045" y="7153984"/>
              <a:ext cx="2730649" cy="91440"/>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4" name="Rectangle 23"/>
            <p:cNvSpPr/>
            <p:nvPr/>
          </p:nvSpPr>
          <p:spPr>
            <a:xfrm>
              <a:off x="5515250" y="7153984"/>
              <a:ext cx="2605087" cy="9144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5" name="Rectangle 24"/>
            <p:cNvSpPr/>
            <p:nvPr/>
          </p:nvSpPr>
          <p:spPr>
            <a:xfrm>
              <a:off x="-24680" y="7153984"/>
              <a:ext cx="3006725" cy="91440"/>
            </a:xfrm>
            <a:prstGeom prst="rect">
              <a:avLst/>
            </a:prstGeom>
            <a:solidFill>
              <a:srgbClr val="FFCE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5129" name="Picture 11" descr="logo.png"/>
            <p:cNvPicPr>
              <a:picLocks noChangeAspect="1"/>
            </p:cNvPicPr>
            <p:nvPr/>
          </p:nvPicPr>
          <p:blipFill>
            <a:blip r:embed="rId5"/>
            <a:srcRect/>
            <a:stretch>
              <a:fillRect/>
            </a:stretch>
          </p:blipFill>
          <p:spPr bwMode="auto">
            <a:xfrm>
              <a:off x="135026" y="5633261"/>
              <a:ext cx="1277650" cy="1417844"/>
            </a:xfrm>
            <a:prstGeom prst="rect">
              <a:avLst/>
            </a:prstGeom>
            <a:noFill/>
            <a:ln w="9525">
              <a:noFill/>
              <a:miter lim="800000"/>
              <a:headEnd/>
              <a:tailEnd/>
            </a:ln>
          </p:spPr>
        </p:pic>
        <p:sp>
          <p:nvSpPr>
            <p:cNvPr id="26" name="TextBox 25"/>
            <p:cNvSpPr txBox="1"/>
            <p:nvPr/>
          </p:nvSpPr>
          <p:spPr>
            <a:xfrm>
              <a:off x="1519147" y="5753981"/>
              <a:ext cx="5542903" cy="1050580"/>
            </a:xfrm>
            <a:prstGeom prst="rect">
              <a:avLst/>
            </a:prstGeom>
            <a:solidFill>
              <a:srgbClr val="FFFF00"/>
            </a:solidFill>
            <a:ln>
              <a:solidFill>
                <a:schemeClr val="accent1"/>
              </a:solidFill>
            </a:ln>
          </p:spPr>
          <p:txBody>
            <a:bodyPr wrap="square">
              <a:spAutoFit/>
            </a:bodyPr>
            <a:lstStyle/>
            <a:p>
              <a:pPr algn="ctr" fontAlgn="auto">
                <a:spcBef>
                  <a:spcPts val="0"/>
                </a:spcBef>
                <a:spcAft>
                  <a:spcPts val="0"/>
                </a:spcAft>
                <a:defRPr/>
              </a:pPr>
              <a:r>
                <a:rPr lang="en-US" sz="2400" b="1" dirty="0" smtClean="0">
                  <a:solidFill>
                    <a:srgbClr val="FF0000"/>
                  </a:solidFill>
                  <a:latin typeface="Adobe Caslon Pro Bold" pitchFamily="18" charset="0"/>
                  <a:cs typeface="Helvetica"/>
                </a:rPr>
                <a:t>DSE CL 557  - Artificial and Computational Intelligence</a:t>
              </a:r>
            </a:p>
            <a:p>
              <a:pPr algn="ctr" fontAlgn="auto">
                <a:spcBef>
                  <a:spcPts val="0"/>
                </a:spcBef>
                <a:spcAft>
                  <a:spcPts val="0"/>
                </a:spcAft>
                <a:defRPr/>
              </a:pPr>
              <a:endParaRPr lang="en-US" sz="2400" b="1" dirty="0" smtClean="0">
                <a:solidFill>
                  <a:srgbClr val="FF0000"/>
                </a:solidFill>
                <a:latin typeface="Adobe Caslon Pro Bold" pitchFamily="18" charset="0"/>
                <a:cs typeface="Helvetica"/>
              </a:endParaRPr>
            </a:p>
            <a:p>
              <a:pPr algn="ctr" fontAlgn="auto">
                <a:spcBef>
                  <a:spcPts val="0"/>
                </a:spcBef>
                <a:spcAft>
                  <a:spcPts val="0"/>
                </a:spcAft>
                <a:defRPr/>
              </a:pPr>
              <a:r>
                <a:rPr lang="en-US" sz="2400" b="1" dirty="0" smtClean="0">
                  <a:solidFill>
                    <a:srgbClr val="000099"/>
                  </a:solidFill>
                  <a:latin typeface="Adobe Caslon Pro Bold" pitchFamily="18" charset="0"/>
                  <a:cs typeface="Helvetica"/>
                </a:rPr>
                <a:t>#11.  Inference in First Order Logic</a:t>
              </a:r>
              <a:endParaRPr lang="en-US" sz="1200" dirty="0">
                <a:solidFill>
                  <a:schemeClr val="tx1">
                    <a:lumMod val="95000"/>
                    <a:lumOff val="5000"/>
                  </a:schemeClr>
                </a:solidFill>
                <a:latin typeface="Palatino Linotype" pitchFamily="18" charset="0"/>
                <a:cs typeface="Helvetica"/>
              </a:endParaRPr>
            </a:p>
          </p:txBody>
        </p:sp>
      </p:grpSp>
      <p:sp>
        <p:nvSpPr>
          <p:cNvPr id="2" name="Rectangle 1"/>
          <p:cNvSpPr/>
          <p:nvPr/>
        </p:nvSpPr>
        <p:spPr>
          <a:xfrm>
            <a:off x="191344" y="2449182"/>
            <a:ext cx="3046254" cy="369332"/>
          </a:xfrm>
          <a:prstGeom prst="rect">
            <a:avLst/>
          </a:prstGeom>
        </p:spPr>
        <p:txBody>
          <a:bodyPr wrap="square">
            <a:spAutoFit/>
          </a:bodyPr>
          <a:lstStyle/>
          <a:p>
            <a:pPr algn="ctr">
              <a:spcBef>
                <a:spcPct val="50000"/>
              </a:spcBef>
            </a:pPr>
            <a:r>
              <a:rPr lang="en-US" sz="900" dirty="0" smtClean="0">
                <a:solidFill>
                  <a:schemeClr val="bg1"/>
                </a:solidFill>
                <a:latin typeface="Palatino"/>
                <a:cs typeface="Palatino"/>
              </a:rPr>
              <a:t>(some slides </a:t>
            </a:r>
            <a:r>
              <a:rPr lang="en-US" sz="900" dirty="0">
                <a:solidFill>
                  <a:schemeClr val="bg1"/>
                </a:solidFill>
                <a:latin typeface="Palatino"/>
                <a:cs typeface="Palatino"/>
              </a:rPr>
              <a:t>adapted </a:t>
            </a:r>
            <a:r>
              <a:rPr lang="en-US" sz="900" dirty="0" smtClean="0">
                <a:solidFill>
                  <a:schemeClr val="bg1"/>
                </a:solidFill>
                <a:latin typeface="Palatino"/>
                <a:cs typeface="Palatino"/>
              </a:rPr>
              <a:t>from </a:t>
            </a:r>
            <a:r>
              <a:rPr lang="en-US" sz="900" dirty="0" smtClean="0">
                <a:solidFill>
                  <a:schemeClr val="bg1"/>
                </a:solidFill>
                <a:latin typeface="Calibri"/>
                <a:cs typeface="Calibri"/>
              </a:rPr>
              <a:t>Stuart</a:t>
            </a:r>
            <a:r>
              <a:rPr lang="en-US" sz="900" dirty="0" smtClean="0">
                <a:solidFill>
                  <a:schemeClr val="bg1"/>
                </a:solidFill>
                <a:latin typeface="Palatino"/>
                <a:cs typeface="Palatino"/>
              </a:rPr>
              <a:t>  </a:t>
            </a:r>
            <a:r>
              <a:rPr lang="en-IN" sz="900" dirty="0">
                <a:solidFill>
                  <a:schemeClr val="bg1"/>
                </a:solidFill>
              </a:rPr>
              <a:t>http://aima.cs.berkeley.edu/</a:t>
            </a:r>
            <a:r>
              <a:rPr lang="en-US" sz="900" dirty="0" smtClean="0">
                <a:solidFill>
                  <a:schemeClr val="bg1"/>
                </a:solidFill>
                <a:latin typeface="Palatino"/>
                <a:cs typeface="Palatino"/>
              </a:rPr>
              <a:t>)</a:t>
            </a:r>
            <a:endParaRPr lang="en-US" sz="900" dirty="0">
              <a:solidFill>
                <a:schemeClr val="bg1"/>
              </a:solidFill>
              <a:latin typeface="Palatino"/>
              <a:cs typeface="Palatino"/>
            </a:endParaRPr>
          </a:p>
        </p:txBody>
      </p:sp>
      <p:sp>
        <p:nvSpPr>
          <p:cNvPr id="6" name="Rectangle 5"/>
          <p:cNvSpPr/>
          <p:nvPr/>
        </p:nvSpPr>
        <p:spPr>
          <a:xfrm>
            <a:off x="191344" y="5775647"/>
            <a:ext cx="3507563" cy="461665"/>
          </a:xfrm>
          <a:prstGeom prst="rect">
            <a:avLst/>
          </a:prstGeom>
        </p:spPr>
        <p:txBody>
          <a:bodyPr wrap="none">
            <a:spAutoFit/>
          </a:bodyPr>
          <a:lstStyle/>
          <a:p>
            <a:fld id="{FF8EA8C4-DC85-4AF6-93A9-6960CF029261}" type="datetime2">
              <a:rPr lang="en-US" sz="2400">
                <a:solidFill>
                  <a:schemeClr val="bg1"/>
                </a:solidFill>
                <a:latin typeface="Adobe Caslon Pro Bold" pitchFamily="18" charset="0"/>
                <a:cs typeface="Helvetica"/>
              </a:rPr>
              <a:pPr/>
              <a:t>Sunday, January 17, 2021</a:t>
            </a:fld>
            <a:endParaRPr lang="en-IN" sz="2400" dirty="0">
              <a:solidFill>
                <a:schemeClr val="bg1"/>
              </a:solidFill>
            </a:endParaRPr>
          </a:p>
        </p:txBody>
      </p:sp>
      <p:sp>
        <p:nvSpPr>
          <p:cNvPr id="7" name="Rectangle 6"/>
          <p:cNvSpPr/>
          <p:nvPr/>
        </p:nvSpPr>
        <p:spPr>
          <a:xfrm>
            <a:off x="8112224" y="5775647"/>
            <a:ext cx="2993260" cy="461665"/>
          </a:xfrm>
          <a:prstGeom prst="rect">
            <a:avLst/>
          </a:prstGeom>
        </p:spPr>
        <p:txBody>
          <a:bodyPr wrap="square">
            <a:spAutoFit/>
          </a:bodyPr>
          <a:lstStyle/>
          <a:p>
            <a:r>
              <a:rPr lang="en-US" sz="2400" dirty="0">
                <a:solidFill>
                  <a:schemeClr val="bg1"/>
                </a:solidFill>
                <a:latin typeface="Adobe Caslon Pro Bold" pitchFamily="18" charset="0"/>
                <a:cs typeface="Helvetica"/>
              </a:rPr>
              <a:t>Dr. Saikishor Jangiti</a:t>
            </a:r>
            <a:endParaRPr lang="en-IN" sz="2400" dirty="0">
              <a:solidFill>
                <a:schemeClr val="bg1"/>
              </a:solidFill>
            </a:endParaRPr>
          </a:p>
        </p:txBody>
      </p:sp>
      <p:sp>
        <p:nvSpPr>
          <p:cNvPr id="8" name="Date Placeholder 7"/>
          <p:cNvSpPr>
            <a:spLocks noGrp="1"/>
          </p:cNvSpPr>
          <p:nvPr>
            <p:ph type="dt" sz="half" idx="10"/>
          </p:nvPr>
        </p:nvSpPr>
        <p:spPr/>
        <p:txBody>
          <a:bodyPr/>
          <a:lstStyle/>
          <a:p>
            <a:pPr>
              <a:defRPr/>
            </a:pPr>
            <a:fld id="{B9F9949D-FB63-46C2-8EE7-60978D16B11B}" type="datetime8">
              <a:rPr lang="en-US" smtClean="0"/>
              <a:t>1/17/2021 11:30 AM</a:t>
            </a:fld>
            <a:endParaRPr lang="en-US"/>
          </a:p>
        </p:txBody>
      </p:sp>
      <p:sp>
        <p:nvSpPr>
          <p:cNvPr id="9" name="Slide Number Placeholder 8"/>
          <p:cNvSpPr>
            <a:spLocks noGrp="1"/>
          </p:cNvSpPr>
          <p:nvPr>
            <p:ph type="sldNum" sz="quarter" idx="12"/>
          </p:nvPr>
        </p:nvSpPr>
        <p:spPr/>
        <p:txBody>
          <a:bodyPr/>
          <a:lstStyle/>
          <a:p>
            <a:pPr>
              <a:defRPr/>
            </a:pPr>
            <a:fld id="{4C84874A-9F9C-412B-8B59-7BB7BD4CCB0F}" type="slidenum">
              <a:rPr lang="en-US" smtClean="0"/>
              <a:pPr>
                <a:defRPr/>
              </a:pPr>
              <a:t>129</a:t>
            </a:fld>
            <a:endParaRPr lang="en-US"/>
          </a:p>
        </p:txBody>
      </p:sp>
      <p:pic>
        <p:nvPicPr>
          <p:cNvPr id="1028" name="Picture 4" descr="First-order logic in Artificial Intelligence - Javatpoint"/>
          <p:cNvPicPr>
            <a:picLocks noChangeAspect="1" noChangeArrowheads="1"/>
          </p:cNvPicPr>
          <p:nvPr/>
        </p:nvPicPr>
        <p:blipFill rotWithShape="1">
          <a:blip r:embed="rId6">
            <a:extLst>
              <a:ext uri="{28A0092B-C50C-407E-A947-70E740481C1C}">
                <a14:useLocalDpi xmlns:a14="http://schemas.microsoft.com/office/drawing/2010/main" val="0"/>
              </a:ext>
            </a:extLst>
          </a:blip>
          <a:srcRect b="36746"/>
          <a:stretch/>
        </p:blipFill>
        <p:spPr bwMode="auto">
          <a:xfrm>
            <a:off x="191344" y="219284"/>
            <a:ext cx="4536504" cy="2079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4738686"/>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altLang="en-US"/>
              <a:t>Exploring a wumpus world</a:t>
            </a:r>
          </a:p>
        </p:txBody>
      </p:sp>
      <p:pic>
        <p:nvPicPr>
          <p:cNvPr id="88067" name="Picture 3" descr="wumpus-seq6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0125" y="2138364"/>
            <a:ext cx="2571750" cy="2581275"/>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pPr>
              <a:defRPr/>
            </a:pPr>
            <a:fld id="{79EF4B11-60B5-464C-BDE2-14AC3C115F4B}"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13</a:t>
            </a:fld>
            <a:endParaRPr lang="en-US"/>
          </a:p>
        </p:txBody>
      </p:sp>
    </p:spTree>
    <p:extLst>
      <p:ext uri="{BB962C8B-B14F-4D97-AF65-F5344CB8AC3E}">
        <p14:creationId xmlns:p14="http://schemas.microsoft.com/office/powerpoint/2010/main" val="3276325203"/>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dirty="0"/>
              <a:t>Today</a:t>
            </a:r>
            <a:endParaRPr lang="en-US" altLang="en-US" dirty="0"/>
          </a:p>
        </p:txBody>
      </p:sp>
      <p:sp>
        <p:nvSpPr>
          <p:cNvPr id="4099" name="Rectangle 3"/>
          <p:cNvSpPr>
            <a:spLocks noGrp="1" noChangeArrowheads="1"/>
          </p:cNvSpPr>
          <p:nvPr>
            <p:ph type="body" idx="1"/>
          </p:nvPr>
        </p:nvSpPr>
        <p:spPr/>
        <p:txBody>
          <a:bodyPr/>
          <a:lstStyle/>
          <a:p>
            <a:pPr marL="0" indent="0">
              <a:buNone/>
            </a:pPr>
            <a:r>
              <a:rPr lang="en-IN" dirty="0"/>
              <a:t>Inference in FOL </a:t>
            </a:r>
          </a:p>
          <a:p>
            <a:r>
              <a:rPr lang="en-IN" dirty="0" smtClean="0"/>
              <a:t>Unification </a:t>
            </a:r>
            <a:r>
              <a:rPr lang="en-IN" dirty="0"/>
              <a:t>&amp; Lifting </a:t>
            </a:r>
          </a:p>
          <a:p>
            <a:r>
              <a:rPr lang="en-IN" dirty="0" smtClean="0"/>
              <a:t>Forward </a:t>
            </a:r>
            <a:r>
              <a:rPr lang="en-IN" dirty="0"/>
              <a:t>chaining </a:t>
            </a:r>
          </a:p>
          <a:p>
            <a:r>
              <a:rPr lang="en-IN" dirty="0" smtClean="0"/>
              <a:t>Backward </a:t>
            </a:r>
            <a:r>
              <a:rPr lang="en-IN" dirty="0"/>
              <a:t>Chaining </a:t>
            </a:r>
          </a:p>
          <a:p>
            <a:r>
              <a:rPr lang="en-IN" dirty="0" smtClean="0"/>
              <a:t>Resolution </a:t>
            </a:r>
            <a:endParaRPr lang="en-IN" dirty="0"/>
          </a:p>
          <a:p>
            <a:pPr marL="0" indent="0">
              <a:buNone/>
            </a:pPr>
            <a:endParaRPr lang="en-IN" dirty="0"/>
          </a:p>
        </p:txBody>
      </p:sp>
      <p:sp>
        <p:nvSpPr>
          <p:cNvPr id="4" name="Rectangle 3"/>
          <p:cNvSpPr/>
          <p:nvPr/>
        </p:nvSpPr>
        <p:spPr>
          <a:xfrm>
            <a:off x="804073" y="6100072"/>
            <a:ext cx="8596044" cy="369332"/>
          </a:xfrm>
          <a:prstGeom prst="rect">
            <a:avLst/>
          </a:prstGeom>
        </p:spPr>
        <p:txBody>
          <a:bodyPr wrap="square">
            <a:spAutoFit/>
          </a:bodyPr>
          <a:lstStyle/>
          <a:p>
            <a:r>
              <a:rPr lang="en-IN" dirty="0"/>
              <a:t>Reference: </a:t>
            </a:r>
            <a:r>
              <a:rPr lang="en-IN" dirty="0" smtClean="0"/>
              <a:t>Chapter 9 from </a:t>
            </a:r>
            <a:r>
              <a:rPr lang="en-IN" dirty="0"/>
              <a:t>AI: A modern approach (Russell, </a:t>
            </a:r>
            <a:r>
              <a:rPr lang="en-IN" dirty="0" err="1"/>
              <a:t>Norvig</a:t>
            </a:r>
            <a:r>
              <a:rPr lang="en-IN" dirty="0"/>
              <a:t>)</a:t>
            </a:r>
          </a:p>
        </p:txBody>
      </p:sp>
      <p:sp>
        <p:nvSpPr>
          <p:cNvPr id="5" name="Date Placeholder 4"/>
          <p:cNvSpPr>
            <a:spLocks noGrp="1"/>
          </p:cNvSpPr>
          <p:nvPr>
            <p:ph type="dt" sz="half" idx="10"/>
          </p:nvPr>
        </p:nvSpPr>
        <p:spPr/>
        <p:txBody>
          <a:bodyPr/>
          <a:lstStyle/>
          <a:p>
            <a:pPr>
              <a:defRPr/>
            </a:pPr>
            <a:fld id="{8209A0ED-9F2E-4AB3-9A29-3E9538274A22}" type="datetime8">
              <a:rPr lang="en-US" smtClean="0"/>
              <a:t>1/17/2021 11:30 AM</a:t>
            </a:fld>
            <a:endParaRPr lang="en-US"/>
          </a:p>
        </p:txBody>
      </p:sp>
      <p:sp>
        <p:nvSpPr>
          <p:cNvPr id="6" name="Slide Number Placeholder 5"/>
          <p:cNvSpPr>
            <a:spLocks noGrp="1"/>
          </p:cNvSpPr>
          <p:nvPr>
            <p:ph type="sldNum" sz="quarter" idx="12"/>
          </p:nvPr>
        </p:nvSpPr>
        <p:spPr/>
        <p:txBody>
          <a:bodyPr/>
          <a:lstStyle/>
          <a:p>
            <a:pPr>
              <a:defRPr/>
            </a:pPr>
            <a:fld id="{54CD2F88-8A41-4E7F-9278-91FE67E35F94}" type="slidenum">
              <a:rPr lang="en-US" smtClean="0"/>
              <a:pPr>
                <a:defRPr/>
              </a:pPr>
              <a:t>130</a:t>
            </a:fld>
            <a:endParaRPr lang="en-US"/>
          </a:p>
        </p:txBody>
      </p:sp>
    </p:spTree>
    <p:extLst>
      <p:ext uri="{BB962C8B-B14F-4D97-AF65-F5344CB8AC3E}">
        <p14:creationId xmlns:p14="http://schemas.microsoft.com/office/powerpoint/2010/main" val="202379171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a:t>Universal instantiation (UI)</a:t>
            </a:r>
          </a:p>
        </p:txBody>
      </p:sp>
      <p:sp>
        <p:nvSpPr>
          <p:cNvPr id="5123" name="Rectangle 3"/>
          <p:cNvSpPr>
            <a:spLocks noGrp="1" noChangeArrowheads="1"/>
          </p:cNvSpPr>
          <p:nvPr>
            <p:ph type="body" idx="1"/>
          </p:nvPr>
        </p:nvSpPr>
        <p:spPr/>
        <p:txBody>
          <a:bodyPr/>
          <a:lstStyle/>
          <a:p>
            <a:r>
              <a:rPr lang="en-US" altLang="en-US" sz="2000" dirty="0"/>
              <a:t>Every instantiation of a universally quantified sentence is entailed by it</a:t>
            </a:r>
            <a:r>
              <a:rPr lang="en-US" altLang="en-US" sz="2000" dirty="0" smtClean="0"/>
              <a:t>:</a:t>
            </a:r>
            <a:endParaRPr lang="en-US" altLang="en-US" sz="2000" dirty="0"/>
          </a:p>
          <a:p>
            <a:pPr algn="ctr">
              <a:buFontTx/>
              <a:buNone/>
            </a:pPr>
            <a:r>
              <a:rPr lang="en-US" altLang="en-US" sz="1800" dirty="0">
                <a:sym typeface="Symbol" panose="05050102010706020507" pitchFamily="18" charset="2"/>
              </a:rPr>
              <a:t></a:t>
            </a:r>
            <a:r>
              <a:rPr lang="en-US" altLang="en-US" sz="1800" i="1" dirty="0"/>
              <a:t>v</a:t>
            </a:r>
            <a:r>
              <a:rPr lang="en-US" altLang="en-US" sz="1800" dirty="0"/>
              <a:t> </a:t>
            </a:r>
            <a:r>
              <a:rPr lang="el-GR" altLang="en-US" sz="1800" dirty="0">
                <a:cs typeface="Arial" panose="020B0604020202020204" pitchFamily="34" charset="0"/>
                <a:sym typeface="Symbol" panose="05050102010706020507" pitchFamily="18" charset="2"/>
              </a:rPr>
              <a:t>α</a:t>
            </a:r>
            <a:r>
              <a:rPr lang="en-US" altLang="en-US" sz="1800" dirty="0">
                <a:cs typeface="Arial" panose="020B0604020202020204" pitchFamily="34" charset="0"/>
                <a:sym typeface="Symbol" panose="05050102010706020507" pitchFamily="18" charset="2"/>
              </a:rPr>
              <a:t/>
            </a:r>
            <a:br>
              <a:rPr lang="en-US" altLang="en-US" sz="1800" dirty="0">
                <a:cs typeface="Arial" panose="020B0604020202020204" pitchFamily="34" charset="0"/>
                <a:sym typeface="Symbol" panose="05050102010706020507" pitchFamily="18" charset="2"/>
              </a:rPr>
            </a:br>
            <a:r>
              <a:rPr lang="en-US" altLang="en-US" sz="1800" dirty="0" err="1"/>
              <a:t>Subst</a:t>
            </a:r>
            <a:r>
              <a:rPr lang="en-US" altLang="en-US" sz="1800" dirty="0"/>
              <a:t>({v/g}, </a:t>
            </a:r>
            <a:r>
              <a:rPr lang="el-GR" altLang="en-US" sz="1800" dirty="0">
                <a:cs typeface="Arial" panose="020B0604020202020204" pitchFamily="34" charset="0"/>
                <a:sym typeface="Symbol" panose="05050102010706020507" pitchFamily="18" charset="2"/>
              </a:rPr>
              <a:t>α</a:t>
            </a:r>
            <a:r>
              <a:rPr lang="en-US" altLang="en-US" sz="1800" dirty="0"/>
              <a:t>)</a:t>
            </a:r>
            <a:r>
              <a:rPr lang="en-US" altLang="en-US" sz="2800" dirty="0"/>
              <a:t>
</a:t>
            </a:r>
          </a:p>
          <a:p>
            <a:pPr>
              <a:buFontTx/>
              <a:buNone/>
            </a:pPr>
            <a:r>
              <a:rPr lang="en-US" altLang="en-US" sz="2000" dirty="0"/>
              <a:t>	for any variable </a:t>
            </a:r>
            <a:r>
              <a:rPr lang="en-US" altLang="en-US" sz="2000" i="1" dirty="0"/>
              <a:t>v</a:t>
            </a:r>
            <a:r>
              <a:rPr lang="en-US" altLang="en-US" sz="2000" dirty="0"/>
              <a:t> and ground term </a:t>
            </a:r>
            <a:r>
              <a:rPr lang="en-US" altLang="en-US" sz="2000" i="1" dirty="0"/>
              <a:t>g</a:t>
            </a:r>
            <a:r>
              <a:rPr lang="en-US" altLang="en-US" sz="2000" dirty="0"/>
              <a:t>
</a:t>
            </a:r>
          </a:p>
          <a:p>
            <a:pPr>
              <a:buFontTx/>
              <a:buNone/>
            </a:pPr>
            <a:endParaRPr lang="en-US" altLang="en-US" sz="2000" dirty="0"/>
          </a:p>
          <a:p>
            <a:r>
              <a:rPr lang="en-US" altLang="en-US" sz="2000" dirty="0"/>
              <a:t>E.g., </a:t>
            </a:r>
            <a:r>
              <a:rPr lang="en-US" altLang="en-US" sz="2000" dirty="0">
                <a:sym typeface="Symbol" panose="05050102010706020507" pitchFamily="18" charset="2"/>
              </a:rPr>
              <a:t></a:t>
            </a:r>
            <a:r>
              <a:rPr lang="en-US" altLang="en-US" sz="2000" dirty="0"/>
              <a:t>x </a:t>
            </a:r>
            <a:r>
              <a:rPr lang="en-US" altLang="en-US" sz="2000" i="1" dirty="0"/>
              <a:t>King</a:t>
            </a:r>
            <a:r>
              <a:rPr lang="en-US" altLang="en-US" sz="2000" dirty="0"/>
              <a:t>(</a:t>
            </a:r>
            <a:r>
              <a:rPr lang="en-US" altLang="en-US" sz="2000" i="1" dirty="0"/>
              <a:t>x</a:t>
            </a:r>
            <a:r>
              <a:rPr lang="en-US" altLang="en-US" sz="2000" dirty="0"/>
              <a:t>) </a:t>
            </a:r>
            <a:r>
              <a:rPr lang="en-US" altLang="en-US" sz="2000" dirty="0">
                <a:sym typeface="Symbol" panose="05050102010706020507" pitchFamily="18" charset="2"/>
              </a:rPr>
              <a:t></a:t>
            </a:r>
            <a:r>
              <a:rPr lang="en-US" altLang="en-US" sz="2000" dirty="0"/>
              <a:t> </a:t>
            </a:r>
            <a:r>
              <a:rPr lang="en-US" altLang="en-US" sz="2000" i="1" dirty="0"/>
              <a:t>Greedy</a:t>
            </a:r>
            <a:r>
              <a:rPr lang="en-US" altLang="en-US" sz="2000" dirty="0"/>
              <a:t>(</a:t>
            </a:r>
            <a:r>
              <a:rPr lang="en-US" altLang="en-US" sz="2000" i="1" dirty="0"/>
              <a:t>x</a:t>
            </a:r>
            <a:r>
              <a:rPr lang="en-US" altLang="en-US" sz="2000" dirty="0"/>
              <a:t>) </a:t>
            </a:r>
            <a:r>
              <a:rPr lang="en-US" altLang="en-US" sz="2000" dirty="0">
                <a:sym typeface="Symbol" panose="05050102010706020507" pitchFamily="18" charset="2"/>
              </a:rPr>
              <a:t> </a:t>
            </a:r>
            <a:r>
              <a:rPr lang="en-US" altLang="en-US" sz="2000" i="1" dirty="0"/>
              <a:t>Evil</a:t>
            </a:r>
            <a:r>
              <a:rPr lang="en-US" altLang="en-US" sz="2000" dirty="0"/>
              <a:t>(</a:t>
            </a:r>
            <a:r>
              <a:rPr lang="en-US" altLang="en-US" sz="2000" i="1" dirty="0"/>
              <a:t>x</a:t>
            </a:r>
            <a:r>
              <a:rPr lang="en-US" altLang="en-US" sz="2000" dirty="0"/>
              <a:t>) yields</a:t>
            </a:r>
            <a:r>
              <a:rPr lang="en-US" altLang="en-US" sz="2000" dirty="0" smtClean="0"/>
              <a:t>:</a:t>
            </a:r>
            <a:endParaRPr lang="en-US" altLang="en-US" sz="2000" dirty="0"/>
          </a:p>
          <a:p>
            <a:pPr lvl="1">
              <a:buFontTx/>
              <a:buNone/>
            </a:pPr>
            <a:r>
              <a:rPr lang="en-US" altLang="en-US" sz="1800" i="1" dirty="0"/>
              <a:t>King</a:t>
            </a:r>
            <a:r>
              <a:rPr lang="en-US" altLang="en-US" sz="1800" dirty="0"/>
              <a:t>(</a:t>
            </a:r>
            <a:r>
              <a:rPr lang="en-US" altLang="en-US" sz="1800" i="1" dirty="0"/>
              <a:t>John</a:t>
            </a:r>
            <a:r>
              <a:rPr lang="en-US" altLang="en-US" sz="1800" dirty="0"/>
              <a:t>) </a:t>
            </a:r>
            <a:r>
              <a:rPr lang="en-US" altLang="en-US" sz="1800" dirty="0">
                <a:sym typeface="Symbol" panose="05050102010706020507" pitchFamily="18" charset="2"/>
              </a:rPr>
              <a:t></a:t>
            </a:r>
            <a:r>
              <a:rPr lang="en-US" altLang="en-US" sz="1800" dirty="0"/>
              <a:t> </a:t>
            </a:r>
            <a:r>
              <a:rPr lang="en-US" altLang="en-US" sz="1800" i="1" dirty="0"/>
              <a:t>Greedy</a:t>
            </a:r>
            <a:r>
              <a:rPr lang="en-US" altLang="en-US" sz="1800" dirty="0"/>
              <a:t>(</a:t>
            </a:r>
            <a:r>
              <a:rPr lang="en-US" altLang="en-US" sz="1800" i="1" dirty="0"/>
              <a:t>John</a:t>
            </a:r>
            <a:r>
              <a:rPr lang="en-US" altLang="en-US" sz="1800" dirty="0"/>
              <a:t>) </a:t>
            </a:r>
            <a:r>
              <a:rPr lang="en-US" altLang="en-US" sz="1800" dirty="0">
                <a:sym typeface="Symbol" panose="05050102010706020507" pitchFamily="18" charset="2"/>
              </a:rPr>
              <a:t></a:t>
            </a:r>
            <a:r>
              <a:rPr lang="en-US" altLang="en-US" sz="1800" dirty="0"/>
              <a:t>  </a:t>
            </a:r>
            <a:r>
              <a:rPr lang="en-US" altLang="en-US" sz="1800" i="1" dirty="0"/>
              <a:t>Evil</a:t>
            </a:r>
            <a:r>
              <a:rPr lang="en-US" altLang="en-US" sz="1800" dirty="0"/>
              <a:t>(</a:t>
            </a:r>
            <a:r>
              <a:rPr lang="en-US" altLang="en-US" sz="1800" i="1" dirty="0"/>
              <a:t>John</a:t>
            </a:r>
            <a:r>
              <a:rPr lang="en-US" altLang="en-US" sz="1800" dirty="0"/>
              <a:t>)</a:t>
            </a:r>
          </a:p>
          <a:p>
            <a:pPr lvl="1">
              <a:buFontTx/>
              <a:buNone/>
            </a:pPr>
            <a:r>
              <a:rPr lang="en-US" altLang="en-US" sz="1800" i="1" dirty="0"/>
              <a:t>King</a:t>
            </a:r>
            <a:r>
              <a:rPr lang="en-US" altLang="en-US" sz="1800" dirty="0"/>
              <a:t>(</a:t>
            </a:r>
            <a:r>
              <a:rPr lang="en-US" altLang="en-US" sz="1800" i="1" dirty="0"/>
              <a:t>Richard</a:t>
            </a:r>
            <a:r>
              <a:rPr lang="en-US" altLang="en-US" sz="1800" dirty="0"/>
              <a:t>) </a:t>
            </a:r>
            <a:r>
              <a:rPr lang="en-US" altLang="en-US" sz="1800" dirty="0">
                <a:sym typeface="Symbol" panose="05050102010706020507" pitchFamily="18" charset="2"/>
              </a:rPr>
              <a:t></a:t>
            </a:r>
            <a:r>
              <a:rPr lang="en-US" altLang="en-US" sz="1800" dirty="0"/>
              <a:t> </a:t>
            </a:r>
            <a:r>
              <a:rPr lang="en-US" altLang="en-US" sz="1800" i="1" dirty="0"/>
              <a:t>Greedy</a:t>
            </a:r>
            <a:r>
              <a:rPr lang="en-US" altLang="en-US" sz="1800" dirty="0"/>
              <a:t>(</a:t>
            </a:r>
            <a:r>
              <a:rPr lang="en-US" altLang="en-US" sz="1800" i="1" dirty="0"/>
              <a:t>Richard</a:t>
            </a:r>
            <a:r>
              <a:rPr lang="en-US" altLang="en-US" sz="1800" dirty="0"/>
              <a:t>) </a:t>
            </a:r>
            <a:r>
              <a:rPr lang="en-US" altLang="en-US" sz="1800" dirty="0">
                <a:sym typeface="Symbol" panose="05050102010706020507" pitchFamily="18" charset="2"/>
              </a:rPr>
              <a:t></a:t>
            </a:r>
            <a:r>
              <a:rPr lang="en-US" altLang="en-US" sz="1800" dirty="0"/>
              <a:t> </a:t>
            </a:r>
            <a:r>
              <a:rPr lang="en-US" altLang="en-US" sz="1800" i="1" dirty="0"/>
              <a:t>Evil</a:t>
            </a:r>
            <a:r>
              <a:rPr lang="en-US" altLang="en-US" sz="1800" dirty="0"/>
              <a:t>(</a:t>
            </a:r>
            <a:r>
              <a:rPr lang="en-US" altLang="en-US" sz="1800" i="1" dirty="0"/>
              <a:t>Richard</a:t>
            </a:r>
            <a:r>
              <a:rPr lang="en-US" altLang="en-US" sz="1800" dirty="0"/>
              <a:t>)</a:t>
            </a:r>
          </a:p>
          <a:p>
            <a:pPr lvl="1">
              <a:buFontTx/>
              <a:buNone/>
            </a:pPr>
            <a:r>
              <a:rPr lang="en-US" altLang="en-US" sz="1800" i="1" dirty="0"/>
              <a:t>King</a:t>
            </a:r>
            <a:r>
              <a:rPr lang="en-US" altLang="en-US" sz="1800" dirty="0"/>
              <a:t>(</a:t>
            </a:r>
            <a:r>
              <a:rPr lang="en-US" altLang="en-US" sz="1800" i="1" dirty="0"/>
              <a:t>Father</a:t>
            </a:r>
            <a:r>
              <a:rPr lang="en-US" altLang="en-US" sz="1800" dirty="0"/>
              <a:t>(</a:t>
            </a:r>
            <a:r>
              <a:rPr lang="en-US" altLang="en-US" sz="1800" i="1" dirty="0"/>
              <a:t>John</a:t>
            </a:r>
            <a:r>
              <a:rPr lang="en-US" altLang="en-US" sz="1800" dirty="0"/>
              <a:t>)) </a:t>
            </a:r>
            <a:r>
              <a:rPr lang="en-US" altLang="en-US" sz="1800" dirty="0">
                <a:sym typeface="Symbol" panose="05050102010706020507" pitchFamily="18" charset="2"/>
              </a:rPr>
              <a:t></a:t>
            </a:r>
            <a:r>
              <a:rPr lang="en-US" altLang="en-US" sz="1800" dirty="0"/>
              <a:t> </a:t>
            </a:r>
            <a:r>
              <a:rPr lang="en-US" altLang="en-US" sz="1800" i="1" dirty="0"/>
              <a:t>Greedy</a:t>
            </a:r>
            <a:r>
              <a:rPr lang="en-US" altLang="en-US" sz="1800" dirty="0"/>
              <a:t>(</a:t>
            </a:r>
            <a:r>
              <a:rPr lang="en-US" altLang="en-US" sz="1800" i="1" dirty="0"/>
              <a:t>Father</a:t>
            </a:r>
            <a:r>
              <a:rPr lang="en-US" altLang="en-US" sz="1800" dirty="0"/>
              <a:t>(</a:t>
            </a:r>
            <a:r>
              <a:rPr lang="en-US" altLang="en-US" sz="1800" i="1" dirty="0"/>
              <a:t>John</a:t>
            </a:r>
            <a:r>
              <a:rPr lang="en-US" altLang="en-US" sz="1800" dirty="0"/>
              <a:t>)) </a:t>
            </a:r>
            <a:r>
              <a:rPr lang="en-US" altLang="en-US" sz="1800" dirty="0">
                <a:sym typeface="Symbol" panose="05050102010706020507" pitchFamily="18" charset="2"/>
              </a:rPr>
              <a:t></a:t>
            </a:r>
            <a:r>
              <a:rPr lang="en-US" altLang="en-US" sz="1800" dirty="0"/>
              <a:t> </a:t>
            </a:r>
            <a:r>
              <a:rPr lang="en-US" altLang="en-US" sz="1800" i="1" dirty="0"/>
              <a:t>Evil</a:t>
            </a:r>
            <a:r>
              <a:rPr lang="en-US" altLang="en-US" sz="1800" dirty="0"/>
              <a:t>(</a:t>
            </a:r>
            <a:r>
              <a:rPr lang="en-US" altLang="en-US" sz="1800" i="1" dirty="0"/>
              <a:t>Father</a:t>
            </a:r>
            <a:r>
              <a:rPr lang="en-US" altLang="en-US" sz="1800" dirty="0"/>
              <a:t>(</a:t>
            </a:r>
            <a:r>
              <a:rPr lang="en-US" altLang="en-US" sz="1800" i="1" dirty="0"/>
              <a:t>John</a:t>
            </a:r>
            <a:r>
              <a:rPr lang="en-US" altLang="en-US" sz="1800" dirty="0"/>
              <a:t>))</a:t>
            </a:r>
          </a:p>
          <a:p>
            <a:pPr lvl="1">
              <a:buFontTx/>
              <a:buNone/>
            </a:pPr>
            <a:r>
              <a:rPr lang="en-US" altLang="en-US" sz="1800" dirty="0"/>
              <a:t>.</a:t>
            </a:r>
          </a:p>
          <a:p>
            <a:pPr lvl="1">
              <a:buFontTx/>
              <a:buNone/>
            </a:pPr>
            <a:r>
              <a:rPr lang="en-US" altLang="en-US" sz="1800" dirty="0"/>
              <a:t>.</a:t>
            </a:r>
          </a:p>
          <a:p>
            <a:pPr lvl="1">
              <a:buFontTx/>
              <a:buNone/>
            </a:pPr>
            <a:r>
              <a:rPr lang="en-US" altLang="en-US" sz="1800" dirty="0"/>
              <a:t>.</a:t>
            </a:r>
          </a:p>
        </p:txBody>
      </p:sp>
      <p:sp>
        <p:nvSpPr>
          <p:cNvPr id="5124" name="Line 4"/>
          <p:cNvSpPr>
            <a:spLocks noChangeShapeType="1"/>
          </p:cNvSpPr>
          <p:nvPr/>
        </p:nvSpPr>
        <p:spPr bwMode="auto">
          <a:xfrm>
            <a:off x="4305300" y="2420888"/>
            <a:ext cx="1905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 name="Date Placeholder 1"/>
          <p:cNvSpPr>
            <a:spLocks noGrp="1"/>
          </p:cNvSpPr>
          <p:nvPr>
            <p:ph type="dt" sz="half" idx="10"/>
          </p:nvPr>
        </p:nvSpPr>
        <p:spPr/>
        <p:txBody>
          <a:bodyPr/>
          <a:lstStyle/>
          <a:p>
            <a:pPr>
              <a:defRPr/>
            </a:pPr>
            <a:fld id="{FEE8F5C4-B669-4D2F-94AC-752F12611A05}"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131</a:t>
            </a:fld>
            <a:endParaRPr lang="en-US"/>
          </a:p>
        </p:txBody>
      </p:sp>
    </p:spTree>
    <p:extLst>
      <p:ext uri="{BB962C8B-B14F-4D97-AF65-F5344CB8AC3E}">
        <p14:creationId xmlns:p14="http://schemas.microsoft.com/office/powerpoint/2010/main" val="267360756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a:t>Existential instantiation (EI)</a:t>
            </a:r>
          </a:p>
        </p:txBody>
      </p:sp>
      <p:sp>
        <p:nvSpPr>
          <p:cNvPr id="6147" name="Rectangle 3"/>
          <p:cNvSpPr>
            <a:spLocks noGrp="1" noChangeArrowheads="1"/>
          </p:cNvSpPr>
          <p:nvPr>
            <p:ph type="body" idx="1"/>
          </p:nvPr>
        </p:nvSpPr>
        <p:spPr/>
        <p:txBody>
          <a:bodyPr/>
          <a:lstStyle/>
          <a:p>
            <a:pPr>
              <a:lnSpc>
                <a:spcPct val="80000"/>
              </a:lnSpc>
            </a:pPr>
            <a:r>
              <a:rPr lang="en-US" altLang="en-US" sz="2800" dirty="0"/>
              <a:t>For any sentence </a:t>
            </a:r>
            <a:r>
              <a:rPr lang="el-GR" altLang="en-US" sz="2800" dirty="0">
                <a:cs typeface="Arial" panose="020B0604020202020204" pitchFamily="34" charset="0"/>
                <a:sym typeface="Symbol" panose="05050102010706020507" pitchFamily="18" charset="2"/>
              </a:rPr>
              <a:t>α</a:t>
            </a:r>
            <a:r>
              <a:rPr lang="en-US" altLang="en-US" sz="2800" dirty="0"/>
              <a:t>, variable </a:t>
            </a:r>
            <a:r>
              <a:rPr lang="en-US" altLang="en-US" sz="2800" i="1" dirty="0"/>
              <a:t>v</a:t>
            </a:r>
            <a:r>
              <a:rPr lang="en-US" altLang="en-US" sz="2800" dirty="0"/>
              <a:t>, and constant symbol </a:t>
            </a:r>
            <a:r>
              <a:rPr lang="en-US" altLang="en-US" sz="2800" i="1" dirty="0"/>
              <a:t>k </a:t>
            </a:r>
            <a:r>
              <a:rPr lang="en-US" altLang="en-US" sz="2800" dirty="0"/>
              <a:t>that does </a:t>
            </a:r>
            <a:r>
              <a:rPr lang="en-US" altLang="en-US" sz="2800" dirty="0">
                <a:solidFill>
                  <a:srgbClr val="FF0000"/>
                </a:solidFill>
              </a:rPr>
              <a:t>not</a:t>
            </a:r>
            <a:r>
              <a:rPr lang="en-US" altLang="en-US" sz="2800" dirty="0"/>
              <a:t> appear elsewhere in the knowledge base</a:t>
            </a:r>
            <a:r>
              <a:rPr lang="en-US" altLang="en-US" sz="2800" dirty="0" smtClean="0"/>
              <a:t>:</a:t>
            </a:r>
            <a:endParaRPr lang="en-US" altLang="en-US" sz="2800" dirty="0"/>
          </a:p>
          <a:p>
            <a:pPr algn="ctr">
              <a:lnSpc>
                <a:spcPct val="80000"/>
              </a:lnSpc>
              <a:buFontTx/>
              <a:buNone/>
            </a:pPr>
            <a:r>
              <a:rPr lang="el-GR" altLang="en-US" sz="2400" dirty="0">
                <a:cs typeface="Arial" panose="020B0604020202020204" pitchFamily="34" charset="0"/>
                <a:sym typeface="Symbol" panose="05050102010706020507" pitchFamily="18" charset="2"/>
              </a:rPr>
              <a:t></a:t>
            </a:r>
            <a:r>
              <a:rPr lang="en-US" altLang="en-US" sz="2400" i="1" dirty="0"/>
              <a:t>v</a:t>
            </a:r>
            <a:r>
              <a:rPr lang="en-US" altLang="en-US" sz="2400" dirty="0"/>
              <a:t> </a:t>
            </a:r>
            <a:r>
              <a:rPr lang="el-GR" altLang="en-US" sz="2400" dirty="0">
                <a:cs typeface="Arial" panose="020B0604020202020204" pitchFamily="34" charset="0"/>
                <a:sym typeface="Symbol" panose="05050102010706020507" pitchFamily="18" charset="2"/>
              </a:rPr>
              <a:t>α</a:t>
            </a:r>
            <a:endParaRPr lang="en-US" altLang="en-US" sz="2400" dirty="0">
              <a:cs typeface="Arial" panose="020B0604020202020204" pitchFamily="34" charset="0"/>
              <a:sym typeface="Symbol" panose="05050102010706020507" pitchFamily="18" charset="2"/>
            </a:endParaRPr>
          </a:p>
          <a:p>
            <a:pPr algn="ctr">
              <a:lnSpc>
                <a:spcPct val="80000"/>
              </a:lnSpc>
              <a:buFontTx/>
              <a:buNone/>
            </a:pPr>
            <a:r>
              <a:rPr lang="en-US" altLang="en-US" sz="2400" dirty="0" err="1"/>
              <a:t>Subst</a:t>
            </a:r>
            <a:r>
              <a:rPr lang="en-US" altLang="en-US" sz="2400" dirty="0"/>
              <a:t>({v/k}, </a:t>
            </a:r>
            <a:r>
              <a:rPr lang="el-GR" altLang="en-US" sz="2400" dirty="0">
                <a:cs typeface="Arial" panose="020B0604020202020204" pitchFamily="34" charset="0"/>
                <a:sym typeface="Symbol" panose="05050102010706020507" pitchFamily="18" charset="2"/>
              </a:rPr>
              <a:t>α</a:t>
            </a:r>
            <a:r>
              <a:rPr lang="en-US" altLang="en-US" sz="2400" dirty="0"/>
              <a:t>)
</a:t>
            </a:r>
          </a:p>
          <a:p>
            <a:pPr lvl="4">
              <a:lnSpc>
                <a:spcPct val="80000"/>
              </a:lnSpc>
            </a:pPr>
            <a:endParaRPr lang="en-US" altLang="en-US" sz="1600" dirty="0"/>
          </a:p>
          <a:p>
            <a:pPr>
              <a:lnSpc>
                <a:spcPct val="80000"/>
              </a:lnSpc>
            </a:pPr>
            <a:r>
              <a:rPr lang="en-US" altLang="en-US" sz="2800" dirty="0"/>
              <a:t>E.g., </a:t>
            </a:r>
            <a:r>
              <a:rPr lang="el-GR" altLang="en-US" sz="2800" dirty="0">
                <a:cs typeface="Arial" panose="020B0604020202020204" pitchFamily="34" charset="0"/>
                <a:sym typeface="Symbol" panose="05050102010706020507" pitchFamily="18" charset="2"/>
              </a:rPr>
              <a:t></a:t>
            </a:r>
            <a:r>
              <a:rPr lang="en-US" altLang="en-US" sz="2800" i="1" dirty="0"/>
              <a:t>x</a:t>
            </a:r>
            <a:r>
              <a:rPr lang="en-US" altLang="en-US" sz="2800" dirty="0"/>
              <a:t> </a:t>
            </a:r>
            <a:r>
              <a:rPr lang="en-US" altLang="en-US" sz="2800" i="1" dirty="0"/>
              <a:t>Crown</a:t>
            </a:r>
            <a:r>
              <a:rPr lang="en-US" altLang="en-US" sz="2800" dirty="0"/>
              <a:t>(</a:t>
            </a:r>
            <a:r>
              <a:rPr lang="en-US" altLang="en-US" sz="2800" i="1" dirty="0"/>
              <a:t>x</a:t>
            </a:r>
            <a:r>
              <a:rPr lang="en-US" altLang="en-US" sz="2800" dirty="0"/>
              <a:t>) </a:t>
            </a:r>
            <a:r>
              <a:rPr lang="en-US" altLang="en-US" sz="2800" dirty="0">
                <a:sym typeface="Symbol" panose="05050102010706020507" pitchFamily="18" charset="2"/>
              </a:rPr>
              <a:t></a:t>
            </a:r>
            <a:r>
              <a:rPr lang="en-US" altLang="en-US" sz="2800" dirty="0"/>
              <a:t> </a:t>
            </a:r>
            <a:r>
              <a:rPr lang="en-US" altLang="en-US" sz="2800" i="1" dirty="0" err="1"/>
              <a:t>OnHead</a:t>
            </a:r>
            <a:r>
              <a:rPr lang="en-US" altLang="en-US" sz="2800" dirty="0"/>
              <a:t>(</a:t>
            </a:r>
            <a:r>
              <a:rPr lang="en-US" altLang="en-US" sz="2800" i="1" dirty="0" err="1"/>
              <a:t>x,John</a:t>
            </a:r>
            <a:r>
              <a:rPr lang="en-US" altLang="en-US" sz="2800" dirty="0"/>
              <a:t>) yields:</a:t>
            </a:r>
          </a:p>
          <a:p>
            <a:pPr lvl="4">
              <a:lnSpc>
                <a:spcPct val="80000"/>
              </a:lnSpc>
            </a:pPr>
            <a:endParaRPr lang="en-US" altLang="en-US" sz="1800" dirty="0"/>
          </a:p>
          <a:p>
            <a:pPr algn="ctr">
              <a:lnSpc>
                <a:spcPct val="80000"/>
              </a:lnSpc>
              <a:buFontTx/>
              <a:buNone/>
            </a:pPr>
            <a:r>
              <a:rPr lang="en-US" altLang="en-US" sz="2800" i="1" dirty="0"/>
              <a:t>Crown</a:t>
            </a:r>
            <a:r>
              <a:rPr lang="en-US" altLang="en-US" sz="2800" dirty="0"/>
              <a:t>(</a:t>
            </a:r>
            <a:r>
              <a:rPr lang="en-US" altLang="en-US" sz="2800" i="1" dirty="0"/>
              <a:t>C</a:t>
            </a:r>
            <a:r>
              <a:rPr lang="en-US" altLang="en-US" sz="2800" i="1" baseline="-25000" dirty="0"/>
              <a:t>1</a:t>
            </a:r>
            <a:r>
              <a:rPr lang="en-US" altLang="en-US" sz="2800" dirty="0"/>
              <a:t>) </a:t>
            </a:r>
            <a:r>
              <a:rPr lang="en-US" altLang="en-US" sz="2800" dirty="0">
                <a:sym typeface="Symbol" panose="05050102010706020507" pitchFamily="18" charset="2"/>
              </a:rPr>
              <a:t></a:t>
            </a:r>
            <a:r>
              <a:rPr lang="en-US" altLang="en-US" sz="2800" dirty="0"/>
              <a:t> </a:t>
            </a:r>
            <a:r>
              <a:rPr lang="en-US" altLang="en-US" sz="2800" i="1" dirty="0" err="1"/>
              <a:t>OnHead</a:t>
            </a:r>
            <a:r>
              <a:rPr lang="en-US" altLang="en-US" sz="2800" dirty="0"/>
              <a:t>(</a:t>
            </a:r>
            <a:r>
              <a:rPr lang="en-US" altLang="en-US" sz="2800" i="1" dirty="0"/>
              <a:t>C</a:t>
            </a:r>
            <a:r>
              <a:rPr lang="en-US" altLang="en-US" sz="2800" i="1" baseline="-25000" dirty="0"/>
              <a:t>1</a:t>
            </a:r>
            <a:r>
              <a:rPr lang="en-US" altLang="en-US" sz="2800" i="1" dirty="0"/>
              <a:t>,John</a:t>
            </a:r>
            <a:r>
              <a:rPr lang="en-US" altLang="en-US" sz="2800" dirty="0"/>
              <a:t>)
</a:t>
            </a:r>
          </a:p>
          <a:p>
            <a:pPr lvl="4">
              <a:lnSpc>
                <a:spcPct val="80000"/>
              </a:lnSpc>
            </a:pPr>
            <a:endParaRPr lang="en-US" altLang="en-US" sz="1800" dirty="0"/>
          </a:p>
          <a:p>
            <a:pPr>
              <a:lnSpc>
                <a:spcPct val="80000"/>
              </a:lnSpc>
              <a:buFontTx/>
              <a:buNone/>
            </a:pPr>
            <a:r>
              <a:rPr lang="en-US" altLang="en-US" sz="2800" dirty="0"/>
              <a:t>	provided </a:t>
            </a:r>
            <a:r>
              <a:rPr lang="en-US" altLang="en-US" sz="2800" i="1" dirty="0"/>
              <a:t>C</a:t>
            </a:r>
            <a:r>
              <a:rPr lang="en-US" altLang="en-US" sz="2800" i="1" baseline="-25000" dirty="0"/>
              <a:t>1</a:t>
            </a:r>
            <a:r>
              <a:rPr lang="en-US" altLang="en-US" sz="2800" dirty="0"/>
              <a:t> is a new constant symbol, called a </a:t>
            </a:r>
            <a:r>
              <a:rPr lang="en-US" altLang="en-US" sz="2800" dirty="0" err="1">
                <a:solidFill>
                  <a:schemeClr val="accent2"/>
                </a:solidFill>
              </a:rPr>
              <a:t>Skolem</a:t>
            </a:r>
            <a:r>
              <a:rPr lang="en-US" altLang="en-US" sz="2800" dirty="0">
                <a:solidFill>
                  <a:schemeClr val="accent2"/>
                </a:solidFill>
              </a:rPr>
              <a:t> constant</a:t>
            </a:r>
            <a:r>
              <a:rPr lang="en-US" altLang="en-US" sz="2800" dirty="0"/>
              <a:t>
</a:t>
            </a:r>
          </a:p>
        </p:txBody>
      </p:sp>
      <p:sp>
        <p:nvSpPr>
          <p:cNvPr id="6148" name="Line 4"/>
          <p:cNvSpPr>
            <a:spLocks noChangeShapeType="1"/>
          </p:cNvSpPr>
          <p:nvPr/>
        </p:nvSpPr>
        <p:spPr bwMode="auto">
          <a:xfrm>
            <a:off x="3935760" y="2708920"/>
            <a:ext cx="2209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 name="Date Placeholder 1"/>
          <p:cNvSpPr>
            <a:spLocks noGrp="1"/>
          </p:cNvSpPr>
          <p:nvPr>
            <p:ph type="dt" sz="half" idx="10"/>
          </p:nvPr>
        </p:nvSpPr>
        <p:spPr/>
        <p:txBody>
          <a:bodyPr/>
          <a:lstStyle/>
          <a:p>
            <a:pPr>
              <a:defRPr/>
            </a:pPr>
            <a:fld id="{E2688F31-C112-4502-8F5E-FBD53EA8DBC1}"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132</a:t>
            </a:fld>
            <a:endParaRPr lang="en-US"/>
          </a:p>
        </p:txBody>
      </p:sp>
    </p:spTree>
    <p:extLst>
      <p:ext uri="{BB962C8B-B14F-4D97-AF65-F5344CB8AC3E}">
        <p14:creationId xmlns:p14="http://schemas.microsoft.com/office/powerpoint/2010/main" val="273279819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a:t>Reduction to propositional inference</a:t>
            </a:r>
          </a:p>
        </p:txBody>
      </p:sp>
      <p:sp>
        <p:nvSpPr>
          <p:cNvPr id="7171" name="Rectangle 3"/>
          <p:cNvSpPr>
            <a:spLocks noGrp="1" noChangeArrowheads="1"/>
          </p:cNvSpPr>
          <p:nvPr>
            <p:ph type="body" idx="1"/>
          </p:nvPr>
        </p:nvSpPr>
        <p:spPr/>
        <p:txBody>
          <a:bodyPr/>
          <a:lstStyle/>
          <a:p>
            <a:pPr>
              <a:lnSpc>
                <a:spcPct val="80000"/>
              </a:lnSpc>
              <a:buFontTx/>
              <a:buNone/>
            </a:pPr>
            <a:r>
              <a:rPr lang="en-US" altLang="en-US" sz="1800" dirty="0"/>
              <a:t>Suppose the KB contains just the following:
</a:t>
            </a:r>
          </a:p>
          <a:p>
            <a:pPr lvl="1">
              <a:lnSpc>
                <a:spcPct val="80000"/>
              </a:lnSpc>
              <a:buFontTx/>
              <a:buNone/>
            </a:pPr>
            <a:r>
              <a:rPr lang="en-US" altLang="en-US" sz="1600" dirty="0">
                <a:sym typeface="Symbol" panose="05050102010706020507" pitchFamily="18" charset="2"/>
              </a:rPr>
              <a:t></a:t>
            </a:r>
            <a:r>
              <a:rPr lang="en-US" altLang="en-US" sz="1600" dirty="0"/>
              <a:t>x King(x) </a:t>
            </a:r>
            <a:r>
              <a:rPr lang="en-US" altLang="en-US" sz="1600" dirty="0">
                <a:sym typeface="Symbol" panose="05050102010706020507" pitchFamily="18" charset="2"/>
              </a:rPr>
              <a:t></a:t>
            </a:r>
            <a:r>
              <a:rPr lang="en-US" altLang="en-US" sz="1600" dirty="0"/>
              <a:t> Greedy(x) </a:t>
            </a:r>
            <a:r>
              <a:rPr lang="en-US" altLang="en-US" sz="1600" dirty="0">
                <a:sym typeface="Symbol" panose="05050102010706020507" pitchFamily="18" charset="2"/>
              </a:rPr>
              <a:t></a:t>
            </a:r>
            <a:r>
              <a:rPr lang="en-US" altLang="en-US" sz="1600" dirty="0"/>
              <a:t> Evil(x)</a:t>
            </a:r>
          </a:p>
          <a:p>
            <a:pPr lvl="1">
              <a:lnSpc>
                <a:spcPct val="80000"/>
              </a:lnSpc>
              <a:buFontTx/>
              <a:buNone/>
            </a:pPr>
            <a:r>
              <a:rPr lang="en-US" altLang="en-US" sz="1600" dirty="0"/>
              <a:t>King(John)</a:t>
            </a:r>
          </a:p>
          <a:p>
            <a:pPr lvl="1">
              <a:lnSpc>
                <a:spcPct val="80000"/>
              </a:lnSpc>
              <a:buFontTx/>
              <a:buNone/>
            </a:pPr>
            <a:r>
              <a:rPr lang="en-US" altLang="en-US" sz="1600" dirty="0"/>
              <a:t>Greedy(John)</a:t>
            </a:r>
          </a:p>
          <a:p>
            <a:pPr lvl="1">
              <a:lnSpc>
                <a:spcPct val="80000"/>
              </a:lnSpc>
              <a:buFontTx/>
              <a:buNone/>
            </a:pPr>
            <a:r>
              <a:rPr lang="en-US" altLang="en-US" sz="1600" dirty="0"/>
              <a:t>Brother(</a:t>
            </a:r>
            <a:r>
              <a:rPr lang="en-US" altLang="en-US" sz="1600" dirty="0" err="1"/>
              <a:t>Richard,John</a:t>
            </a:r>
            <a:r>
              <a:rPr lang="en-US" altLang="en-US" sz="1600" dirty="0"/>
              <a:t>)</a:t>
            </a:r>
            <a:r>
              <a:rPr lang="en-US" altLang="en-US" sz="1400" dirty="0"/>
              <a:t>
</a:t>
            </a:r>
          </a:p>
          <a:p>
            <a:pPr>
              <a:lnSpc>
                <a:spcPct val="80000"/>
              </a:lnSpc>
            </a:pPr>
            <a:endParaRPr lang="en-US" altLang="en-US" sz="1600" dirty="0"/>
          </a:p>
          <a:p>
            <a:pPr>
              <a:lnSpc>
                <a:spcPct val="80000"/>
              </a:lnSpc>
            </a:pPr>
            <a:r>
              <a:rPr lang="en-US" altLang="en-US" sz="1800" dirty="0"/>
              <a:t>Instantiating the universal sentence in </a:t>
            </a:r>
            <a:r>
              <a:rPr lang="en-US" altLang="en-US" sz="1800" dirty="0">
                <a:solidFill>
                  <a:srgbClr val="FF0000"/>
                </a:solidFill>
              </a:rPr>
              <a:t>all possible</a:t>
            </a:r>
            <a:r>
              <a:rPr lang="en-US" altLang="en-US" sz="1800" dirty="0"/>
              <a:t> ways, we have:</a:t>
            </a:r>
          </a:p>
          <a:p>
            <a:pPr lvl="1">
              <a:lnSpc>
                <a:spcPct val="80000"/>
              </a:lnSpc>
              <a:buFontTx/>
              <a:buNone/>
            </a:pPr>
            <a:r>
              <a:rPr lang="en-US" altLang="en-US" sz="1600" dirty="0"/>
              <a:t>King(John) </a:t>
            </a:r>
            <a:r>
              <a:rPr lang="en-US" altLang="en-US" sz="1600" dirty="0">
                <a:sym typeface="Symbol" panose="05050102010706020507" pitchFamily="18" charset="2"/>
              </a:rPr>
              <a:t></a:t>
            </a:r>
            <a:r>
              <a:rPr lang="en-US" altLang="en-US" sz="1600" dirty="0"/>
              <a:t> Greedy(John) </a:t>
            </a:r>
            <a:r>
              <a:rPr lang="en-US" altLang="en-US" sz="1600" dirty="0">
                <a:sym typeface="Symbol" panose="05050102010706020507" pitchFamily="18" charset="2"/>
              </a:rPr>
              <a:t></a:t>
            </a:r>
            <a:r>
              <a:rPr lang="en-US" altLang="en-US" sz="1600" dirty="0"/>
              <a:t> Evil(John)</a:t>
            </a:r>
          </a:p>
          <a:p>
            <a:pPr lvl="1">
              <a:lnSpc>
                <a:spcPct val="80000"/>
              </a:lnSpc>
              <a:buFontTx/>
              <a:buNone/>
            </a:pPr>
            <a:r>
              <a:rPr lang="en-US" altLang="en-US" sz="1600" dirty="0"/>
              <a:t>King(Richard) </a:t>
            </a:r>
            <a:r>
              <a:rPr lang="en-US" altLang="en-US" sz="1600" dirty="0">
                <a:sym typeface="Symbol" panose="05050102010706020507" pitchFamily="18" charset="2"/>
              </a:rPr>
              <a:t></a:t>
            </a:r>
            <a:r>
              <a:rPr lang="en-US" altLang="en-US" sz="1600" dirty="0"/>
              <a:t> Greedy(Richard) </a:t>
            </a:r>
            <a:r>
              <a:rPr lang="en-US" altLang="en-US" sz="1600" dirty="0">
                <a:sym typeface="Symbol" panose="05050102010706020507" pitchFamily="18" charset="2"/>
              </a:rPr>
              <a:t></a:t>
            </a:r>
            <a:r>
              <a:rPr lang="en-US" altLang="en-US" sz="1600" dirty="0"/>
              <a:t> Evil(Richard)</a:t>
            </a:r>
          </a:p>
          <a:p>
            <a:pPr lvl="1">
              <a:lnSpc>
                <a:spcPct val="80000"/>
              </a:lnSpc>
              <a:buFontTx/>
              <a:buNone/>
            </a:pPr>
            <a:r>
              <a:rPr lang="en-US" altLang="en-US" sz="1600" dirty="0"/>
              <a:t>King(John)</a:t>
            </a:r>
          </a:p>
          <a:p>
            <a:pPr lvl="1">
              <a:lnSpc>
                <a:spcPct val="80000"/>
              </a:lnSpc>
              <a:buFontTx/>
              <a:buNone/>
            </a:pPr>
            <a:r>
              <a:rPr lang="en-US" altLang="en-US" sz="1600" dirty="0"/>
              <a:t>Greedy(John)</a:t>
            </a:r>
          </a:p>
          <a:p>
            <a:pPr lvl="1">
              <a:lnSpc>
                <a:spcPct val="80000"/>
              </a:lnSpc>
              <a:buFontTx/>
              <a:buNone/>
            </a:pPr>
            <a:r>
              <a:rPr lang="en-US" altLang="en-US" sz="1600" dirty="0"/>
              <a:t>Brother(</a:t>
            </a:r>
            <a:r>
              <a:rPr lang="en-US" altLang="en-US" sz="1600" dirty="0" err="1"/>
              <a:t>Richard,John</a:t>
            </a:r>
            <a:r>
              <a:rPr lang="en-US" altLang="en-US" sz="1600" dirty="0"/>
              <a:t>)
</a:t>
            </a:r>
          </a:p>
          <a:p>
            <a:pPr lvl="1">
              <a:lnSpc>
                <a:spcPct val="80000"/>
              </a:lnSpc>
              <a:buFontTx/>
              <a:buNone/>
            </a:pPr>
            <a:endParaRPr lang="en-US" altLang="en-US" sz="1600" dirty="0"/>
          </a:p>
          <a:p>
            <a:pPr>
              <a:lnSpc>
                <a:spcPct val="80000"/>
              </a:lnSpc>
            </a:pPr>
            <a:r>
              <a:rPr lang="en-US" altLang="en-US" sz="1800" dirty="0"/>
              <a:t>The new KB is </a:t>
            </a:r>
            <a:r>
              <a:rPr lang="en-US" altLang="en-US" sz="1800" dirty="0" err="1">
                <a:solidFill>
                  <a:schemeClr val="accent2"/>
                </a:solidFill>
              </a:rPr>
              <a:t>propositionalized</a:t>
            </a:r>
            <a:r>
              <a:rPr lang="en-US" altLang="en-US" sz="1800" dirty="0"/>
              <a:t>: proposition symbols </a:t>
            </a:r>
            <a:r>
              <a:rPr lang="en-US" altLang="en-US" sz="1800" dirty="0" smtClean="0"/>
              <a:t>are</a:t>
            </a:r>
            <a:endParaRPr lang="en-US" altLang="en-US" sz="1800" dirty="0"/>
          </a:p>
          <a:p>
            <a:pPr lvl="4">
              <a:lnSpc>
                <a:spcPct val="80000"/>
              </a:lnSpc>
              <a:buFontTx/>
              <a:buNone/>
            </a:pPr>
            <a:r>
              <a:rPr lang="en-US" altLang="en-US" sz="1200" dirty="0"/>
              <a:t>		
</a:t>
            </a:r>
          </a:p>
          <a:p>
            <a:pPr lvl="1" algn="ctr">
              <a:lnSpc>
                <a:spcPct val="80000"/>
              </a:lnSpc>
              <a:buFontTx/>
              <a:buNone/>
            </a:pPr>
            <a:r>
              <a:rPr lang="en-US" altLang="en-US" sz="1600" dirty="0"/>
              <a:t> King(John), Greedy(John), Evil(John), King(Richard), etc.
</a:t>
            </a:r>
          </a:p>
          <a:p>
            <a:pPr>
              <a:lnSpc>
                <a:spcPct val="80000"/>
              </a:lnSpc>
              <a:buFontTx/>
              <a:buNone/>
            </a:pPr>
            <a:r>
              <a:rPr lang="en-US" altLang="en-US" sz="1800" dirty="0"/>
              <a:t>
</a:t>
            </a:r>
          </a:p>
        </p:txBody>
      </p:sp>
      <p:sp>
        <p:nvSpPr>
          <p:cNvPr id="2" name="Date Placeholder 1"/>
          <p:cNvSpPr>
            <a:spLocks noGrp="1"/>
          </p:cNvSpPr>
          <p:nvPr>
            <p:ph type="dt" sz="half" idx="10"/>
          </p:nvPr>
        </p:nvSpPr>
        <p:spPr/>
        <p:txBody>
          <a:bodyPr/>
          <a:lstStyle/>
          <a:p>
            <a:pPr>
              <a:defRPr/>
            </a:pPr>
            <a:fld id="{2010785B-B9D3-416B-B00D-42E0794E54C7}"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133</a:t>
            </a:fld>
            <a:endParaRPr lang="en-US"/>
          </a:p>
        </p:txBody>
      </p:sp>
    </p:spTree>
    <p:extLst>
      <p:ext uri="{BB962C8B-B14F-4D97-AF65-F5344CB8AC3E}">
        <p14:creationId xmlns:p14="http://schemas.microsoft.com/office/powerpoint/2010/main" val="76096975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a:t>Reduction contd.</a:t>
            </a:r>
          </a:p>
        </p:txBody>
      </p:sp>
      <p:sp>
        <p:nvSpPr>
          <p:cNvPr id="8195" name="Rectangle 3"/>
          <p:cNvSpPr>
            <a:spLocks noGrp="1" noChangeArrowheads="1"/>
          </p:cNvSpPr>
          <p:nvPr>
            <p:ph type="body" idx="1"/>
          </p:nvPr>
        </p:nvSpPr>
        <p:spPr/>
        <p:txBody>
          <a:bodyPr/>
          <a:lstStyle/>
          <a:p>
            <a:r>
              <a:rPr lang="en-US" altLang="en-US" sz="2400" dirty="0"/>
              <a:t>Every FOL KB can be </a:t>
            </a:r>
            <a:r>
              <a:rPr lang="en-US" altLang="en-US" sz="2400" dirty="0" err="1" smtClean="0"/>
              <a:t>propositionalised</a:t>
            </a:r>
            <a:r>
              <a:rPr lang="en-US" altLang="en-US" sz="2400" dirty="0" smtClean="0"/>
              <a:t> </a:t>
            </a:r>
            <a:r>
              <a:rPr lang="en-US" altLang="en-US" sz="2400" dirty="0"/>
              <a:t>so as to preserve </a:t>
            </a:r>
            <a:r>
              <a:rPr lang="en-US" altLang="en-US" sz="2400" dirty="0" smtClean="0"/>
              <a:t>entailment</a:t>
            </a:r>
            <a:endParaRPr lang="en-US" altLang="en-US" sz="1600" dirty="0"/>
          </a:p>
          <a:p>
            <a:pPr lvl="1"/>
            <a:r>
              <a:rPr lang="en-US" altLang="en-US" sz="2400" dirty="0"/>
              <a:t>(A ground sentence is entailed by new KB </a:t>
            </a:r>
            <a:r>
              <a:rPr lang="en-US" altLang="en-US" sz="2400" dirty="0" err="1"/>
              <a:t>iff</a:t>
            </a:r>
            <a:r>
              <a:rPr lang="en-US" altLang="en-US" sz="2400" dirty="0"/>
              <a:t> entailed by original KB</a:t>
            </a:r>
            <a:r>
              <a:rPr lang="en-US" altLang="en-US" sz="2400" dirty="0" smtClean="0"/>
              <a:t>)</a:t>
            </a:r>
            <a:endParaRPr lang="en-US" altLang="en-US" sz="2400" dirty="0"/>
          </a:p>
          <a:p>
            <a:pPr lvl="4"/>
            <a:endParaRPr lang="en-US" altLang="en-US" sz="1600" dirty="0"/>
          </a:p>
          <a:p>
            <a:r>
              <a:rPr lang="en-US" altLang="en-US" sz="2400" dirty="0"/>
              <a:t>Idea: </a:t>
            </a:r>
            <a:r>
              <a:rPr lang="en-US" altLang="en-US" sz="2400" dirty="0" err="1"/>
              <a:t>propositionalize</a:t>
            </a:r>
            <a:r>
              <a:rPr lang="en-US" altLang="en-US" sz="2400" dirty="0"/>
              <a:t> KB and query, apply resolution, return </a:t>
            </a:r>
            <a:r>
              <a:rPr lang="en-US" altLang="en-US" sz="2400" dirty="0" smtClean="0"/>
              <a:t>result</a:t>
            </a:r>
            <a:endParaRPr lang="en-US" altLang="en-US" sz="1600" dirty="0"/>
          </a:p>
          <a:p>
            <a:r>
              <a:rPr lang="en-US" altLang="en-US" sz="2400" dirty="0"/>
              <a:t>Problem: with function symbols, there are infinitely many ground terms,</a:t>
            </a:r>
          </a:p>
          <a:p>
            <a:pPr lvl="1"/>
            <a:r>
              <a:rPr lang="en-US" altLang="en-US" sz="2000" dirty="0"/>
              <a:t>e.g., </a:t>
            </a:r>
            <a:r>
              <a:rPr lang="en-US" altLang="en-US" sz="2000" i="1" dirty="0"/>
              <a:t>Father</a:t>
            </a:r>
            <a:r>
              <a:rPr lang="en-US" altLang="en-US" sz="2000" dirty="0"/>
              <a:t>(</a:t>
            </a:r>
            <a:r>
              <a:rPr lang="en-US" altLang="en-US" sz="2000" i="1" dirty="0"/>
              <a:t>Father</a:t>
            </a:r>
            <a:r>
              <a:rPr lang="en-US" altLang="en-US" sz="2000" dirty="0"/>
              <a:t>(</a:t>
            </a:r>
            <a:r>
              <a:rPr lang="en-US" altLang="en-US" sz="2000" i="1" dirty="0"/>
              <a:t>Father</a:t>
            </a:r>
            <a:r>
              <a:rPr lang="en-US" altLang="en-US" sz="2000" dirty="0"/>
              <a:t>(</a:t>
            </a:r>
            <a:r>
              <a:rPr lang="en-US" altLang="en-US" sz="2000" i="1" dirty="0"/>
              <a:t>John</a:t>
            </a:r>
            <a:r>
              <a:rPr lang="en-US" altLang="en-US" sz="2000" dirty="0" smtClean="0"/>
              <a:t>)))</a:t>
            </a:r>
            <a:endParaRPr lang="en-US" altLang="en-US" sz="2000" dirty="0"/>
          </a:p>
        </p:txBody>
      </p:sp>
      <p:sp>
        <p:nvSpPr>
          <p:cNvPr id="2" name="Date Placeholder 1"/>
          <p:cNvSpPr>
            <a:spLocks noGrp="1"/>
          </p:cNvSpPr>
          <p:nvPr>
            <p:ph type="dt" sz="half" idx="10"/>
          </p:nvPr>
        </p:nvSpPr>
        <p:spPr/>
        <p:txBody>
          <a:bodyPr/>
          <a:lstStyle/>
          <a:p>
            <a:pPr>
              <a:defRPr/>
            </a:pPr>
            <a:fld id="{B272ADA1-3267-4760-82DC-EF73ADF96813}"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134</a:t>
            </a:fld>
            <a:endParaRPr lang="en-US"/>
          </a:p>
        </p:txBody>
      </p:sp>
    </p:spTree>
    <p:extLst>
      <p:ext uri="{BB962C8B-B14F-4D97-AF65-F5344CB8AC3E}">
        <p14:creationId xmlns:p14="http://schemas.microsoft.com/office/powerpoint/2010/main" val="660573829"/>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a:t>Reduction contd.</a:t>
            </a:r>
          </a:p>
        </p:txBody>
      </p:sp>
      <p:sp>
        <p:nvSpPr>
          <p:cNvPr id="9219" name="Rectangle 3"/>
          <p:cNvSpPr>
            <a:spLocks noGrp="1" noChangeArrowheads="1"/>
          </p:cNvSpPr>
          <p:nvPr>
            <p:ph type="body" idx="1"/>
          </p:nvPr>
        </p:nvSpPr>
        <p:spPr/>
        <p:txBody>
          <a:bodyPr/>
          <a:lstStyle/>
          <a:p>
            <a:pPr>
              <a:lnSpc>
                <a:spcPct val="80000"/>
              </a:lnSpc>
              <a:buFontTx/>
              <a:buNone/>
            </a:pPr>
            <a:r>
              <a:rPr lang="en-US" altLang="en-US" sz="2000"/>
              <a:t>Theorem: Herbrand (1930). If a sentence </a:t>
            </a:r>
            <a:r>
              <a:rPr lang="el-GR" altLang="en-US" sz="2000">
                <a:cs typeface="Arial" panose="020B0604020202020204" pitchFamily="34" charset="0"/>
              </a:rPr>
              <a:t>α</a:t>
            </a:r>
            <a:r>
              <a:rPr lang="en-US" altLang="en-US" sz="2000">
                <a:cs typeface="Arial" panose="020B0604020202020204" pitchFamily="34" charset="0"/>
              </a:rPr>
              <a:t> </a:t>
            </a:r>
            <a:r>
              <a:rPr lang="en-US" altLang="en-US" sz="2000"/>
              <a:t>is entailed by an FOL KB, it is entailed by a </a:t>
            </a:r>
            <a:r>
              <a:rPr lang="en-US" altLang="en-US" sz="2000">
                <a:solidFill>
                  <a:srgbClr val="FF0000"/>
                </a:solidFill>
              </a:rPr>
              <a:t>finite </a:t>
            </a:r>
            <a:r>
              <a:rPr lang="en-US" altLang="en-US" sz="2000"/>
              <a:t>subset of the propositionalized KB
</a:t>
            </a:r>
          </a:p>
          <a:p>
            <a:pPr>
              <a:lnSpc>
                <a:spcPct val="80000"/>
              </a:lnSpc>
            </a:pPr>
            <a:endParaRPr lang="en-US" altLang="en-US" sz="2000"/>
          </a:p>
          <a:p>
            <a:pPr>
              <a:lnSpc>
                <a:spcPct val="80000"/>
              </a:lnSpc>
              <a:buFontTx/>
              <a:buNone/>
            </a:pPr>
            <a:r>
              <a:rPr lang="en-US" altLang="en-US" sz="2000"/>
              <a:t>Idea: For </a:t>
            </a:r>
            <a:r>
              <a:rPr lang="en-US" altLang="en-US" sz="2000" i="1"/>
              <a:t>n</a:t>
            </a:r>
            <a:r>
              <a:rPr lang="en-US" altLang="en-US" sz="2000"/>
              <a:t> = 0 to </a:t>
            </a:r>
            <a:r>
              <a:rPr lang="en-US" altLang="en-US" sz="2000">
                <a:cs typeface="Arial" panose="020B0604020202020204" pitchFamily="34" charset="0"/>
              </a:rPr>
              <a:t>∞</a:t>
            </a:r>
            <a:r>
              <a:rPr lang="en-US" altLang="en-US" sz="2000"/>
              <a:t> do</a:t>
            </a:r>
          </a:p>
          <a:p>
            <a:pPr lvl="1">
              <a:lnSpc>
                <a:spcPct val="80000"/>
              </a:lnSpc>
              <a:buFontTx/>
              <a:buNone/>
            </a:pPr>
            <a:r>
              <a:rPr lang="en-US" altLang="en-US" sz="1800"/>
              <a:t>    create a propositional KB by instantiating with depth-$n$ terms</a:t>
            </a:r>
          </a:p>
          <a:p>
            <a:pPr lvl="1">
              <a:lnSpc>
                <a:spcPct val="80000"/>
              </a:lnSpc>
              <a:buFontTx/>
              <a:buNone/>
            </a:pPr>
            <a:r>
              <a:rPr lang="en-US" altLang="en-US" sz="1800"/>
              <a:t>    see if </a:t>
            </a:r>
            <a:r>
              <a:rPr lang="el-GR" altLang="en-US" sz="1800">
                <a:cs typeface="Arial" panose="020B0604020202020204" pitchFamily="34" charset="0"/>
              </a:rPr>
              <a:t>α</a:t>
            </a:r>
            <a:r>
              <a:rPr lang="en-US" altLang="en-US" sz="1800"/>
              <a:t> is entailed by this KB
</a:t>
            </a:r>
          </a:p>
          <a:p>
            <a:pPr>
              <a:lnSpc>
                <a:spcPct val="80000"/>
              </a:lnSpc>
              <a:buFontTx/>
              <a:buNone/>
            </a:pPr>
            <a:endParaRPr lang="en-US" altLang="en-US" sz="2000"/>
          </a:p>
          <a:p>
            <a:pPr>
              <a:lnSpc>
                <a:spcPct val="80000"/>
              </a:lnSpc>
              <a:buFontTx/>
              <a:buNone/>
            </a:pPr>
            <a:r>
              <a:rPr lang="en-US" altLang="en-US" sz="2000"/>
              <a:t>Problem: works if </a:t>
            </a:r>
            <a:r>
              <a:rPr lang="el-GR" altLang="en-US" sz="2000">
                <a:cs typeface="Arial" panose="020B0604020202020204" pitchFamily="34" charset="0"/>
              </a:rPr>
              <a:t>α</a:t>
            </a:r>
            <a:r>
              <a:rPr lang="en-US" altLang="en-US" sz="2000"/>
              <a:t> is entailed, loops if </a:t>
            </a:r>
            <a:r>
              <a:rPr lang="el-GR" altLang="en-US" sz="2000">
                <a:cs typeface="Arial" panose="020B0604020202020204" pitchFamily="34" charset="0"/>
              </a:rPr>
              <a:t>α</a:t>
            </a:r>
            <a:r>
              <a:rPr lang="en-US" altLang="en-US" sz="2000"/>
              <a:t> is not entailed
</a:t>
            </a:r>
          </a:p>
          <a:p>
            <a:pPr>
              <a:lnSpc>
                <a:spcPct val="80000"/>
              </a:lnSpc>
              <a:buFontTx/>
              <a:buNone/>
            </a:pPr>
            <a:endParaRPr lang="en-US" altLang="en-US" sz="2000"/>
          </a:p>
          <a:p>
            <a:pPr>
              <a:lnSpc>
                <a:spcPct val="80000"/>
              </a:lnSpc>
              <a:buFontTx/>
              <a:buNone/>
            </a:pPr>
            <a:r>
              <a:rPr lang="en-US" altLang="en-US" sz="2000"/>
              <a:t>Theorem: Turing (1936), Church (1936) Entailment for FOL is
 </a:t>
            </a:r>
            <a:r>
              <a:rPr lang="en-US" altLang="en-US" sz="2000">
                <a:solidFill>
                  <a:schemeClr val="accent2"/>
                </a:solidFill>
              </a:rPr>
              <a:t>semidecidable</a:t>
            </a:r>
            <a:r>
              <a:rPr lang="en-US" altLang="en-US" sz="2000"/>
              <a:t> (algorithms exist that say yes to every entailed sentence, but no algorithm exists that also says no to every nonentailed sentence.)
</a:t>
            </a:r>
          </a:p>
        </p:txBody>
      </p:sp>
      <p:sp>
        <p:nvSpPr>
          <p:cNvPr id="2" name="Date Placeholder 1"/>
          <p:cNvSpPr>
            <a:spLocks noGrp="1"/>
          </p:cNvSpPr>
          <p:nvPr>
            <p:ph type="dt" sz="half" idx="10"/>
          </p:nvPr>
        </p:nvSpPr>
        <p:spPr/>
        <p:txBody>
          <a:bodyPr/>
          <a:lstStyle/>
          <a:p>
            <a:pPr>
              <a:defRPr/>
            </a:pPr>
            <a:fld id="{16D5BA67-52D6-4BF6-97E4-54F059BEEABE}"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135</a:t>
            </a:fld>
            <a:endParaRPr lang="en-US"/>
          </a:p>
        </p:txBody>
      </p:sp>
    </p:spTree>
    <p:extLst>
      <p:ext uri="{BB962C8B-B14F-4D97-AF65-F5344CB8AC3E}">
        <p14:creationId xmlns:p14="http://schemas.microsoft.com/office/powerpoint/2010/main" val="1878993456"/>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sz="4000"/>
              <a:t>Problems with</a:t>
            </a:r>
            <a:r>
              <a:rPr lang="en-US" altLang="en-US"/>
              <a:t> </a:t>
            </a:r>
            <a:r>
              <a:rPr lang="en-US" altLang="en-US" sz="4000"/>
              <a:t>propositionalization</a:t>
            </a:r>
          </a:p>
        </p:txBody>
      </p:sp>
      <p:sp>
        <p:nvSpPr>
          <p:cNvPr id="10243" name="Rectangle 3"/>
          <p:cNvSpPr>
            <a:spLocks noGrp="1" noChangeArrowheads="1"/>
          </p:cNvSpPr>
          <p:nvPr>
            <p:ph type="body" idx="1"/>
          </p:nvPr>
        </p:nvSpPr>
        <p:spPr/>
        <p:txBody>
          <a:bodyPr/>
          <a:lstStyle/>
          <a:p>
            <a:pPr>
              <a:lnSpc>
                <a:spcPct val="80000"/>
              </a:lnSpc>
            </a:pPr>
            <a:r>
              <a:rPr lang="en-US" altLang="en-US" sz="2000" dirty="0" err="1"/>
              <a:t>Propositionalization</a:t>
            </a:r>
            <a:r>
              <a:rPr lang="en-US" altLang="en-US" sz="2000" dirty="0"/>
              <a:t> seems to generate lots of irrelevant sentences.</a:t>
            </a:r>
          </a:p>
          <a:p>
            <a:pPr>
              <a:lnSpc>
                <a:spcPct val="80000"/>
              </a:lnSpc>
            </a:pPr>
            <a:endParaRPr lang="en-US" altLang="en-US" sz="2000" dirty="0"/>
          </a:p>
          <a:p>
            <a:pPr>
              <a:lnSpc>
                <a:spcPct val="80000"/>
              </a:lnSpc>
            </a:pPr>
            <a:r>
              <a:rPr lang="en-US" altLang="en-US" sz="2000" dirty="0"/>
              <a:t>E.g., from</a:t>
            </a:r>
            <a:r>
              <a:rPr lang="en-US" altLang="en-US" sz="2000" dirty="0" smtClean="0"/>
              <a:t>:</a:t>
            </a:r>
            <a:endParaRPr lang="en-US" altLang="en-US" sz="2000" dirty="0"/>
          </a:p>
          <a:p>
            <a:pPr lvl="1">
              <a:lnSpc>
                <a:spcPct val="80000"/>
              </a:lnSpc>
              <a:buFontTx/>
              <a:buNone/>
            </a:pPr>
            <a:r>
              <a:rPr lang="en-US" altLang="en-US" sz="1800" dirty="0">
                <a:sym typeface="Symbol" panose="05050102010706020507" pitchFamily="18" charset="2"/>
              </a:rPr>
              <a:t></a:t>
            </a:r>
            <a:r>
              <a:rPr lang="en-US" altLang="en-US" sz="1800" dirty="0"/>
              <a:t>x King(x) </a:t>
            </a:r>
            <a:r>
              <a:rPr lang="en-US" altLang="en-US" sz="1800" dirty="0">
                <a:sym typeface="Symbol" panose="05050102010706020507" pitchFamily="18" charset="2"/>
              </a:rPr>
              <a:t></a:t>
            </a:r>
            <a:r>
              <a:rPr lang="en-US" altLang="en-US" sz="1800" dirty="0"/>
              <a:t> Greedy(x) </a:t>
            </a:r>
            <a:r>
              <a:rPr lang="en-US" altLang="en-US" sz="1800" dirty="0">
                <a:sym typeface="Symbol" panose="05050102010706020507" pitchFamily="18" charset="2"/>
              </a:rPr>
              <a:t></a:t>
            </a:r>
            <a:r>
              <a:rPr lang="en-US" altLang="en-US" sz="1800" dirty="0"/>
              <a:t> Evil(x)</a:t>
            </a:r>
          </a:p>
          <a:p>
            <a:pPr lvl="1">
              <a:lnSpc>
                <a:spcPct val="80000"/>
              </a:lnSpc>
              <a:buFontTx/>
              <a:buNone/>
            </a:pPr>
            <a:r>
              <a:rPr lang="en-US" altLang="en-US" sz="1800" dirty="0"/>
              <a:t>King(John)</a:t>
            </a:r>
          </a:p>
          <a:p>
            <a:pPr lvl="1">
              <a:lnSpc>
                <a:spcPct val="80000"/>
              </a:lnSpc>
              <a:buFontTx/>
              <a:buNone/>
            </a:pPr>
            <a:r>
              <a:rPr lang="en-US" altLang="en-US" sz="1800" dirty="0">
                <a:sym typeface="Symbol" panose="05050102010706020507" pitchFamily="18" charset="2"/>
              </a:rPr>
              <a:t></a:t>
            </a:r>
            <a:r>
              <a:rPr lang="en-US" altLang="en-US" sz="1800" dirty="0"/>
              <a:t>y Greedy(y)</a:t>
            </a:r>
          </a:p>
          <a:p>
            <a:pPr lvl="1">
              <a:lnSpc>
                <a:spcPct val="80000"/>
              </a:lnSpc>
              <a:buFontTx/>
              <a:buNone/>
            </a:pPr>
            <a:r>
              <a:rPr lang="en-US" altLang="en-US" sz="1800" dirty="0"/>
              <a:t>Brother(</a:t>
            </a:r>
            <a:r>
              <a:rPr lang="en-US" altLang="en-US" sz="1800" dirty="0" err="1"/>
              <a:t>Richard,John</a:t>
            </a:r>
            <a:r>
              <a:rPr lang="en-US" altLang="en-US" sz="1800" dirty="0"/>
              <a:t>)
</a:t>
            </a:r>
          </a:p>
          <a:p>
            <a:pPr>
              <a:lnSpc>
                <a:spcPct val="80000"/>
              </a:lnSpc>
            </a:pPr>
            <a:endParaRPr lang="en-US" altLang="en-US" sz="2000" dirty="0"/>
          </a:p>
          <a:p>
            <a:pPr>
              <a:lnSpc>
                <a:spcPct val="80000"/>
              </a:lnSpc>
            </a:pPr>
            <a:r>
              <a:rPr lang="en-US" altLang="en-US" sz="2000" dirty="0"/>
              <a:t>it seems obvious that </a:t>
            </a:r>
            <a:r>
              <a:rPr lang="en-US" altLang="en-US" sz="2000" i="1" dirty="0"/>
              <a:t>Evil</a:t>
            </a:r>
            <a:r>
              <a:rPr lang="en-US" altLang="en-US" sz="2000" dirty="0"/>
              <a:t>(</a:t>
            </a:r>
            <a:r>
              <a:rPr lang="en-US" altLang="en-US" sz="2000" i="1" dirty="0"/>
              <a:t>John</a:t>
            </a:r>
            <a:r>
              <a:rPr lang="en-US" altLang="en-US" sz="2000" dirty="0"/>
              <a:t>), but </a:t>
            </a:r>
            <a:r>
              <a:rPr lang="en-US" altLang="en-US" sz="2000" dirty="0" err="1"/>
              <a:t>propositionalization</a:t>
            </a:r>
            <a:r>
              <a:rPr lang="en-US" altLang="en-US" sz="2000" dirty="0"/>
              <a:t> produces lots of facts such as </a:t>
            </a:r>
            <a:r>
              <a:rPr lang="en-US" altLang="en-US" sz="2000" i="1" dirty="0"/>
              <a:t>Greedy</a:t>
            </a:r>
            <a:r>
              <a:rPr lang="en-US" altLang="en-US" sz="2000" dirty="0"/>
              <a:t>(</a:t>
            </a:r>
            <a:r>
              <a:rPr lang="en-US" altLang="en-US" sz="2000" i="1" dirty="0"/>
              <a:t>Richard</a:t>
            </a:r>
            <a:r>
              <a:rPr lang="en-US" altLang="en-US" sz="2000" dirty="0"/>
              <a:t>) that are </a:t>
            </a:r>
            <a:r>
              <a:rPr lang="en-US" altLang="en-US" sz="2000" dirty="0" smtClean="0"/>
              <a:t>irrelevant</a:t>
            </a:r>
            <a:endParaRPr lang="en-US" altLang="en-US" sz="2000" dirty="0"/>
          </a:p>
          <a:p>
            <a:pPr>
              <a:lnSpc>
                <a:spcPct val="80000"/>
              </a:lnSpc>
            </a:pPr>
            <a:endParaRPr lang="en-US" altLang="en-US" sz="2000" dirty="0"/>
          </a:p>
          <a:p>
            <a:pPr>
              <a:lnSpc>
                <a:spcPct val="80000"/>
              </a:lnSpc>
            </a:pPr>
            <a:r>
              <a:rPr lang="en-US" altLang="en-US" sz="2000" dirty="0"/>
              <a:t>With </a:t>
            </a:r>
            <a:r>
              <a:rPr lang="en-US" altLang="en-US" sz="2000" i="1" dirty="0"/>
              <a:t>p k</a:t>
            </a:r>
            <a:r>
              <a:rPr lang="en-US" altLang="en-US" sz="2000" dirty="0"/>
              <a:t>-</a:t>
            </a:r>
            <a:r>
              <a:rPr lang="en-US" altLang="en-US" sz="2000" dirty="0" err="1"/>
              <a:t>ary</a:t>
            </a:r>
            <a:r>
              <a:rPr lang="en-US" altLang="en-US" sz="2000" dirty="0"/>
              <a:t> predicates and </a:t>
            </a:r>
            <a:r>
              <a:rPr lang="en-US" altLang="en-US" sz="2000" i="1" dirty="0"/>
              <a:t>n</a:t>
            </a:r>
            <a:r>
              <a:rPr lang="en-US" altLang="en-US" sz="2000" dirty="0"/>
              <a:t> constants, there are </a:t>
            </a:r>
            <a:r>
              <a:rPr lang="en-US" altLang="en-US" sz="2000" i="1" dirty="0" err="1"/>
              <a:t>p</a:t>
            </a:r>
            <a:r>
              <a:rPr lang="en-US" altLang="en-US" sz="2000" i="1" dirty="0" err="1">
                <a:cs typeface="Arial" panose="020B0604020202020204" pitchFamily="34" charset="0"/>
              </a:rPr>
              <a:t>·</a:t>
            </a:r>
            <a:r>
              <a:rPr lang="en-US" altLang="en-US" sz="2000" i="1" dirty="0" err="1"/>
              <a:t>n</a:t>
            </a:r>
            <a:r>
              <a:rPr lang="en-US" altLang="en-US" sz="2000" i="1" baseline="30000" dirty="0" err="1"/>
              <a:t>k</a:t>
            </a:r>
            <a:r>
              <a:rPr lang="en-US" altLang="en-US" sz="2000" dirty="0"/>
              <a:t> instantiations</a:t>
            </a:r>
            <a:r>
              <a:rPr lang="en-US" altLang="en-US" sz="2000" dirty="0" smtClean="0"/>
              <a:t>.</a:t>
            </a:r>
            <a:endParaRPr lang="en-US" altLang="en-US" sz="2000" dirty="0"/>
          </a:p>
        </p:txBody>
      </p:sp>
      <p:sp>
        <p:nvSpPr>
          <p:cNvPr id="2" name="Date Placeholder 1"/>
          <p:cNvSpPr>
            <a:spLocks noGrp="1"/>
          </p:cNvSpPr>
          <p:nvPr>
            <p:ph type="dt" sz="half" idx="10"/>
          </p:nvPr>
        </p:nvSpPr>
        <p:spPr/>
        <p:txBody>
          <a:bodyPr/>
          <a:lstStyle/>
          <a:p>
            <a:pPr>
              <a:defRPr/>
            </a:pPr>
            <a:fld id="{4B799CD9-6451-4025-B0DE-A0CFFE81B1CB}"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136</a:t>
            </a:fld>
            <a:endParaRPr lang="en-US"/>
          </a:p>
        </p:txBody>
      </p:sp>
    </p:spTree>
    <p:extLst>
      <p:ext uri="{BB962C8B-B14F-4D97-AF65-F5344CB8AC3E}">
        <p14:creationId xmlns:p14="http://schemas.microsoft.com/office/powerpoint/2010/main" val="411795217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a:t>Unification</a:t>
            </a:r>
          </a:p>
        </p:txBody>
      </p:sp>
      <p:sp>
        <p:nvSpPr>
          <p:cNvPr id="15363" name="Rectangle 3"/>
          <p:cNvSpPr>
            <a:spLocks noGrp="1" noChangeArrowheads="1"/>
          </p:cNvSpPr>
          <p:nvPr>
            <p:ph type="body" idx="1"/>
          </p:nvPr>
        </p:nvSpPr>
        <p:spPr/>
        <p:txBody>
          <a:bodyPr/>
          <a:lstStyle/>
          <a:p>
            <a:r>
              <a:rPr lang="en-US" altLang="en-US" sz="2000" dirty="0"/>
              <a:t>We can get the inference immediately if we can find a substitution </a:t>
            </a:r>
            <a:r>
              <a:rPr lang="el-GR" altLang="en-US" sz="2000" dirty="0">
                <a:cs typeface="Arial" panose="020B0604020202020204" pitchFamily="34" charset="0"/>
              </a:rPr>
              <a:t>θ</a:t>
            </a:r>
            <a:r>
              <a:rPr lang="en-US" altLang="en-US" sz="2000" dirty="0"/>
              <a:t> such that </a:t>
            </a:r>
            <a:r>
              <a:rPr lang="en-US" altLang="en-US" sz="2000" i="1" dirty="0"/>
              <a:t>King(x) </a:t>
            </a:r>
            <a:r>
              <a:rPr lang="en-US" altLang="en-US" sz="2000" dirty="0"/>
              <a:t>and </a:t>
            </a:r>
            <a:r>
              <a:rPr lang="en-US" altLang="en-US" sz="2000" i="1" dirty="0"/>
              <a:t>Greedy(x) </a:t>
            </a:r>
            <a:r>
              <a:rPr lang="en-US" altLang="en-US" sz="2000" dirty="0"/>
              <a:t>match </a:t>
            </a:r>
            <a:r>
              <a:rPr lang="en-US" altLang="en-US" sz="2000" i="1" dirty="0"/>
              <a:t>King(John)</a:t>
            </a:r>
            <a:r>
              <a:rPr lang="en-US" altLang="en-US" sz="2000" dirty="0"/>
              <a:t> and </a:t>
            </a:r>
            <a:r>
              <a:rPr lang="en-US" altLang="en-US" sz="2000" i="1" dirty="0"/>
              <a:t>Greedy(y</a:t>
            </a:r>
            <a:r>
              <a:rPr lang="en-US" altLang="en-US" sz="2000" i="1" dirty="0" smtClean="0"/>
              <a:t>)</a:t>
            </a:r>
            <a:endParaRPr lang="en-US" altLang="en-US" sz="2000" dirty="0" smtClean="0"/>
          </a:p>
          <a:p>
            <a:endParaRPr lang="en-US" altLang="en-US" sz="1400" dirty="0">
              <a:cs typeface="Arial" panose="020B0604020202020204" pitchFamily="34" charset="0"/>
            </a:endParaRPr>
          </a:p>
          <a:p>
            <a:pPr>
              <a:buFontTx/>
              <a:buNone/>
            </a:pPr>
            <a:r>
              <a:rPr lang="en-US" altLang="en-US" sz="2000" dirty="0" smtClean="0">
                <a:cs typeface="Arial" panose="020B0604020202020204" pitchFamily="34" charset="0"/>
              </a:rPr>
              <a:t>                    </a:t>
            </a:r>
            <a:r>
              <a:rPr lang="el-GR" altLang="en-US" sz="2000" dirty="0" smtClean="0">
                <a:cs typeface="Arial" panose="020B0604020202020204" pitchFamily="34" charset="0"/>
              </a:rPr>
              <a:t>θ</a:t>
            </a:r>
            <a:r>
              <a:rPr lang="en-US" altLang="en-US" sz="2000" dirty="0" smtClean="0"/>
              <a:t> </a:t>
            </a:r>
            <a:r>
              <a:rPr lang="en-US" altLang="en-US" sz="2000" dirty="0"/>
              <a:t>= {x/John</a:t>
            </a:r>
            <a:r>
              <a:rPr lang="en-US" altLang="en-US" sz="2000" dirty="0" smtClean="0"/>
              <a:t>, y/John</a:t>
            </a:r>
            <a:r>
              <a:rPr lang="en-US" altLang="en-US" sz="2000" dirty="0"/>
              <a:t>} works
</a:t>
            </a:r>
            <a:endParaRPr lang="en-US" altLang="en-US" sz="1400" dirty="0"/>
          </a:p>
          <a:p>
            <a:r>
              <a:rPr lang="en-US" altLang="en-US" sz="2000" dirty="0"/>
              <a:t>Unify(</a:t>
            </a:r>
            <a:r>
              <a:rPr lang="el-GR" altLang="en-US" sz="2000" dirty="0">
                <a:cs typeface="Arial" panose="020B0604020202020204" pitchFamily="34" charset="0"/>
              </a:rPr>
              <a:t>α</a:t>
            </a:r>
            <a:r>
              <a:rPr lang="en-US" altLang="en-US" sz="2000" dirty="0"/>
              <a:t>,</a:t>
            </a:r>
            <a:r>
              <a:rPr lang="el-GR" altLang="en-US" sz="2000" dirty="0">
                <a:cs typeface="Arial" panose="020B0604020202020204" pitchFamily="34" charset="0"/>
              </a:rPr>
              <a:t>β</a:t>
            </a:r>
            <a:r>
              <a:rPr lang="en-US" altLang="en-US" sz="2000" dirty="0"/>
              <a:t>) = </a:t>
            </a:r>
            <a:r>
              <a:rPr lang="el-GR" altLang="en-US" sz="2000" dirty="0">
                <a:cs typeface="Arial" panose="020B0604020202020204" pitchFamily="34" charset="0"/>
              </a:rPr>
              <a:t>θ</a:t>
            </a:r>
            <a:r>
              <a:rPr lang="en-US" altLang="en-US" sz="2000" dirty="0"/>
              <a:t> if </a:t>
            </a:r>
            <a:r>
              <a:rPr lang="el-GR" altLang="en-US" sz="2000" dirty="0">
                <a:cs typeface="Arial" panose="020B0604020202020204" pitchFamily="34" charset="0"/>
              </a:rPr>
              <a:t>αθ</a:t>
            </a:r>
            <a:r>
              <a:rPr lang="en-US" altLang="en-US" sz="2000" dirty="0"/>
              <a:t> = </a:t>
            </a:r>
            <a:r>
              <a:rPr lang="el-GR" altLang="en-US" sz="2000" dirty="0">
                <a:cs typeface="Arial" panose="020B0604020202020204" pitchFamily="34" charset="0"/>
              </a:rPr>
              <a:t>βθ </a:t>
            </a:r>
            <a:endParaRPr lang="en-US" altLang="en-US" sz="1400" dirty="0"/>
          </a:p>
          <a:p>
            <a:pPr>
              <a:buFontTx/>
              <a:buNone/>
            </a:pPr>
            <a:r>
              <a:rPr lang="en-US" altLang="en-US" sz="2000" dirty="0" smtClean="0"/>
              <a:t>                  p </a:t>
            </a:r>
            <a:r>
              <a:rPr lang="en-US" altLang="en-US" sz="2000" dirty="0"/>
              <a:t>			</a:t>
            </a:r>
            <a:r>
              <a:rPr lang="en-US" altLang="en-US" sz="2000" dirty="0" smtClean="0"/>
              <a:t>           q</a:t>
            </a:r>
            <a:r>
              <a:rPr lang="en-US" altLang="en-US" sz="2000" dirty="0"/>
              <a:t>	 		</a:t>
            </a:r>
            <a:r>
              <a:rPr lang="en-US" altLang="en-US" sz="2000" dirty="0" smtClean="0"/>
              <a:t>        </a:t>
            </a:r>
            <a:r>
              <a:rPr lang="el-GR" altLang="en-US" sz="2000" dirty="0" smtClean="0">
                <a:cs typeface="Arial" panose="020B0604020202020204" pitchFamily="34" charset="0"/>
              </a:rPr>
              <a:t>θ</a:t>
            </a:r>
            <a:r>
              <a:rPr lang="en-US" altLang="en-US" sz="2000" dirty="0" smtClean="0"/>
              <a:t>  </a:t>
            </a:r>
            <a:endParaRPr lang="en-US" altLang="en-US" sz="2000" dirty="0"/>
          </a:p>
          <a:p>
            <a:pPr>
              <a:buFontTx/>
              <a:buNone/>
            </a:pPr>
            <a:r>
              <a:rPr lang="en-US" altLang="en-US" sz="2000" dirty="0" smtClean="0"/>
              <a:t>        Knows(</a:t>
            </a:r>
            <a:r>
              <a:rPr lang="en-US" altLang="en-US" sz="2000" dirty="0" err="1" smtClean="0"/>
              <a:t>John,x</a:t>
            </a:r>
            <a:r>
              <a:rPr lang="en-US" altLang="en-US" sz="2000" dirty="0"/>
              <a:t>) 	Knows(</a:t>
            </a:r>
            <a:r>
              <a:rPr lang="en-US" altLang="en-US" sz="2000" dirty="0" err="1"/>
              <a:t>John,Jane</a:t>
            </a:r>
            <a:r>
              <a:rPr lang="en-US" altLang="en-US" sz="2000" dirty="0"/>
              <a:t>) 	</a:t>
            </a:r>
            <a:endParaRPr lang="en-US" altLang="en-US" sz="2000" dirty="0">
              <a:solidFill>
                <a:srgbClr val="CC0099"/>
              </a:solidFill>
            </a:endParaRPr>
          </a:p>
          <a:p>
            <a:pPr>
              <a:buFontTx/>
              <a:buNone/>
            </a:pPr>
            <a:r>
              <a:rPr lang="en-US" altLang="en-US" sz="2000" dirty="0" smtClean="0"/>
              <a:t>        Knows(</a:t>
            </a:r>
            <a:r>
              <a:rPr lang="en-US" altLang="en-US" sz="2000" dirty="0" err="1" smtClean="0"/>
              <a:t>John,x</a:t>
            </a:r>
            <a:r>
              <a:rPr lang="en-US" altLang="en-US" sz="2000" dirty="0"/>
              <a:t>)	Knows(</a:t>
            </a:r>
            <a:r>
              <a:rPr lang="en-US" altLang="en-US" sz="2000" dirty="0" err="1"/>
              <a:t>y,OJ</a:t>
            </a:r>
            <a:r>
              <a:rPr lang="en-US" altLang="en-US" sz="2000" dirty="0"/>
              <a:t>) 		</a:t>
            </a:r>
            <a:endParaRPr lang="en-US" altLang="en-US" sz="2000" dirty="0">
              <a:solidFill>
                <a:srgbClr val="CC0099"/>
              </a:solidFill>
            </a:endParaRPr>
          </a:p>
          <a:p>
            <a:pPr>
              <a:buFontTx/>
              <a:buNone/>
            </a:pPr>
            <a:r>
              <a:rPr lang="en-US" altLang="en-US" sz="2000" dirty="0" smtClean="0"/>
              <a:t>        Knows(</a:t>
            </a:r>
            <a:r>
              <a:rPr lang="en-US" altLang="en-US" sz="2000" dirty="0" err="1" smtClean="0"/>
              <a:t>John,x</a:t>
            </a:r>
            <a:r>
              <a:rPr lang="en-US" altLang="en-US" sz="2000" dirty="0"/>
              <a:t>) 	Knows(</a:t>
            </a:r>
            <a:r>
              <a:rPr lang="en-US" altLang="en-US" sz="2000" dirty="0" err="1"/>
              <a:t>y,Mother</a:t>
            </a:r>
            <a:r>
              <a:rPr lang="en-US" altLang="en-US" sz="2000" dirty="0"/>
              <a:t>(y))	</a:t>
            </a:r>
            <a:endParaRPr lang="en-US" altLang="en-US" sz="2000" dirty="0">
              <a:solidFill>
                <a:srgbClr val="CC0099"/>
              </a:solidFill>
            </a:endParaRPr>
          </a:p>
          <a:p>
            <a:pPr>
              <a:buFontTx/>
              <a:buNone/>
            </a:pPr>
            <a:r>
              <a:rPr lang="en-US" altLang="en-US" sz="2000" dirty="0" smtClean="0"/>
              <a:t>        Knows(</a:t>
            </a:r>
            <a:r>
              <a:rPr lang="en-US" altLang="en-US" sz="2000" dirty="0" err="1" smtClean="0"/>
              <a:t>John,x</a:t>
            </a:r>
            <a:r>
              <a:rPr lang="en-US" altLang="en-US" sz="2000" dirty="0"/>
              <a:t>)	Knows(</a:t>
            </a:r>
            <a:r>
              <a:rPr lang="en-US" altLang="en-US" sz="2000" dirty="0" err="1"/>
              <a:t>x,OJ</a:t>
            </a:r>
            <a:r>
              <a:rPr lang="en-US" altLang="en-US" sz="2000" dirty="0"/>
              <a:t>) 		</a:t>
            </a:r>
            <a:r>
              <a:rPr lang="en-US" altLang="en-US" sz="2000" dirty="0">
                <a:solidFill>
                  <a:srgbClr val="CC0099"/>
                </a:solidFill>
              </a:rPr>
              <a:t>
</a:t>
            </a:r>
            <a:endParaRPr lang="en-US" altLang="en-US" sz="1400" dirty="0">
              <a:solidFill>
                <a:srgbClr val="CC0099"/>
              </a:solidFill>
            </a:endParaRPr>
          </a:p>
          <a:p>
            <a:r>
              <a:rPr lang="en-US" altLang="en-US" sz="2000" dirty="0">
                <a:solidFill>
                  <a:schemeClr val="accent2"/>
                </a:solidFill>
              </a:rPr>
              <a:t>Standardizing apart </a:t>
            </a:r>
            <a:r>
              <a:rPr lang="en-US" altLang="en-US" sz="2000" dirty="0"/>
              <a:t>eliminates overlap of variables, e.g., Knows(z</a:t>
            </a:r>
            <a:r>
              <a:rPr lang="en-US" altLang="en-US" sz="2000" baseline="-25000" dirty="0"/>
              <a:t>17</a:t>
            </a:r>
            <a:r>
              <a:rPr lang="en-US" altLang="en-US" sz="2000" dirty="0"/>
              <a:t>,OJ</a:t>
            </a:r>
            <a:r>
              <a:rPr lang="en-US" altLang="en-US" sz="2000" dirty="0" smtClean="0"/>
              <a:t>)</a:t>
            </a:r>
            <a:endParaRPr lang="en-US" altLang="en-US" sz="2000" dirty="0"/>
          </a:p>
        </p:txBody>
      </p:sp>
      <p:sp>
        <p:nvSpPr>
          <p:cNvPr id="15364" name="Line 4"/>
          <p:cNvSpPr>
            <a:spLocks noChangeShapeType="1"/>
          </p:cNvSpPr>
          <p:nvPr/>
        </p:nvSpPr>
        <p:spPr bwMode="auto">
          <a:xfrm>
            <a:off x="263352" y="4077072"/>
            <a:ext cx="777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5365" name="Line 5"/>
          <p:cNvSpPr>
            <a:spLocks noChangeShapeType="1"/>
          </p:cNvSpPr>
          <p:nvPr/>
        </p:nvSpPr>
        <p:spPr bwMode="auto">
          <a:xfrm>
            <a:off x="2783632" y="3728757"/>
            <a:ext cx="0" cy="1828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5366" name="Line 6"/>
          <p:cNvSpPr>
            <a:spLocks noChangeShapeType="1"/>
          </p:cNvSpPr>
          <p:nvPr/>
        </p:nvSpPr>
        <p:spPr bwMode="auto">
          <a:xfrm>
            <a:off x="5159896" y="3810744"/>
            <a:ext cx="0" cy="1828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 name="Date Placeholder 1"/>
          <p:cNvSpPr>
            <a:spLocks noGrp="1"/>
          </p:cNvSpPr>
          <p:nvPr>
            <p:ph type="dt" sz="half" idx="10"/>
          </p:nvPr>
        </p:nvSpPr>
        <p:spPr/>
        <p:txBody>
          <a:bodyPr/>
          <a:lstStyle/>
          <a:p>
            <a:pPr>
              <a:defRPr/>
            </a:pPr>
            <a:fld id="{23947676-2847-4ECC-B1B0-3694CAB23EA9}"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137</a:t>
            </a:fld>
            <a:endParaRPr lang="en-US"/>
          </a:p>
        </p:txBody>
      </p:sp>
    </p:spTree>
    <p:extLst>
      <p:ext uri="{BB962C8B-B14F-4D97-AF65-F5344CB8AC3E}">
        <p14:creationId xmlns:p14="http://schemas.microsoft.com/office/powerpoint/2010/main" val="62029050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ltLang="en-US"/>
              <a:t>Unification</a:t>
            </a:r>
          </a:p>
        </p:txBody>
      </p:sp>
      <p:sp>
        <p:nvSpPr>
          <p:cNvPr id="48131" name="Rectangle 3"/>
          <p:cNvSpPr>
            <a:spLocks noGrp="1" noChangeArrowheads="1"/>
          </p:cNvSpPr>
          <p:nvPr>
            <p:ph type="body" idx="1"/>
          </p:nvPr>
        </p:nvSpPr>
        <p:spPr/>
        <p:txBody>
          <a:bodyPr/>
          <a:lstStyle/>
          <a:p>
            <a:r>
              <a:rPr lang="en-US" altLang="en-US" sz="2000" dirty="0"/>
              <a:t>We can get the inference immediately if we can find a substitution </a:t>
            </a:r>
            <a:r>
              <a:rPr lang="el-GR" altLang="en-US" sz="2000" dirty="0">
                <a:cs typeface="Arial" panose="020B0604020202020204" pitchFamily="34" charset="0"/>
              </a:rPr>
              <a:t>θ</a:t>
            </a:r>
            <a:r>
              <a:rPr lang="en-US" altLang="en-US" sz="2000" dirty="0"/>
              <a:t> such that </a:t>
            </a:r>
            <a:r>
              <a:rPr lang="en-US" altLang="en-US" sz="2000" i="1" dirty="0"/>
              <a:t>King(x) </a:t>
            </a:r>
            <a:r>
              <a:rPr lang="en-US" altLang="en-US" sz="2000" dirty="0"/>
              <a:t>and </a:t>
            </a:r>
            <a:r>
              <a:rPr lang="en-US" altLang="en-US" sz="2000" i="1" dirty="0"/>
              <a:t>Greedy(x) </a:t>
            </a:r>
            <a:r>
              <a:rPr lang="en-US" altLang="en-US" sz="2000" dirty="0"/>
              <a:t>match </a:t>
            </a:r>
            <a:r>
              <a:rPr lang="en-US" altLang="en-US" sz="2000" i="1" dirty="0"/>
              <a:t>King(John)</a:t>
            </a:r>
            <a:r>
              <a:rPr lang="en-US" altLang="en-US" sz="2000" dirty="0"/>
              <a:t> and </a:t>
            </a:r>
            <a:r>
              <a:rPr lang="en-US" altLang="en-US" sz="2000" i="1" dirty="0"/>
              <a:t>Greedy(y</a:t>
            </a:r>
            <a:r>
              <a:rPr lang="en-US" altLang="en-US" sz="2000" i="1" dirty="0" smtClean="0"/>
              <a:t>)</a:t>
            </a:r>
            <a:endParaRPr lang="en-US" altLang="en-US" sz="2000" dirty="0"/>
          </a:p>
          <a:p>
            <a:pPr lvl="4"/>
            <a:endParaRPr lang="en-US" altLang="en-US" sz="1400" dirty="0">
              <a:cs typeface="Arial" panose="020B0604020202020204" pitchFamily="34" charset="0"/>
            </a:endParaRPr>
          </a:p>
          <a:p>
            <a:pPr>
              <a:buFontTx/>
              <a:buNone/>
            </a:pPr>
            <a:r>
              <a:rPr lang="el-GR" altLang="en-US" sz="2000" dirty="0">
                <a:cs typeface="Arial" panose="020B0604020202020204" pitchFamily="34" charset="0"/>
              </a:rPr>
              <a:t>θ</a:t>
            </a:r>
            <a:r>
              <a:rPr lang="en-US" altLang="en-US" sz="2000" dirty="0"/>
              <a:t> = {x/</a:t>
            </a:r>
            <a:r>
              <a:rPr lang="en-US" altLang="en-US" sz="2000" dirty="0" err="1"/>
              <a:t>John,y</a:t>
            </a:r>
            <a:r>
              <a:rPr lang="en-US" altLang="en-US" sz="2000" dirty="0"/>
              <a:t>/John} </a:t>
            </a:r>
            <a:r>
              <a:rPr lang="en-US" altLang="en-US" sz="2000" dirty="0" smtClean="0"/>
              <a:t>works</a:t>
            </a:r>
            <a:endParaRPr lang="en-US" altLang="en-US" sz="2000" dirty="0"/>
          </a:p>
          <a:p>
            <a:pPr lvl="4"/>
            <a:endParaRPr lang="en-US" altLang="en-US" sz="1400" dirty="0"/>
          </a:p>
          <a:p>
            <a:r>
              <a:rPr lang="en-US" altLang="en-US" sz="2000" dirty="0"/>
              <a:t>Unify(</a:t>
            </a:r>
            <a:r>
              <a:rPr lang="el-GR" altLang="en-US" sz="2000" dirty="0">
                <a:cs typeface="Arial" panose="020B0604020202020204" pitchFamily="34" charset="0"/>
              </a:rPr>
              <a:t>α</a:t>
            </a:r>
            <a:r>
              <a:rPr lang="en-US" altLang="en-US" sz="2000" dirty="0"/>
              <a:t>,</a:t>
            </a:r>
            <a:r>
              <a:rPr lang="el-GR" altLang="en-US" sz="2000" dirty="0">
                <a:cs typeface="Arial" panose="020B0604020202020204" pitchFamily="34" charset="0"/>
              </a:rPr>
              <a:t>β</a:t>
            </a:r>
            <a:r>
              <a:rPr lang="en-US" altLang="en-US" sz="2000" dirty="0"/>
              <a:t>) = </a:t>
            </a:r>
            <a:r>
              <a:rPr lang="el-GR" altLang="en-US" sz="2000" dirty="0">
                <a:cs typeface="Arial" panose="020B0604020202020204" pitchFamily="34" charset="0"/>
              </a:rPr>
              <a:t>θ</a:t>
            </a:r>
            <a:r>
              <a:rPr lang="en-US" altLang="en-US" sz="2000" dirty="0"/>
              <a:t> if </a:t>
            </a:r>
            <a:r>
              <a:rPr lang="el-GR" altLang="en-US" sz="2000" dirty="0">
                <a:cs typeface="Arial" panose="020B0604020202020204" pitchFamily="34" charset="0"/>
              </a:rPr>
              <a:t>αθ</a:t>
            </a:r>
            <a:r>
              <a:rPr lang="en-US" altLang="en-US" sz="2000" dirty="0"/>
              <a:t> = </a:t>
            </a:r>
            <a:r>
              <a:rPr lang="el-GR" altLang="en-US" sz="2000" dirty="0">
                <a:cs typeface="Arial" panose="020B0604020202020204" pitchFamily="34" charset="0"/>
              </a:rPr>
              <a:t>βθ </a:t>
            </a:r>
            <a:endParaRPr lang="en-US" altLang="en-US" sz="1400" dirty="0"/>
          </a:p>
          <a:p>
            <a:pPr>
              <a:buFontTx/>
              <a:buNone/>
            </a:pPr>
            <a:r>
              <a:rPr lang="en-US" altLang="en-US" sz="2000" dirty="0"/>
              <a:t>p 			q	 		</a:t>
            </a:r>
            <a:r>
              <a:rPr lang="el-GR" altLang="en-US" sz="2000" dirty="0">
                <a:cs typeface="Arial" panose="020B0604020202020204" pitchFamily="34" charset="0"/>
              </a:rPr>
              <a:t>θ</a:t>
            </a:r>
            <a:r>
              <a:rPr lang="en-US" altLang="en-US" sz="2000" dirty="0"/>
              <a:t>  </a:t>
            </a:r>
          </a:p>
          <a:p>
            <a:pPr>
              <a:buFontTx/>
              <a:buNone/>
            </a:pPr>
            <a:r>
              <a:rPr lang="en-US" altLang="en-US" sz="2000" dirty="0"/>
              <a:t>Knows(</a:t>
            </a:r>
            <a:r>
              <a:rPr lang="en-US" altLang="en-US" sz="2000" dirty="0" err="1"/>
              <a:t>John,x</a:t>
            </a:r>
            <a:r>
              <a:rPr lang="en-US" altLang="en-US" sz="2000" dirty="0"/>
              <a:t>) 	Knows(</a:t>
            </a:r>
            <a:r>
              <a:rPr lang="en-US" altLang="en-US" sz="2000" dirty="0" err="1"/>
              <a:t>John,Jane</a:t>
            </a:r>
            <a:r>
              <a:rPr lang="en-US" altLang="en-US" sz="2000" dirty="0"/>
              <a:t>) 	</a:t>
            </a:r>
            <a:r>
              <a:rPr lang="en-US" altLang="en-US" sz="2000" dirty="0">
                <a:solidFill>
                  <a:srgbClr val="CC0099"/>
                </a:solidFill>
              </a:rPr>
              <a:t>{x/Jane}}</a:t>
            </a:r>
          </a:p>
          <a:p>
            <a:pPr>
              <a:buFontTx/>
              <a:buNone/>
            </a:pPr>
            <a:r>
              <a:rPr lang="en-US" altLang="en-US" sz="2000" dirty="0"/>
              <a:t>Knows(</a:t>
            </a:r>
            <a:r>
              <a:rPr lang="en-US" altLang="en-US" sz="2000" dirty="0" err="1"/>
              <a:t>John,x</a:t>
            </a:r>
            <a:r>
              <a:rPr lang="en-US" altLang="en-US" sz="2000" dirty="0"/>
              <a:t>)	Knows(</a:t>
            </a:r>
            <a:r>
              <a:rPr lang="en-US" altLang="en-US" sz="2000" dirty="0" err="1"/>
              <a:t>y,OJ</a:t>
            </a:r>
            <a:r>
              <a:rPr lang="en-US" altLang="en-US" sz="2000" dirty="0"/>
              <a:t>) 		</a:t>
            </a:r>
            <a:endParaRPr lang="en-US" altLang="en-US" sz="2000" dirty="0">
              <a:solidFill>
                <a:srgbClr val="CC0099"/>
              </a:solidFill>
            </a:endParaRPr>
          </a:p>
          <a:p>
            <a:pPr>
              <a:buFontTx/>
              <a:buNone/>
            </a:pPr>
            <a:r>
              <a:rPr lang="en-US" altLang="en-US" sz="2000" dirty="0"/>
              <a:t>Knows(</a:t>
            </a:r>
            <a:r>
              <a:rPr lang="en-US" altLang="en-US" sz="2000" dirty="0" err="1"/>
              <a:t>John,x</a:t>
            </a:r>
            <a:r>
              <a:rPr lang="en-US" altLang="en-US" sz="2000" dirty="0"/>
              <a:t>) 	Knows(</a:t>
            </a:r>
            <a:r>
              <a:rPr lang="en-US" altLang="en-US" sz="2000" dirty="0" err="1"/>
              <a:t>y,Mother</a:t>
            </a:r>
            <a:r>
              <a:rPr lang="en-US" altLang="en-US" sz="2000" dirty="0"/>
              <a:t>(y))	</a:t>
            </a:r>
            <a:endParaRPr lang="en-US" altLang="en-US" sz="2000" dirty="0">
              <a:solidFill>
                <a:srgbClr val="CC0099"/>
              </a:solidFill>
            </a:endParaRPr>
          </a:p>
          <a:p>
            <a:pPr>
              <a:buFontTx/>
              <a:buNone/>
            </a:pPr>
            <a:r>
              <a:rPr lang="en-US" altLang="en-US" sz="2000" dirty="0"/>
              <a:t>Knows(</a:t>
            </a:r>
            <a:r>
              <a:rPr lang="en-US" altLang="en-US" sz="2000" dirty="0" err="1"/>
              <a:t>John,x</a:t>
            </a:r>
            <a:r>
              <a:rPr lang="en-US" altLang="en-US" sz="2000" dirty="0"/>
              <a:t>)	Knows(</a:t>
            </a:r>
            <a:r>
              <a:rPr lang="en-US" altLang="en-US" sz="2000" dirty="0" err="1"/>
              <a:t>x,OJ</a:t>
            </a:r>
            <a:r>
              <a:rPr lang="en-US" altLang="en-US" sz="2000" dirty="0"/>
              <a:t>) 		</a:t>
            </a:r>
            <a:r>
              <a:rPr lang="en-US" altLang="en-US" sz="2000" dirty="0">
                <a:solidFill>
                  <a:srgbClr val="CC0099"/>
                </a:solidFill>
              </a:rPr>
              <a:t>
</a:t>
            </a:r>
          </a:p>
          <a:p>
            <a:pPr lvl="4"/>
            <a:endParaRPr lang="en-US" altLang="en-US" sz="1400" dirty="0">
              <a:solidFill>
                <a:srgbClr val="CC0099"/>
              </a:solidFill>
            </a:endParaRPr>
          </a:p>
          <a:p>
            <a:r>
              <a:rPr lang="en-US" altLang="en-US" sz="2000" dirty="0">
                <a:solidFill>
                  <a:schemeClr val="accent2"/>
                </a:solidFill>
              </a:rPr>
              <a:t>Standardizing apart </a:t>
            </a:r>
            <a:r>
              <a:rPr lang="en-US" altLang="en-US" sz="2000" dirty="0"/>
              <a:t>eliminates overlap of variables, e.g., Knows(z</a:t>
            </a:r>
            <a:r>
              <a:rPr lang="en-US" altLang="en-US" sz="2000" baseline="-25000" dirty="0"/>
              <a:t>17</a:t>
            </a:r>
            <a:r>
              <a:rPr lang="en-US" altLang="en-US" sz="2000" dirty="0"/>
              <a:t>,OJ</a:t>
            </a:r>
            <a:r>
              <a:rPr lang="en-US" altLang="en-US" sz="2000" dirty="0" smtClean="0"/>
              <a:t>)</a:t>
            </a:r>
            <a:endParaRPr lang="en-US" altLang="en-US" sz="2000" dirty="0"/>
          </a:p>
        </p:txBody>
      </p:sp>
      <p:sp>
        <p:nvSpPr>
          <p:cNvPr id="2" name="Date Placeholder 1"/>
          <p:cNvSpPr>
            <a:spLocks noGrp="1"/>
          </p:cNvSpPr>
          <p:nvPr>
            <p:ph type="dt" sz="half" idx="10"/>
          </p:nvPr>
        </p:nvSpPr>
        <p:spPr/>
        <p:txBody>
          <a:bodyPr/>
          <a:lstStyle/>
          <a:p>
            <a:pPr>
              <a:defRPr/>
            </a:pPr>
            <a:fld id="{B92E02FB-86C9-4596-BB28-24B9E3F95EAA}"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138</a:t>
            </a:fld>
            <a:endParaRPr lang="en-US"/>
          </a:p>
        </p:txBody>
      </p:sp>
    </p:spTree>
    <p:extLst>
      <p:ext uri="{BB962C8B-B14F-4D97-AF65-F5344CB8AC3E}">
        <p14:creationId xmlns:p14="http://schemas.microsoft.com/office/powerpoint/2010/main" val="220208515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ltLang="en-US"/>
              <a:t>Unification</a:t>
            </a:r>
          </a:p>
        </p:txBody>
      </p:sp>
      <p:sp>
        <p:nvSpPr>
          <p:cNvPr id="49155" name="Rectangle 3"/>
          <p:cNvSpPr>
            <a:spLocks noGrp="1" noChangeArrowheads="1"/>
          </p:cNvSpPr>
          <p:nvPr>
            <p:ph type="body" idx="1"/>
          </p:nvPr>
        </p:nvSpPr>
        <p:spPr/>
        <p:txBody>
          <a:bodyPr/>
          <a:lstStyle/>
          <a:p>
            <a:r>
              <a:rPr lang="en-US" altLang="en-US" sz="2000" dirty="0"/>
              <a:t>We can get the inference immediately if we can find a substitution </a:t>
            </a:r>
            <a:r>
              <a:rPr lang="el-GR" altLang="en-US" sz="2000" dirty="0">
                <a:cs typeface="Arial" panose="020B0604020202020204" pitchFamily="34" charset="0"/>
              </a:rPr>
              <a:t>θ</a:t>
            </a:r>
            <a:r>
              <a:rPr lang="en-US" altLang="en-US" sz="2000" dirty="0"/>
              <a:t> such that </a:t>
            </a:r>
            <a:r>
              <a:rPr lang="en-US" altLang="en-US" sz="2000" i="1" dirty="0"/>
              <a:t>King(x) </a:t>
            </a:r>
            <a:r>
              <a:rPr lang="en-US" altLang="en-US" sz="2000" dirty="0"/>
              <a:t>and </a:t>
            </a:r>
            <a:r>
              <a:rPr lang="en-US" altLang="en-US" sz="2000" i="1" dirty="0"/>
              <a:t>Greedy(x) </a:t>
            </a:r>
            <a:r>
              <a:rPr lang="en-US" altLang="en-US" sz="2000" dirty="0"/>
              <a:t>match </a:t>
            </a:r>
            <a:r>
              <a:rPr lang="en-US" altLang="en-US" sz="2000" i="1" dirty="0"/>
              <a:t>King(John)</a:t>
            </a:r>
            <a:r>
              <a:rPr lang="en-US" altLang="en-US" sz="2000" dirty="0"/>
              <a:t> and </a:t>
            </a:r>
            <a:r>
              <a:rPr lang="en-US" altLang="en-US" sz="2000" i="1" dirty="0"/>
              <a:t>Greedy(y</a:t>
            </a:r>
            <a:r>
              <a:rPr lang="en-US" altLang="en-US" sz="2000" i="1" dirty="0" smtClean="0"/>
              <a:t>)</a:t>
            </a:r>
            <a:endParaRPr lang="en-US" altLang="en-US" sz="2000" dirty="0"/>
          </a:p>
          <a:p>
            <a:pPr lvl="4"/>
            <a:endParaRPr lang="en-US" altLang="en-US" sz="1400" dirty="0">
              <a:cs typeface="Arial" panose="020B0604020202020204" pitchFamily="34" charset="0"/>
            </a:endParaRPr>
          </a:p>
          <a:p>
            <a:pPr>
              <a:buFontTx/>
              <a:buNone/>
            </a:pPr>
            <a:r>
              <a:rPr lang="el-GR" altLang="en-US" sz="2000" dirty="0">
                <a:cs typeface="Arial" panose="020B0604020202020204" pitchFamily="34" charset="0"/>
              </a:rPr>
              <a:t>θ</a:t>
            </a:r>
            <a:r>
              <a:rPr lang="en-US" altLang="en-US" sz="2000" dirty="0"/>
              <a:t> = {x/</a:t>
            </a:r>
            <a:r>
              <a:rPr lang="en-US" altLang="en-US" sz="2000" dirty="0" err="1"/>
              <a:t>John,y</a:t>
            </a:r>
            <a:r>
              <a:rPr lang="en-US" altLang="en-US" sz="2000" dirty="0"/>
              <a:t>/John} works
</a:t>
            </a:r>
          </a:p>
          <a:p>
            <a:pPr lvl="4"/>
            <a:endParaRPr lang="en-US" altLang="en-US" sz="1400" dirty="0"/>
          </a:p>
          <a:p>
            <a:r>
              <a:rPr lang="en-US" altLang="en-US" sz="2000" dirty="0"/>
              <a:t>Unify(</a:t>
            </a:r>
            <a:r>
              <a:rPr lang="el-GR" altLang="en-US" sz="2000" dirty="0">
                <a:cs typeface="Arial" panose="020B0604020202020204" pitchFamily="34" charset="0"/>
              </a:rPr>
              <a:t>α</a:t>
            </a:r>
            <a:r>
              <a:rPr lang="en-US" altLang="en-US" sz="2000" dirty="0"/>
              <a:t>,</a:t>
            </a:r>
            <a:r>
              <a:rPr lang="el-GR" altLang="en-US" sz="2000" dirty="0">
                <a:cs typeface="Arial" panose="020B0604020202020204" pitchFamily="34" charset="0"/>
              </a:rPr>
              <a:t>β</a:t>
            </a:r>
            <a:r>
              <a:rPr lang="en-US" altLang="en-US" sz="2000" dirty="0"/>
              <a:t>) = </a:t>
            </a:r>
            <a:r>
              <a:rPr lang="el-GR" altLang="en-US" sz="2000" dirty="0">
                <a:cs typeface="Arial" panose="020B0604020202020204" pitchFamily="34" charset="0"/>
              </a:rPr>
              <a:t>θ</a:t>
            </a:r>
            <a:r>
              <a:rPr lang="en-US" altLang="en-US" sz="2000" dirty="0"/>
              <a:t> if </a:t>
            </a:r>
            <a:r>
              <a:rPr lang="el-GR" altLang="en-US" sz="2000" dirty="0">
                <a:cs typeface="Arial" panose="020B0604020202020204" pitchFamily="34" charset="0"/>
              </a:rPr>
              <a:t>αθ</a:t>
            </a:r>
            <a:r>
              <a:rPr lang="en-US" altLang="en-US" sz="2000" dirty="0"/>
              <a:t> = </a:t>
            </a:r>
            <a:r>
              <a:rPr lang="el-GR" altLang="en-US" sz="2000" dirty="0">
                <a:cs typeface="Arial" panose="020B0604020202020204" pitchFamily="34" charset="0"/>
              </a:rPr>
              <a:t>βθ </a:t>
            </a:r>
            <a:endParaRPr lang="en-US" altLang="en-US" sz="1400" dirty="0"/>
          </a:p>
          <a:p>
            <a:pPr>
              <a:buFontTx/>
              <a:buNone/>
            </a:pPr>
            <a:r>
              <a:rPr lang="en-US" altLang="en-US" sz="2000" dirty="0"/>
              <a:t>p 			q	 		</a:t>
            </a:r>
            <a:r>
              <a:rPr lang="el-GR" altLang="en-US" sz="2000" dirty="0">
                <a:cs typeface="Arial" panose="020B0604020202020204" pitchFamily="34" charset="0"/>
              </a:rPr>
              <a:t>θ</a:t>
            </a:r>
            <a:r>
              <a:rPr lang="en-US" altLang="en-US" sz="2000" dirty="0"/>
              <a:t>  </a:t>
            </a:r>
          </a:p>
          <a:p>
            <a:pPr>
              <a:buFontTx/>
              <a:buNone/>
            </a:pPr>
            <a:r>
              <a:rPr lang="en-US" altLang="en-US" sz="2000" dirty="0"/>
              <a:t>Knows(</a:t>
            </a:r>
            <a:r>
              <a:rPr lang="en-US" altLang="en-US" sz="2000" dirty="0" err="1"/>
              <a:t>John,x</a:t>
            </a:r>
            <a:r>
              <a:rPr lang="en-US" altLang="en-US" sz="2000" dirty="0"/>
              <a:t>) 	Knows(</a:t>
            </a:r>
            <a:r>
              <a:rPr lang="en-US" altLang="en-US" sz="2000" dirty="0" err="1"/>
              <a:t>John,Jane</a:t>
            </a:r>
            <a:r>
              <a:rPr lang="en-US" altLang="en-US" sz="2000" dirty="0"/>
              <a:t>) 	</a:t>
            </a:r>
            <a:r>
              <a:rPr lang="en-US" altLang="en-US" sz="2000" dirty="0">
                <a:solidFill>
                  <a:srgbClr val="CC0099"/>
                </a:solidFill>
              </a:rPr>
              <a:t>{x/Jane}}</a:t>
            </a:r>
          </a:p>
          <a:p>
            <a:pPr>
              <a:buFontTx/>
              <a:buNone/>
            </a:pPr>
            <a:r>
              <a:rPr lang="en-US" altLang="en-US" sz="2000" dirty="0"/>
              <a:t>Knows(</a:t>
            </a:r>
            <a:r>
              <a:rPr lang="en-US" altLang="en-US" sz="2000" dirty="0" err="1"/>
              <a:t>John,x</a:t>
            </a:r>
            <a:r>
              <a:rPr lang="en-US" altLang="en-US" sz="2000" dirty="0"/>
              <a:t>)	Knows(</a:t>
            </a:r>
            <a:r>
              <a:rPr lang="en-US" altLang="en-US" sz="2000" dirty="0" err="1"/>
              <a:t>y,OJ</a:t>
            </a:r>
            <a:r>
              <a:rPr lang="en-US" altLang="en-US" sz="2000" dirty="0"/>
              <a:t>) 		</a:t>
            </a:r>
            <a:r>
              <a:rPr lang="en-US" altLang="en-US" sz="2000" dirty="0">
                <a:solidFill>
                  <a:srgbClr val="CC0099"/>
                </a:solidFill>
              </a:rPr>
              <a:t>{x/</a:t>
            </a:r>
            <a:r>
              <a:rPr lang="en-US" altLang="en-US" sz="2000" dirty="0" err="1">
                <a:solidFill>
                  <a:srgbClr val="CC0099"/>
                </a:solidFill>
              </a:rPr>
              <a:t>OJ,y</a:t>
            </a:r>
            <a:r>
              <a:rPr lang="en-US" altLang="en-US" sz="2000" dirty="0">
                <a:solidFill>
                  <a:srgbClr val="CC0099"/>
                </a:solidFill>
              </a:rPr>
              <a:t>/John}}</a:t>
            </a:r>
          </a:p>
          <a:p>
            <a:pPr>
              <a:buFontTx/>
              <a:buNone/>
            </a:pPr>
            <a:r>
              <a:rPr lang="en-US" altLang="en-US" sz="2000" dirty="0"/>
              <a:t>Knows(</a:t>
            </a:r>
            <a:r>
              <a:rPr lang="en-US" altLang="en-US" sz="2000" dirty="0" err="1"/>
              <a:t>John,x</a:t>
            </a:r>
            <a:r>
              <a:rPr lang="en-US" altLang="en-US" sz="2000" dirty="0"/>
              <a:t>) 	Knows(</a:t>
            </a:r>
            <a:r>
              <a:rPr lang="en-US" altLang="en-US" sz="2000" dirty="0" err="1"/>
              <a:t>y,Mother</a:t>
            </a:r>
            <a:r>
              <a:rPr lang="en-US" altLang="en-US" sz="2000" dirty="0"/>
              <a:t>(y))	</a:t>
            </a:r>
          </a:p>
          <a:p>
            <a:pPr>
              <a:buFontTx/>
              <a:buNone/>
            </a:pPr>
            <a:r>
              <a:rPr lang="en-US" altLang="en-US" sz="2000" dirty="0"/>
              <a:t>Knows(</a:t>
            </a:r>
            <a:r>
              <a:rPr lang="en-US" altLang="en-US" sz="2000" dirty="0" err="1"/>
              <a:t>John,x</a:t>
            </a:r>
            <a:r>
              <a:rPr lang="en-US" altLang="en-US" sz="2000" dirty="0"/>
              <a:t>)	Knows(</a:t>
            </a:r>
            <a:r>
              <a:rPr lang="en-US" altLang="en-US" sz="2000" dirty="0" err="1"/>
              <a:t>x,OJ</a:t>
            </a:r>
            <a:r>
              <a:rPr lang="en-US" altLang="en-US" sz="2000" dirty="0"/>
              <a:t>) 		</a:t>
            </a:r>
            <a:endParaRPr lang="en-US" altLang="en-US" sz="2000" dirty="0">
              <a:solidFill>
                <a:srgbClr val="CC0099"/>
              </a:solidFill>
            </a:endParaRPr>
          </a:p>
          <a:p>
            <a:pPr lvl="4"/>
            <a:endParaRPr lang="en-US" altLang="en-US" sz="1400" dirty="0">
              <a:solidFill>
                <a:srgbClr val="CC0099"/>
              </a:solidFill>
            </a:endParaRPr>
          </a:p>
          <a:p>
            <a:r>
              <a:rPr lang="en-US" altLang="en-US" sz="2000" dirty="0">
                <a:solidFill>
                  <a:schemeClr val="accent2"/>
                </a:solidFill>
              </a:rPr>
              <a:t>Standardizing apart </a:t>
            </a:r>
            <a:r>
              <a:rPr lang="en-US" altLang="en-US" sz="2000" dirty="0"/>
              <a:t>eliminates overlap of variables, e.g., Knows(z</a:t>
            </a:r>
            <a:r>
              <a:rPr lang="en-US" altLang="en-US" sz="2000" baseline="-25000" dirty="0"/>
              <a:t>17</a:t>
            </a:r>
            <a:r>
              <a:rPr lang="en-US" altLang="en-US" sz="2000" dirty="0"/>
              <a:t>,OJ</a:t>
            </a:r>
            <a:r>
              <a:rPr lang="en-US" altLang="en-US" sz="2000" dirty="0" smtClean="0"/>
              <a:t>)</a:t>
            </a:r>
            <a:endParaRPr lang="en-US" altLang="en-US" sz="2000" dirty="0"/>
          </a:p>
        </p:txBody>
      </p:sp>
      <p:sp>
        <p:nvSpPr>
          <p:cNvPr id="2" name="Date Placeholder 1"/>
          <p:cNvSpPr>
            <a:spLocks noGrp="1"/>
          </p:cNvSpPr>
          <p:nvPr>
            <p:ph type="dt" sz="half" idx="10"/>
          </p:nvPr>
        </p:nvSpPr>
        <p:spPr/>
        <p:txBody>
          <a:bodyPr/>
          <a:lstStyle/>
          <a:p>
            <a:pPr>
              <a:defRPr/>
            </a:pPr>
            <a:fld id="{26AEEE05-D53C-4332-915F-438FD6F028E6}"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139</a:t>
            </a:fld>
            <a:endParaRPr lang="en-US"/>
          </a:p>
        </p:txBody>
      </p:sp>
    </p:spTree>
    <p:extLst>
      <p:ext uri="{BB962C8B-B14F-4D97-AF65-F5344CB8AC3E}">
        <p14:creationId xmlns:p14="http://schemas.microsoft.com/office/powerpoint/2010/main" val="22508287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ltLang="en-US"/>
              <a:t>Exploring a wumpus world</a:t>
            </a:r>
          </a:p>
        </p:txBody>
      </p:sp>
      <p:pic>
        <p:nvPicPr>
          <p:cNvPr id="89091" name="Picture 3" descr="wumpus-seq7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0125" y="2138364"/>
            <a:ext cx="2571750" cy="2581275"/>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pPr>
              <a:defRPr/>
            </a:pPr>
            <a:fld id="{FE61F881-08FC-4EBD-A123-50900E404D82}"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14</a:t>
            </a:fld>
            <a:endParaRPr lang="en-US"/>
          </a:p>
        </p:txBody>
      </p:sp>
    </p:spTree>
    <p:extLst>
      <p:ext uri="{BB962C8B-B14F-4D97-AF65-F5344CB8AC3E}">
        <p14:creationId xmlns:p14="http://schemas.microsoft.com/office/powerpoint/2010/main" val="416278220"/>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en-US"/>
              <a:t>Unification</a:t>
            </a:r>
          </a:p>
        </p:txBody>
      </p:sp>
      <p:sp>
        <p:nvSpPr>
          <p:cNvPr id="50179" name="Rectangle 3"/>
          <p:cNvSpPr>
            <a:spLocks noGrp="1" noChangeArrowheads="1"/>
          </p:cNvSpPr>
          <p:nvPr>
            <p:ph type="body" idx="1"/>
          </p:nvPr>
        </p:nvSpPr>
        <p:spPr/>
        <p:txBody>
          <a:bodyPr/>
          <a:lstStyle/>
          <a:p>
            <a:r>
              <a:rPr lang="en-US" altLang="en-US" sz="2000" dirty="0"/>
              <a:t>We can get the inference immediately if we can find a substitution </a:t>
            </a:r>
            <a:r>
              <a:rPr lang="el-GR" altLang="en-US" sz="2000" dirty="0">
                <a:cs typeface="Arial" panose="020B0604020202020204" pitchFamily="34" charset="0"/>
              </a:rPr>
              <a:t>θ</a:t>
            </a:r>
            <a:r>
              <a:rPr lang="en-US" altLang="en-US" sz="2000" dirty="0"/>
              <a:t> such that </a:t>
            </a:r>
            <a:r>
              <a:rPr lang="en-US" altLang="en-US" sz="2000" i="1" dirty="0"/>
              <a:t>King(x) </a:t>
            </a:r>
            <a:r>
              <a:rPr lang="en-US" altLang="en-US" sz="2000" dirty="0"/>
              <a:t>and </a:t>
            </a:r>
            <a:r>
              <a:rPr lang="en-US" altLang="en-US" sz="2000" i="1" dirty="0"/>
              <a:t>Greedy(x) </a:t>
            </a:r>
            <a:r>
              <a:rPr lang="en-US" altLang="en-US" sz="2000" dirty="0"/>
              <a:t>match </a:t>
            </a:r>
            <a:r>
              <a:rPr lang="en-US" altLang="en-US" sz="2000" i="1" dirty="0"/>
              <a:t>King(John)</a:t>
            </a:r>
            <a:r>
              <a:rPr lang="en-US" altLang="en-US" sz="2000" dirty="0"/>
              <a:t> and </a:t>
            </a:r>
            <a:r>
              <a:rPr lang="en-US" altLang="en-US" sz="2000" i="1" dirty="0"/>
              <a:t>Greedy(y</a:t>
            </a:r>
            <a:r>
              <a:rPr lang="en-US" altLang="en-US" sz="2000" i="1" dirty="0" smtClean="0"/>
              <a:t>)</a:t>
            </a:r>
          </a:p>
          <a:p>
            <a:pPr marL="0" indent="0">
              <a:buNone/>
            </a:pPr>
            <a:endParaRPr lang="en-US" altLang="en-US" sz="1400" dirty="0">
              <a:cs typeface="Arial" panose="020B0604020202020204" pitchFamily="34" charset="0"/>
            </a:endParaRPr>
          </a:p>
          <a:p>
            <a:pPr>
              <a:buFontTx/>
              <a:buNone/>
            </a:pPr>
            <a:r>
              <a:rPr lang="el-GR" altLang="en-US" sz="2000" dirty="0">
                <a:cs typeface="Arial" panose="020B0604020202020204" pitchFamily="34" charset="0"/>
              </a:rPr>
              <a:t>θ</a:t>
            </a:r>
            <a:r>
              <a:rPr lang="en-US" altLang="en-US" sz="2000" dirty="0"/>
              <a:t> = {x/</a:t>
            </a:r>
            <a:r>
              <a:rPr lang="en-US" altLang="en-US" sz="2000" dirty="0" err="1"/>
              <a:t>John,y</a:t>
            </a:r>
            <a:r>
              <a:rPr lang="en-US" altLang="en-US" sz="2000" dirty="0"/>
              <a:t>/John} </a:t>
            </a:r>
            <a:r>
              <a:rPr lang="en-US" altLang="en-US" sz="2000" dirty="0" smtClean="0"/>
              <a:t>works</a:t>
            </a:r>
          </a:p>
          <a:p>
            <a:pPr>
              <a:buFontTx/>
              <a:buNone/>
            </a:pPr>
            <a:endParaRPr lang="en-US" altLang="en-US" sz="1400" dirty="0"/>
          </a:p>
          <a:p>
            <a:r>
              <a:rPr lang="en-US" altLang="en-US" sz="2000" dirty="0"/>
              <a:t>Unify(</a:t>
            </a:r>
            <a:r>
              <a:rPr lang="el-GR" altLang="en-US" sz="2000" dirty="0">
                <a:cs typeface="Arial" panose="020B0604020202020204" pitchFamily="34" charset="0"/>
              </a:rPr>
              <a:t>α</a:t>
            </a:r>
            <a:r>
              <a:rPr lang="en-US" altLang="en-US" sz="2000" dirty="0"/>
              <a:t>,</a:t>
            </a:r>
            <a:r>
              <a:rPr lang="el-GR" altLang="en-US" sz="2000" dirty="0">
                <a:cs typeface="Arial" panose="020B0604020202020204" pitchFamily="34" charset="0"/>
              </a:rPr>
              <a:t>β</a:t>
            </a:r>
            <a:r>
              <a:rPr lang="en-US" altLang="en-US" sz="2000" dirty="0"/>
              <a:t>) = </a:t>
            </a:r>
            <a:r>
              <a:rPr lang="el-GR" altLang="en-US" sz="2000" dirty="0">
                <a:cs typeface="Arial" panose="020B0604020202020204" pitchFamily="34" charset="0"/>
              </a:rPr>
              <a:t>θ</a:t>
            </a:r>
            <a:r>
              <a:rPr lang="en-US" altLang="en-US" sz="2000" dirty="0"/>
              <a:t> if </a:t>
            </a:r>
            <a:r>
              <a:rPr lang="el-GR" altLang="en-US" sz="2000" dirty="0">
                <a:cs typeface="Arial" panose="020B0604020202020204" pitchFamily="34" charset="0"/>
              </a:rPr>
              <a:t>αθ</a:t>
            </a:r>
            <a:r>
              <a:rPr lang="en-US" altLang="en-US" sz="2000" dirty="0"/>
              <a:t> = </a:t>
            </a:r>
            <a:r>
              <a:rPr lang="el-GR" altLang="en-US" sz="2000" dirty="0">
                <a:cs typeface="Arial" panose="020B0604020202020204" pitchFamily="34" charset="0"/>
              </a:rPr>
              <a:t>βθ </a:t>
            </a:r>
            <a:endParaRPr lang="en-US" altLang="en-US" sz="1400" dirty="0"/>
          </a:p>
          <a:p>
            <a:pPr>
              <a:buFontTx/>
              <a:buNone/>
            </a:pPr>
            <a:r>
              <a:rPr lang="en-US" altLang="en-US" sz="2000" dirty="0"/>
              <a:t>p 			q	 		</a:t>
            </a:r>
            <a:r>
              <a:rPr lang="el-GR" altLang="en-US" sz="2000" dirty="0">
                <a:cs typeface="Arial" panose="020B0604020202020204" pitchFamily="34" charset="0"/>
              </a:rPr>
              <a:t>θ</a:t>
            </a:r>
            <a:r>
              <a:rPr lang="en-US" altLang="en-US" sz="2000" dirty="0"/>
              <a:t>  </a:t>
            </a:r>
          </a:p>
          <a:p>
            <a:pPr>
              <a:buFontTx/>
              <a:buNone/>
            </a:pPr>
            <a:r>
              <a:rPr lang="en-US" altLang="en-US" sz="2000" dirty="0"/>
              <a:t>Knows(</a:t>
            </a:r>
            <a:r>
              <a:rPr lang="en-US" altLang="en-US" sz="2000" dirty="0" err="1"/>
              <a:t>John,x</a:t>
            </a:r>
            <a:r>
              <a:rPr lang="en-US" altLang="en-US" sz="2000" dirty="0"/>
              <a:t>) 	Knows(</a:t>
            </a:r>
            <a:r>
              <a:rPr lang="en-US" altLang="en-US" sz="2000" dirty="0" err="1"/>
              <a:t>John,Jane</a:t>
            </a:r>
            <a:r>
              <a:rPr lang="en-US" altLang="en-US" sz="2000" dirty="0"/>
              <a:t>) 	</a:t>
            </a:r>
            <a:r>
              <a:rPr lang="en-US" altLang="en-US" sz="2000" dirty="0">
                <a:solidFill>
                  <a:srgbClr val="CC0099"/>
                </a:solidFill>
              </a:rPr>
              <a:t>{x/Jane}}</a:t>
            </a:r>
          </a:p>
          <a:p>
            <a:pPr>
              <a:buFontTx/>
              <a:buNone/>
            </a:pPr>
            <a:r>
              <a:rPr lang="en-US" altLang="en-US" sz="2000" dirty="0"/>
              <a:t>Knows(</a:t>
            </a:r>
            <a:r>
              <a:rPr lang="en-US" altLang="en-US" sz="2000" dirty="0" err="1"/>
              <a:t>John,x</a:t>
            </a:r>
            <a:r>
              <a:rPr lang="en-US" altLang="en-US" sz="2000" dirty="0"/>
              <a:t>)	Knows(</a:t>
            </a:r>
            <a:r>
              <a:rPr lang="en-US" altLang="en-US" sz="2000" dirty="0" err="1"/>
              <a:t>y,OJ</a:t>
            </a:r>
            <a:r>
              <a:rPr lang="en-US" altLang="en-US" sz="2000" dirty="0"/>
              <a:t>) 		</a:t>
            </a:r>
            <a:r>
              <a:rPr lang="en-US" altLang="en-US" sz="2000" dirty="0">
                <a:solidFill>
                  <a:srgbClr val="CC0099"/>
                </a:solidFill>
              </a:rPr>
              <a:t>{x/</a:t>
            </a:r>
            <a:r>
              <a:rPr lang="en-US" altLang="en-US" sz="2000" dirty="0" err="1">
                <a:solidFill>
                  <a:srgbClr val="CC0099"/>
                </a:solidFill>
              </a:rPr>
              <a:t>OJ,y</a:t>
            </a:r>
            <a:r>
              <a:rPr lang="en-US" altLang="en-US" sz="2000" dirty="0">
                <a:solidFill>
                  <a:srgbClr val="CC0099"/>
                </a:solidFill>
              </a:rPr>
              <a:t>/John}}</a:t>
            </a:r>
          </a:p>
          <a:p>
            <a:pPr>
              <a:buFontTx/>
              <a:buNone/>
            </a:pPr>
            <a:r>
              <a:rPr lang="en-US" altLang="en-US" sz="2000" dirty="0"/>
              <a:t>Knows(</a:t>
            </a:r>
            <a:r>
              <a:rPr lang="en-US" altLang="en-US" sz="2000" dirty="0" err="1"/>
              <a:t>John,x</a:t>
            </a:r>
            <a:r>
              <a:rPr lang="en-US" altLang="en-US" sz="2000" dirty="0"/>
              <a:t>) 	Knows(</a:t>
            </a:r>
            <a:r>
              <a:rPr lang="en-US" altLang="en-US" sz="2000" dirty="0" err="1"/>
              <a:t>y,Mother</a:t>
            </a:r>
            <a:r>
              <a:rPr lang="en-US" altLang="en-US" sz="2000" dirty="0"/>
              <a:t>(y))	</a:t>
            </a:r>
            <a:r>
              <a:rPr lang="en-US" altLang="en-US" sz="2000" dirty="0">
                <a:solidFill>
                  <a:srgbClr val="CC0099"/>
                </a:solidFill>
              </a:rPr>
              <a:t>{y/</a:t>
            </a:r>
            <a:r>
              <a:rPr lang="en-US" altLang="en-US" sz="2000" dirty="0" err="1">
                <a:solidFill>
                  <a:srgbClr val="CC0099"/>
                </a:solidFill>
              </a:rPr>
              <a:t>John,x</a:t>
            </a:r>
            <a:r>
              <a:rPr lang="en-US" altLang="en-US" sz="2000" dirty="0">
                <a:solidFill>
                  <a:srgbClr val="CC0099"/>
                </a:solidFill>
              </a:rPr>
              <a:t>/Mother(John)}}</a:t>
            </a:r>
          </a:p>
          <a:p>
            <a:pPr>
              <a:buFontTx/>
              <a:buNone/>
            </a:pPr>
            <a:r>
              <a:rPr lang="en-US" altLang="en-US" sz="2000" dirty="0"/>
              <a:t>Knows(</a:t>
            </a:r>
            <a:r>
              <a:rPr lang="en-US" altLang="en-US" sz="2000" dirty="0" err="1"/>
              <a:t>John,x</a:t>
            </a:r>
            <a:r>
              <a:rPr lang="en-US" altLang="en-US" sz="2000" dirty="0"/>
              <a:t>)	Knows(</a:t>
            </a:r>
            <a:r>
              <a:rPr lang="en-US" altLang="en-US" sz="2000" dirty="0" err="1"/>
              <a:t>x,OJ</a:t>
            </a:r>
            <a:r>
              <a:rPr lang="en-US" altLang="en-US" sz="2000" dirty="0"/>
              <a:t>) 		</a:t>
            </a:r>
            <a:endParaRPr lang="en-US" altLang="en-US" sz="2000" dirty="0">
              <a:solidFill>
                <a:srgbClr val="CC0099"/>
              </a:solidFill>
            </a:endParaRPr>
          </a:p>
          <a:p>
            <a:pPr lvl="4"/>
            <a:endParaRPr lang="en-US" altLang="en-US" sz="1400" dirty="0">
              <a:solidFill>
                <a:srgbClr val="CC0099"/>
              </a:solidFill>
            </a:endParaRPr>
          </a:p>
          <a:p>
            <a:r>
              <a:rPr lang="en-US" altLang="en-US" sz="2000" dirty="0">
                <a:solidFill>
                  <a:schemeClr val="accent2"/>
                </a:solidFill>
              </a:rPr>
              <a:t>Standardizing apart </a:t>
            </a:r>
            <a:r>
              <a:rPr lang="en-US" altLang="en-US" sz="2000" dirty="0"/>
              <a:t>eliminates overlap of variables, e.g., Knows(z</a:t>
            </a:r>
            <a:r>
              <a:rPr lang="en-US" altLang="en-US" sz="2000" baseline="-25000" dirty="0"/>
              <a:t>17</a:t>
            </a:r>
            <a:r>
              <a:rPr lang="en-US" altLang="en-US" sz="2000" dirty="0"/>
              <a:t>,OJ</a:t>
            </a:r>
            <a:r>
              <a:rPr lang="en-US" altLang="en-US" sz="2000" dirty="0" smtClean="0"/>
              <a:t>)</a:t>
            </a:r>
            <a:endParaRPr lang="en-US" altLang="en-US" sz="2000" dirty="0"/>
          </a:p>
        </p:txBody>
      </p:sp>
      <p:sp>
        <p:nvSpPr>
          <p:cNvPr id="2" name="Date Placeholder 1"/>
          <p:cNvSpPr>
            <a:spLocks noGrp="1"/>
          </p:cNvSpPr>
          <p:nvPr>
            <p:ph type="dt" sz="half" idx="10"/>
          </p:nvPr>
        </p:nvSpPr>
        <p:spPr/>
        <p:txBody>
          <a:bodyPr/>
          <a:lstStyle/>
          <a:p>
            <a:pPr>
              <a:defRPr/>
            </a:pPr>
            <a:fld id="{BAA31848-5A1B-4172-9BF2-67096060B238}"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140</a:t>
            </a:fld>
            <a:endParaRPr lang="en-US"/>
          </a:p>
        </p:txBody>
      </p:sp>
    </p:spTree>
    <p:extLst>
      <p:ext uri="{BB962C8B-B14F-4D97-AF65-F5344CB8AC3E}">
        <p14:creationId xmlns:p14="http://schemas.microsoft.com/office/powerpoint/2010/main" val="161350705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altLang="en-US"/>
              <a:t>Unification</a:t>
            </a:r>
          </a:p>
        </p:txBody>
      </p:sp>
      <p:sp>
        <p:nvSpPr>
          <p:cNvPr id="51203" name="Rectangle 3"/>
          <p:cNvSpPr>
            <a:spLocks noGrp="1" noChangeArrowheads="1"/>
          </p:cNvSpPr>
          <p:nvPr>
            <p:ph type="body" idx="1"/>
          </p:nvPr>
        </p:nvSpPr>
        <p:spPr/>
        <p:txBody>
          <a:bodyPr/>
          <a:lstStyle/>
          <a:p>
            <a:r>
              <a:rPr lang="en-US" altLang="en-US" sz="2000" dirty="0"/>
              <a:t>We can get the inference immediately if we can find a substitution </a:t>
            </a:r>
            <a:r>
              <a:rPr lang="el-GR" altLang="en-US" sz="2000" dirty="0">
                <a:cs typeface="Arial" panose="020B0604020202020204" pitchFamily="34" charset="0"/>
              </a:rPr>
              <a:t>θ</a:t>
            </a:r>
            <a:r>
              <a:rPr lang="en-US" altLang="en-US" sz="2000" dirty="0"/>
              <a:t> such that </a:t>
            </a:r>
            <a:r>
              <a:rPr lang="en-US" altLang="en-US" sz="2000" i="1" dirty="0"/>
              <a:t>King(x) </a:t>
            </a:r>
            <a:r>
              <a:rPr lang="en-US" altLang="en-US" sz="2000" dirty="0"/>
              <a:t>and </a:t>
            </a:r>
            <a:r>
              <a:rPr lang="en-US" altLang="en-US" sz="2000" i="1" dirty="0"/>
              <a:t>Greedy(x) </a:t>
            </a:r>
            <a:r>
              <a:rPr lang="en-US" altLang="en-US" sz="2000" dirty="0"/>
              <a:t>match </a:t>
            </a:r>
            <a:r>
              <a:rPr lang="en-US" altLang="en-US" sz="2000" i="1" dirty="0"/>
              <a:t>King(John)</a:t>
            </a:r>
            <a:r>
              <a:rPr lang="en-US" altLang="en-US" sz="2000" dirty="0"/>
              <a:t> and </a:t>
            </a:r>
            <a:r>
              <a:rPr lang="en-US" altLang="en-US" sz="2000" i="1" dirty="0"/>
              <a:t>Greedy(y</a:t>
            </a:r>
            <a:r>
              <a:rPr lang="en-US" altLang="en-US" sz="2000" i="1" dirty="0" smtClean="0"/>
              <a:t>)</a:t>
            </a:r>
            <a:endParaRPr lang="en-US" altLang="en-US" sz="2000" dirty="0"/>
          </a:p>
          <a:p>
            <a:pPr lvl="4"/>
            <a:endParaRPr lang="en-US" altLang="en-US" sz="1400" dirty="0">
              <a:cs typeface="Arial" panose="020B0604020202020204" pitchFamily="34" charset="0"/>
            </a:endParaRPr>
          </a:p>
          <a:p>
            <a:pPr>
              <a:buFontTx/>
              <a:buNone/>
            </a:pPr>
            <a:r>
              <a:rPr lang="el-GR" altLang="en-US" sz="2000" dirty="0">
                <a:cs typeface="Arial" panose="020B0604020202020204" pitchFamily="34" charset="0"/>
              </a:rPr>
              <a:t>θ</a:t>
            </a:r>
            <a:r>
              <a:rPr lang="en-US" altLang="en-US" sz="2000" dirty="0"/>
              <a:t> = {x/</a:t>
            </a:r>
            <a:r>
              <a:rPr lang="en-US" altLang="en-US" sz="2000" dirty="0" err="1"/>
              <a:t>John,y</a:t>
            </a:r>
            <a:r>
              <a:rPr lang="en-US" altLang="en-US" sz="2000" dirty="0"/>
              <a:t>/John} works
</a:t>
            </a:r>
          </a:p>
          <a:p>
            <a:pPr lvl="4"/>
            <a:endParaRPr lang="en-US" altLang="en-US" sz="1400" dirty="0"/>
          </a:p>
          <a:p>
            <a:r>
              <a:rPr lang="en-US" altLang="en-US" sz="2000" dirty="0"/>
              <a:t>Unify(</a:t>
            </a:r>
            <a:r>
              <a:rPr lang="el-GR" altLang="en-US" sz="2000" dirty="0">
                <a:cs typeface="Arial" panose="020B0604020202020204" pitchFamily="34" charset="0"/>
              </a:rPr>
              <a:t>α</a:t>
            </a:r>
            <a:r>
              <a:rPr lang="en-US" altLang="en-US" sz="2000" dirty="0"/>
              <a:t>,</a:t>
            </a:r>
            <a:r>
              <a:rPr lang="el-GR" altLang="en-US" sz="2000" dirty="0">
                <a:cs typeface="Arial" panose="020B0604020202020204" pitchFamily="34" charset="0"/>
              </a:rPr>
              <a:t>β</a:t>
            </a:r>
            <a:r>
              <a:rPr lang="en-US" altLang="en-US" sz="2000" dirty="0"/>
              <a:t>) = </a:t>
            </a:r>
            <a:r>
              <a:rPr lang="el-GR" altLang="en-US" sz="2000" dirty="0">
                <a:cs typeface="Arial" panose="020B0604020202020204" pitchFamily="34" charset="0"/>
              </a:rPr>
              <a:t>θ</a:t>
            </a:r>
            <a:r>
              <a:rPr lang="en-US" altLang="en-US" sz="2000" dirty="0"/>
              <a:t> if </a:t>
            </a:r>
            <a:r>
              <a:rPr lang="el-GR" altLang="en-US" sz="2000" dirty="0">
                <a:cs typeface="Arial" panose="020B0604020202020204" pitchFamily="34" charset="0"/>
              </a:rPr>
              <a:t>αθ</a:t>
            </a:r>
            <a:r>
              <a:rPr lang="en-US" altLang="en-US" sz="2000" dirty="0"/>
              <a:t> = </a:t>
            </a:r>
            <a:r>
              <a:rPr lang="el-GR" altLang="en-US" sz="2000" dirty="0">
                <a:cs typeface="Arial" panose="020B0604020202020204" pitchFamily="34" charset="0"/>
              </a:rPr>
              <a:t>βθ </a:t>
            </a:r>
            <a:endParaRPr lang="en-US" altLang="en-US" sz="1400" dirty="0"/>
          </a:p>
          <a:p>
            <a:pPr>
              <a:buFontTx/>
              <a:buNone/>
            </a:pPr>
            <a:r>
              <a:rPr lang="en-US" altLang="en-US" sz="2000" dirty="0"/>
              <a:t>p 			q	 		</a:t>
            </a:r>
            <a:r>
              <a:rPr lang="el-GR" altLang="en-US" sz="2000" dirty="0">
                <a:cs typeface="Arial" panose="020B0604020202020204" pitchFamily="34" charset="0"/>
              </a:rPr>
              <a:t>θ</a:t>
            </a:r>
            <a:r>
              <a:rPr lang="en-US" altLang="en-US" sz="2000" dirty="0"/>
              <a:t>  </a:t>
            </a:r>
          </a:p>
          <a:p>
            <a:pPr>
              <a:buFontTx/>
              <a:buNone/>
            </a:pPr>
            <a:r>
              <a:rPr lang="en-US" altLang="en-US" sz="2000" dirty="0"/>
              <a:t>Knows(</a:t>
            </a:r>
            <a:r>
              <a:rPr lang="en-US" altLang="en-US" sz="2000" dirty="0" err="1"/>
              <a:t>John,x</a:t>
            </a:r>
            <a:r>
              <a:rPr lang="en-US" altLang="en-US" sz="2000" dirty="0"/>
              <a:t>) 	Knows(</a:t>
            </a:r>
            <a:r>
              <a:rPr lang="en-US" altLang="en-US" sz="2000" dirty="0" err="1"/>
              <a:t>John,Jane</a:t>
            </a:r>
            <a:r>
              <a:rPr lang="en-US" altLang="en-US" sz="2000" dirty="0"/>
              <a:t>) 	</a:t>
            </a:r>
            <a:r>
              <a:rPr lang="en-US" altLang="en-US" sz="2000" dirty="0">
                <a:solidFill>
                  <a:srgbClr val="CC0099"/>
                </a:solidFill>
              </a:rPr>
              <a:t>{x/Jane}}</a:t>
            </a:r>
          </a:p>
          <a:p>
            <a:pPr>
              <a:buFontTx/>
              <a:buNone/>
            </a:pPr>
            <a:r>
              <a:rPr lang="en-US" altLang="en-US" sz="2000" dirty="0"/>
              <a:t>Knows(</a:t>
            </a:r>
            <a:r>
              <a:rPr lang="en-US" altLang="en-US" sz="2000" dirty="0" err="1"/>
              <a:t>John,x</a:t>
            </a:r>
            <a:r>
              <a:rPr lang="en-US" altLang="en-US" sz="2000" dirty="0"/>
              <a:t>)	Knows(</a:t>
            </a:r>
            <a:r>
              <a:rPr lang="en-US" altLang="en-US" sz="2000" dirty="0" err="1"/>
              <a:t>y,OJ</a:t>
            </a:r>
            <a:r>
              <a:rPr lang="en-US" altLang="en-US" sz="2000" dirty="0"/>
              <a:t>) 		</a:t>
            </a:r>
            <a:r>
              <a:rPr lang="en-US" altLang="en-US" sz="2000" dirty="0">
                <a:solidFill>
                  <a:srgbClr val="CC0099"/>
                </a:solidFill>
              </a:rPr>
              <a:t>{x/</a:t>
            </a:r>
            <a:r>
              <a:rPr lang="en-US" altLang="en-US" sz="2000" dirty="0" err="1">
                <a:solidFill>
                  <a:srgbClr val="CC0099"/>
                </a:solidFill>
              </a:rPr>
              <a:t>OJ,y</a:t>
            </a:r>
            <a:r>
              <a:rPr lang="en-US" altLang="en-US" sz="2000" dirty="0">
                <a:solidFill>
                  <a:srgbClr val="CC0099"/>
                </a:solidFill>
              </a:rPr>
              <a:t>/John}}</a:t>
            </a:r>
          </a:p>
          <a:p>
            <a:pPr>
              <a:buFontTx/>
              <a:buNone/>
            </a:pPr>
            <a:r>
              <a:rPr lang="en-US" altLang="en-US" sz="2000" dirty="0"/>
              <a:t>Knows(</a:t>
            </a:r>
            <a:r>
              <a:rPr lang="en-US" altLang="en-US" sz="2000" dirty="0" err="1"/>
              <a:t>John,x</a:t>
            </a:r>
            <a:r>
              <a:rPr lang="en-US" altLang="en-US" sz="2000" dirty="0"/>
              <a:t>) 	Knows(</a:t>
            </a:r>
            <a:r>
              <a:rPr lang="en-US" altLang="en-US" sz="2000" dirty="0" err="1"/>
              <a:t>y,Mother</a:t>
            </a:r>
            <a:r>
              <a:rPr lang="en-US" altLang="en-US" sz="2000" dirty="0"/>
              <a:t>(y))	</a:t>
            </a:r>
            <a:r>
              <a:rPr lang="en-US" altLang="en-US" sz="2000" dirty="0">
                <a:solidFill>
                  <a:srgbClr val="CC0099"/>
                </a:solidFill>
              </a:rPr>
              <a:t>{y/</a:t>
            </a:r>
            <a:r>
              <a:rPr lang="en-US" altLang="en-US" sz="2000" dirty="0" err="1">
                <a:solidFill>
                  <a:srgbClr val="CC0099"/>
                </a:solidFill>
              </a:rPr>
              <a:t>John,x</a:t>
            </a:r>
            <a:r>
              <a:rPr lang="en-US" altLang="en-US" sz="2000" dirty="0">
                <a:solidFill>
                  <a:srgbClr val="CC0099"/>
                </a:solidFill>
              </a:rPr>
              <a:t>/Mother(John)}}</a:t>
            </a:r>
          </a:p>
          <a:p>
            <a:pPr>
              <a:buFontTx/>
              <a:buNone/>
            </a:pPr>
            <a:r>
              <a:rPr lang="en-US" altLang="en-US" sz="2000" dirty="0"/>
              <a:t>Knows(</a:t>
            </a:r>
            <a:r>
              <a:rPr lang="en-US" altLang="en-US" sz="2000" dirty="0" err="1"/>
              <a:t>John,x</a:t>
            </a:r>
            <a:r>
              <a:rPr lang="en-US" altLang="en-US" sz="2000" dirty="0"/>
              <a:t>)	Knows(</a:t>
            </a:r>
            <a:r>
              <a:rPr lang="en-US" altLang="en-US" sz="2000" dirty="0" err="1"/>
              <a:t>x,OJ</a:t>
            </a:r>
            <a:r>
              <a:rPr lang="en-US" altLang="en-US" sz="2000" dirty="0"/>
              <a:t>) 		</a:t>
            </a:r>
            <a:r>
              <a:rPr lang="en-US" altLang="en-US" sz="2000" dirty="0">
                <a:solidFill>
                  <a:srgbClr val="CC0099"/>
                </a:solidFill>
              </a:rPr>
              <a:t>{fail}
</a:t>
            </a:r>
            <a:endParaRPr lang="en-US" altLang="en-US" sz="1400" dirty="0">
              <a:solidFill>
                <a:srgbClr val="CC0099"/>
              </a:solidFill>
            </a:endParaRPr>
          </a:p>
          <a:p>
            <a:r>
              <a:rPr lang="en-US" altLang="en-US" sz="2000" dirty="0">
                <a:solidFill>
                  <a:schemeClr val="accent2"/>
                </a:solidFill>
              </a:rPr>
              <a:t>Standardizing apart </a:t>
            </a:r>
            <a:r>
              <a:rPr lang="en-US" altLang="en-US" sz="2000" dirty="0"/>
              <a:t>eliminates overlap of variables, e.g., Knows(z</a:t>
            </a:r>
            <a:r>
              <a:rPr lang="en-US" altLang="en-US" sz="2000" baseline="-25000" dirty="0"/>
              <a:t>17</a:t>
            </a:r>
            <a:r>
              <a:rPr lang="en-US" altLang="en-US" sz="2000" dirty="0"/>
              <a:t>,OJ</a:t>
            </a:r>
            <a:r>
              <a:rPr lang="en-US" altLang="en-US" sz="2000" dirty="0" smtClean="0"/>
              <a:t>)</a:t>
            </a:r>
            <a:endParaRPr lang="en-US" altLang="en-US" sz="2000" dirty="0"/>
          </a:p>
        </p:txBody>
      </p:sp>
      <p:sp>
        <p:nvSpPr>
          <p:cNvPr id="2" name="Date Placeholder 1"/>
          <p:cNvSpPr>
            <a:spLocks noGrp="1"/>
          </p:cNvSpPr>
          <p:nvPr>
            <p:ph type="dt" sz="half" idx="10"/>
          </p:nvPr>
        </p:nvSpPr>
        <p:spPr/>
        <p:txBody>
          <a:bodyPr/>
          <a:lstStyle/>
          <a:p>
            <a:pPr>
              <a:defRPr/>
            </a:pPr>
            <a:fld id="{628160B2-7410-4E62-956F-A7DD3BFD3F59}"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141</a:t>
            </a:fld>
            <a:endParaRPr lang="en-US"/>
          </a:p>
        </p:txBody>
      </p:sp>
    </p:spTree>
    <p:extLst>
      <p:ext uri="{BB962C8B-B14F-4D97-AF65-F5344CB8AC3E}">
        <p14:creationId xmlns:p14="http://schemas.microsoft.com/office/powerpoint/2010/main" val="1147718137"/>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a:t>Unification</a:t>
            </a:r>
          </a:p>
        </p:txBody>
      </p:sp>
      <p:sp>
        <p:nvSpPr>
          <p:cNvPr id="16387" name="Rectangle 3"/>
          <p:cNvSpPr>
            <a:spLocks noGrp="1" noChangeArrowheads="1"/>
          </p:cNvSpPr>
          <p:nvPr>
            <p:ph type="body" idx="1"/>
          </p:nvPr>
        </p:nvSpPr>
        <p:spPr/>
        <p:txBody>
          <a:bodyPr/>
          <a:lstStyle/>
          <a:p>
            <a:pPr>
              <a:lnSpc>
                <a:spcPct val="90000"/>
              </a:lnSpc>
            </a:pPr>
            <a:r>
              <a:rPr lang="en-US" altLang="en-US" sz="2800" dirty="0"/>
              <a:t>To unify </a:t>
            </a:r>
            <a:r>
              <a:rPr lang="en-US" altLang="en-US" sz="2800" i="1" dirty="0"/>
              <a:t>Knows(</a:t>
            </a:r>
            <a:r>
              <a:rPr lang="en-US" altLang="en-US" sz="2800" i="1" dirty="0" err="1"/>
              <a:t>John,x</a:t>
            </a:r>
            <a:r>
              <a:rPr lang="en-US" altLang="en-US" sz="2800" i="1" dirty="0"/>
              <a:t>)</a:t>
            </a:r>
            <a:r>
              <a:rPr lang="en-US" altLang="en-US" sz="2800" dirty="0"/>
              <a:t> and </a:t>
            </a:r>
            <a:r>
              <a:rPr lang="en-US" altLang="en-US" sz="2800" i="1" dirty="0"/>
              <a:t>Knows(</a:t>
            </a:r>
            <a:r>
              <a:rPr lang="en-US" altLang="en-US" sz="2800" i="1" dirty="0" err="1"/>
              <a:t>y,z</a:t>
            </a:r>
            <a:r>
              <a:rPr lang="en-US" altLang="en-US" sz="2800" i="1" dirty="0" smtClean="0"/>
              <a:t>)</a:t>
            </a:r>
            <a:r>
              <a:rPr lang="en-US" altLang="en-US" sz="2800" dirty="0" smtClean="0"/>
              <a:t>,</a:t>
            </a:r>
            <a:endParaRPr lang="en-US" altLang="en-US" sz="2800" dirty="0"/>
          </a:p>
          <a:p>
            <a:pPr>
              <a:lnSpc>
                <a:spcPct val="90000"/>
              </a:lnSpc>
              <a:buFontTx/>
              <a:buNone/>
            </a:pPr>
            <a:r>
              <a:rPr lang="en-US" altLang="en-US" sz="2400" dirty="0">
                <a:cs typeface="Arial" panose="020B0604020202020204" pitchFamily="34" charset="0"/>
              </a:rPr>
              <a:t>	</a:t>
            </a:r>
            <a:r>
              <a:rPr lang="el-GR" altLang="en-US" sz="2400" dirty="0">
                <a:cs typeface="Arial" panose="020B0604020202020204" pitchFamily="34" charset="0"/>
              </a:rPr>
              <a:t>θ</a:t>
            </a:r>
            <a:r>
              <a:rPr lang="en-US" altLang="en-US" sz="2400" dirty="0"/>
              <a:t> = {y/John, x/z } or </a:t>
            </a:r>
            <a:r>
              <a:rPr lang="el-GR" altLang="en-US" sz="2400" dirty="0">
                <a:cs typeface="Arial" panose="020B0604020202020204" pitchFamily="34" charset="0"/>
              </a:rPr>
              <a:t>θ</a:t>
            </a:r>
            <a:r>
              <a:rPr lang="en-US" altLang="en-US" sz="2400" dirty="0">
                <a:cs typeface="Arial" panose="020B0604020202020204" pitchFamily="34" charset="0"/>
              </a:rPr>
              <a:t> </a:t>
            </a:r>
            <a:r>
              <a:rPr lang="en-US" altLang="en-US" sz="2400" dirty="0"/>
              <a:t>= {y/John, x/John, z/John}
</a:t>
            </a:r>
          </a:p>
          <a:p>
            <a:pPr lvl="4">
              <a:lnSpc>
                <a:spcPct val="90000"/>
              </a:lnSpc>
            </a:pPr>
            <a:endParaRPr lang="en-US" altLang="en-US" sz="1800" dirty="0"/>
          </a:p>
          <a:p>
            <a:pPr>
              <a:lnSpc>
                <a:spcPct val="90000"/>
              </a:lnSpc>
            </a:pPr>
            <a:r>
              <a:rPr lang="en-US" altLang="en-US" sz="2800" dirty="0"/>
              <a:t>The first unifier is </a:t>
            </a:r>
            <a:r>
              <a:rPr lang="en-US" altLang="en-US" sz="2800" dirty="0">
                <a:solidFill>
                  <a:schemeClr val="accent2"/>
                </a:solidFill>
              </a:rPr>
              <a:t>more general</a:t>
            </a:r>
            <a:r>
              <a:rPr lang="en-US" altLang="en-US" sz="2800" dirty="0"/>
              <a:t> than the second</a:t>
            </a:r>
            <a:r>
              <a:rPr lang="en-US" altLang="en-US" sz="2800" dirty="0" smtClean="0"/>
              <a:t>.</a:t>
            </a:r>
            <a:endParaRPr lang="en-US" altLang="en-US" sz="2800" dirty="0"/>
          </a:p>
          <a:p>
            <a:pPr lvl="4">
              <a:lnSpc>
                <a:spcPct val="90000"/>
              </a:lnSpc>
            </a:pPr>
            <a:endParaRPr lang="en-US" altLang="en-US" sz="1800" dirty="0"/>
          </a:p>
          <a:p>
            <a:pPr>
              <a:lnSpc>
                <a:spcPct val="90000"/>
              </a:lnSpc>
            </a:pPr>
            <a:r>
              <a:rPr lang="en-US" altLang="en-US" sz="2800" dirty="0"/>
              <a:t>There is a single </a:t>
            </a:r>
            <a:r>
              <a:rPr lang="en-US" altLang="en-US" sz="2800" dirty="0">
                <a:solidFill>
                  <a:schemeClr val="accent2"/>
                </a:solidFill>
              </a:rPr>
              <a:t>most general unifier</a:t>
            </a:r>
            <a:r>
              <a:rPr lang="en-US" altLang="en-US" sz="2800" dirty="0"/>
              <a:t> (MGU) that is unique up to renaming of variables</a:t>
            </a:r>
            <a:r>
              <a:rPr lang="en-US" altLang="en-US" sz="2800" dirty="0" smtClean="0"/>
              <a:t>.</a:t>
            </a:r>
            <a:endParaRPr lang="en-US" altLang="en-US" sz="2800" dirty="0"/>
          </a:p>
          <a:p>
            <a:pPr lvl="1">
              <a:lnSpc>
                <a:spcPct val="90000"/>
              </a:lnSpc>
              <a:buFontTx/>
              <a:buNone/>
            </a:pPr>
            <a:r>
              <a:rPr lang="en-US" altLang="en-US" sz="2400" dirty="0"/>
              <a:t>MGU = { y/John, x/z }
</a:t>
            </a:r>
          </a:p>
        </p:txBody>
      </p:sp>
      <p:sp>
        <p:nvSpPr>
          <p:cNvPr id="2" name="Date Placeholder 1"/>
          <p:cNvSpPr>
            <a:spLocks noGrp="1"/>
          </p:cNvSpPr>
          <p:nvPr>
            <p:ph type="dt" sz="half" idx="10"/>
          </p:nvPr>
        </p:nvSpPr>
        <p:spPr/>
        <p:txBody>
          <a:bodyPr/>
          <a:lstStyle/>
          <a:p>
            <a:pPr>
              <a:defRPr/>
            </a:pPr>
            <a:fld id="{D10A061E-48B0-4676-B8E8-313A4FC71540}"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142</a:t>
            </a:fld>
            <a:endParaRPr lang="en-US"/>
          </a:p>
        </p:txBody>
      </p:sp>
    </p:spTree>
    <p:extLst>
      <p:ext uri="{BB962C8B-B14F-4D97-AF65-F5344CB8AC3E}">
        <p14:creationId xmlns:p14="http://schemas.microsoft.com/office/powerpoint/2010/main" val="69396858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a:t>The unification algorithm</a:t>
            </a:r>
          </a:p>
        </p:txBody>
      </p:sp>
      <p:pic>
        <p:nvPicPr>
          <p:cNvPr id="17413" name="Picture 5"/>
          <p:cNvPicPr>
            <a:picLocks noChangeAspect="1" noChangeArrowheads="1"/>
          </p:cNvPicPr>
          <p:nvPr/>
        </p:nvPicPr>
        <p:blipFill>
          <a:blip r:embed="rId2">
            <a:extLst>
              <a:ext uri="{28A0092B-C50C-407E-A947-70E740481C1C}">
                <a14:useLocalDpi xmlns:a14="http://schemas.microsoft.com/office/drawing/2010/main" val="0"/>
              </a:ext>
            </a:extLst>
          </a:blip>
          <a:srcRect l="53906" t="27083" r="8594" b="19792"/>
          <a:stretch>
            <a:fillRect/>
          </a:stretch>
        </p:blipFill>
        <p:spPr bwMode="auto">
          <a:xfrm>
            <a:off x="2057400" y="1600201"/>
            <a:ext cx="8077200" cy="429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pPr>
              <a:defRPr/>
            </a:pPr>
            <a:fld id="{A39355E3-1606-4AF9-B068-9268AD2DC9DC}"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143</a:t>
            </a:fld>
            <a:endParaRPr lang="en-US"/>
          </a:p>
        </p:txBody>
      </p:sp>
    </p:spTree>
    <p:extLst>
      <p:ext uri="{BB962C8B-B14F-4D97-AF65-F5344CB8AC3E}">
        <p14:creationId xmlns:p14="http://schemas.microsoft.com/office/powerpoint/2010/main" val="2700422648"/>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a:t>The unification algorithm</a:t>
            </a:r>
          </a:p>
        </p:txBody>
      </p:sp>
      <p:pic>
        <p:nvPicPr>
          <p:cNvPr id="18437" name="Picture 5"/>
          <p:cNvPicPr>
            <a:picLocks noChangeAspect="1" noChangeArrowheads="1"/>
          </p:cNvPicPr>
          <p:nvPr/>
        </p:nvPicPr>
        <p:blipFill>
          <a:blip r:embed="rId2">
            <a:extLst>
              <a:ext uri="{28A0092B-C50C-407E-A947-70E740481C1C}">
                <a14:useLocalDpi xmlns:a14="http://schemas.microsoft.com/office/drawing/2010/main" val="0"/>
              </a:ext>
            </a:extLst>
          </a:blip>
          <a:srcRect l="53906" t="50000" r="8984" b="14583"/>
          <a:stretch>
            <a:fillRect/>
          </a:stretch>
        </p:blipFill>
        <p:spPr bwMode="auto">
          <a:xfrm>
            <a:off x="1981200" y="1447801"/>
            <a:ext cx="8229600" cy="2944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pPr>
              <a:defRPr/>
            </a:pPr>
            <a:fld id="{351D5185-DBA8-4CCD-8006-935A0A7A6013}"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144</a:t>
            </a:fld>
            <a:endParaRPr lang="en-US"/>
          </a:p>
        </p:txBody>
      </p:sp>
    </p:spTree>
    <p:extLst>
      <p:ext uri="{BB962C8B-B14F-4D97-AF65-F5344CB8AC3E}">
        <p14:creationId xmlns:p14="http://schemas.microsoft.com/office/powerpoint/2010/main" val="974489619"/>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a:t>Generalized Modus Ponens (GMP)</a:t>
            </a:r>
          </a:p>
        </p:txBody>
      </p:sp>
      <p:sp>
        <p:nvSpPr>
          <p:cNvPr id="19459" name="Rectangle 3"/>
          <p:cNvSpPr>
            <a:spLocks noGrp="1" noChangeArrowheads="1"/>
          </p:cNvSpPr>
          <p:nvPr>
            <p:ph type="body" idx="1"/>
          </p:nvPr>
        </p:nvSpPr>
        <p:spPr/>
        <p:txBody>
          <a:bodyPr/>
          <a:lstStyle/>
          <a:p>
            <a:pPr>
              <a:lnSpc>
                <a:spcPct val="90000"/>
              </a:lnSpc>
              <a:buFontTx/>
              <a:buNone/>
            </a:pPr>
            <a:r>
              <a:rPr lang="en-US" altLang="en-US" sz="2000" dirty="0"/>
              <a:t>p</a:t>
            </a:r>
            <a:r>
              <a:rPr lang="en-US" altLang="en-US" sz="2000" baseline="-25000" dirty="0"/>
              <a:t>1</a:t>
            </a:r>
            <a:r>
              <a:rPr lang="en-US" altLang="en-US" sz="2000" dirty="0"/>
              <a:t>', p</a:t>
            </a:r>
            <a:r>
              <a:rPr lang="en-US" altLang="en-US" sz="2000" baseline="-25000" dirty="0"/>
              <a:t>2</a:t>
            </a:r>
            <a:r>
              <a:rPr lang="en-US" altLang="en-US" sz="2000" dirty="0"/>
              <a:t>', … , </a:t>
            </a:r>
            <a:r>
              <a:rPr lang="en-US" altLang="en-US" sz="2000" dirty="0" err="1"/>
              <a:t>p</a:t>
            </a:r>
            <a:r>
              <a:rPr lang="en-US" altLang="en-US" sz="2000" baseline="-25000" dirty="0" err="1"/>
              <a:t>n</a:t>
            </a:r>
            <a:r>
              <a:rPr lang="en-US" altLang="en-US" sz="2000" dirty="0"/>
              <a:t>', ( p</a:t>
            </a:r>
            <a:r>
              <a:rPr lang="en-US" altLang="en-US" sz="2000" baseline="-25000" dirty="0"/>
              <a:t>1</a:t>
            </a:r>
            <a:r>
              <a:rPr lang="en-US" altLang="en-US" sz="2000" dirty="0"/>
              <a:t> </a:t>
            </a:r>
            <a:r>
              <a:rPr lang="en-US" altLang="en-US" sz="2000" dirty="0">
                <a:sym typeface="Symbol" panose="05050102010706020507" pitchFamily="18" charset="2"/>
              </a:rPr>
              <a:t></a:t>
            </a:r>
            <a:r>
              <a:rPr lang="en-US" altLang="en-US" sz="2000" dirty="0"/>
              <a:t> p</a:t>
            </a:r>
            <a:r>
              <a:rPr lang="en-US" altLang="en-US" sz="2000" baseline="-25000" dirty="0"/>
              <a:t>2</a:t>
            </a:r>
            <a:r>
              <a:rPr lang="en-US" altLang="en-US" sz="2000" dirty="0"/>
              <a:t> </a:t>
            </a:r>
            <a:r>
              <a:rPr lang="en-US" altLang="en-US" sz="2000" dirty="0">
                <a:sym typeface="Symbol" panose="05050102010706020507" pitchFamily="18" charset="2"/>
              </a:rPr>
              <a:t></a:t>
            </a:r>
            <a:r>
              <a:rPr lang="en-US" altLang="en-US" sz="2000" dirty="0"/>
              <a:t> … </a:t>
            </a:r>
            <a:r>
              <a:rPr lang="en-US" altLang="en-US" sz="2000" dirty="0">
                <a:sym typeface="Symbol" panose="05050102010706020507" pitchFamily="18" charset="2"/>
              </a:rPr>
              <a:t></a:t>
            </a:r>
            <a:r>
              <a:rPr lang="en-US" altLang="en-US" sz="2000" dirty="0"/>
              <a:t> </a:t>
            </a:r>
            <a:r>
              <a:rPr lang="en-US" altLang="en-US" sz="2000" dirty="0" err="1"/>
              <a:t>p</a:t>
            </a:r>
            <a:r>
              <a:rPr lang="en-US" altLang="en-US" sz="2000" baseline="-25000" dirty="0" err="1"/>
              <a:t>n</a:t>
            </a:r>
            <a:r>
              <a:rPr lang="en-US" altLang="en-US" sz="2000" dirty="0"/>
              <a:t> </a:t>
            </a:r>
            <a:r>
              <a:rPr lang="en-US" altLang="en-US" sz="2000" dirty="0">
                <a:sym typeface="Symbol" panose="05050102010706020507" pitchFamily="18" charset="2"/>
              </a:rPr>
              <a:t></a:t>
            </a:r>
            <a:r>
              <a:rPr lang="en-US" altLang="en-US" sz="2000" dirty="0"/>
              <a:t>q)</a:t>
            </a:r>
          </a:p>
          <a:p>
            <a:pPr>
              <a:lnSpc>
                <a:spcPct val="90000"/>
              </a:lnSpc>
              <a:buFontTx/>
              <a:buNone/>
            </a:pPr>
            <a:r>
              <a:rPr lang="en-US" altLang="en-US" sz="2000" dirty="0"/>
              <a:t>                         q</a:t>
            </a:r>
            <a:r>
              <a:rPr lang="el-GR" altLang="en-US" sz="2000" dirty="0">
                <a:cs typeface="Arial" panose="020B0604020202020204" pitchFamily="34" charset="0"/>
              </a:rPr>
              <a:t>θ</a:t>
            </a:r>
            <a:endParaRPr lang="en-US" altLang="en-US" sz="2000" dirty="0"/>
          </a:p>
          <a:p>
            <a:pPr>
              <a:lnSpc>
                <a:spcPct val="90000"/>
              </a:lnSpc>
              <a:buFontTx/>
              <a:buNone/>
            </a:pPr>
            <a:r>
              <a:rPr lang="en-US" altLang="en-US" sz="2000" dirty="0"/>
              <a:t>p</a:t>
            </a:r>
            <a:r>
              <a:rPr lang="en-US" altLang="en-US" sz="2000" baseline="-25000" dirty="0"/>
              <a:t>1</a:t>
            </a:r>
            <a:r>
              <a:rPr lang="en-US" altLang="en-US" sz="2000" dirty="0"/>
              <a:t>' is </a:t>
            </a:r>
            <a:r>
              <a:rPr lang="en-US" altLang="en-US" sz="2000" i="1" dirty="0"/>
              <a:t>King</a:t>
            </a:r>
            <a:r>
              <a:rPr lang="en-US" altLang="en-US" sz="2000" dirty="0"/>
              <a:t>(</a:t>
            </a:r>
            <a:r>
              <a:rPr lang="en-US" altLang="en-US" sz="2000" i="1" dirty="0"/>
              <a:t>John</a:t>
            </a:r>
            <a:r>
              <a:rPr lang="en-US" altLang="en-US" sz="2000" dirty="0"/>
              <a:t>)  	p</a:t>
            </a:r>
            <a:r>
              <a:rPr lang="en-US" altLang="en-US" sz="2000" baseline="-25000" dirty="0"/>
              <a:t>1</a:t>
            </a:r>
            <a:r>
              <a:rPr lang="en-US" altLang="en-US" sz="2000" dirty="0"/>
              <a:t> is </a:t>
            </a:r>
            <a:r>
              <a:rPr lang="en-US" altLang="en-US" sz="2000" i="1" dirty="0"/>
              <a:t>King</a:t>
            </a:r>
            <a:r>
              <a:rPr lang="en-US" altLang="en-US" sz="2000" dirty="0"/>
              <a:t>(</a:t>
            </a:r>
            <a:r>
              <a:rPr lang="en-US" altLang="en-US" sz="2000" i="1" dirty="0"/>
              <a:t>x</a:t>
            </a:r>
            <a:r>
              <a:rPr lang="en-US" altLang="en-US" sz="2000" dirty="0"/>
              <a:t>) </a:t>
            </a:r>
          </a:p>
          <a:p>
            <a:pPr>
              <a:lnSpc>
                <a:spcPct val="90000"/>
              </a:lnSpc>
              <a:buFontTx/>
              <a:buNone/>
            </a:pPr>
            <a:r>
              <a:rPr lang="en-US" altLang="en-US" sz="2000" dirty="0"/>
              <a:t>p</a:t>
            </a:r>
            <a:r>
              <a:rPr lang="en-US" altLang="en-US" sz="2000" baseline="-25000" dirty="0"/>
              <a:t>2</a:t>
            </a:r>
            <a:r>
              <a:rPr lang="en-US" altLang="en-US" sz="2000" dirty="0"/>
              <a:t>' is </a:t>
            </a:r>
            <a:r>
              <a:rPr lang="en-US" altLang="en-US" sz="2000" i="1" dirty="0"/>
              <a:t>Greedy</a:t>
            </a:r>
            <a:r>
              <a:rPr lang="en-US" altLang="en-US" sz="2000" dirty="0"/>
              <a:t>(</a:t>
            </a:r>
            <a:r>
              <a:rPr lang="en-US" altLang="en-US" sz="2000" i="1" dirty="0"/>
              <a:t>y</a:t>
            </a:r>
            <a:r>
              <a:rPr lang="en-US" altLang="en-US" sz="2000" dirty="0"/>
              <a:t>)  	p</a:t>
            </a:r>
            <a:r>
              <a:rPr lang="en-US" altLang="en-US" sz="2000" baseline="-25000" dirty="0"/>
              <a:t>2 </a:t>
            </a:r>
            <a:r>
              <a:rPr lang="en-US" altLang="en-US" sz="2000" dirty="0"/>
              <a:t>is </a:t>
            </a:r>
            <a:r>
              <a:rPr lang="en-US" altLang="en-US" sz="2000" i="1" dirty="0"/>
              <a:t>Greedy</a:t>
            </a:r>
            <a:r>
              <a:rPr lang="en-US" altLang="en-US" sz="2000" dirty="0"/>
              <a:t>(</a:t>
            </a:r>
            <a:r>
              <a:rPr lang="en-US" altLang="en-US" sz="2000" i="1" dirty="0"/>
              <a:t>x</a:t>
            </a:r>
            <a:r>
              <a:rPr lang="en-US" altLang="en-US" sz="2000" dirty="0"/>
              <a:t>) </a:t>
            </a:r>
          </a:p>
          <a:p>
            <a:pPr>
              <a:lnSpc>
                <a:spcPct val="90000"/>
              </a:lnSpc>
              <a:buFontTx/>
              <a:buNone/>
            </a:pPr>
            <a:r>
              <a:rPr lang="el-GR" altLang="en-US" sz="2000" dirty="0">
                <a:cs typeface="Arial" panose="020B0604020202020204" pitchFamily="34" charset="0"/>
              </a:rPr>
              <a:t>θ</a:t>
            </a:r>
            <a:r>
              <a:rPr lang="en-US" altLang="en-US" sz="2000" dirty="0"/>
              <a:t> is {x/</a:t>
            </a:r>
            <a:r>
              <a:rPr lang="en-US" altLang="en-US" sz="2000" dirty="0" err="1"/>
              <a:t>John,y</a:t>
            </a:r>
            <a:r>
              <a:rPr lang="en-US" altLang="en-US" sz="2000" dirty="0"/>
              <a:t>/John} 	q is </a:t>
            </a:r>
            <a:r>
              <a:rPr lang="en-US" altLang="en-US" sz="2000" i="1" dirty="0"/>
              <a:t>Evil</a:t>
            </a:r>
            <a:r>
              <a:rPr lang="en-US" altLang="en-US" sz="2000" dirty="0"/>
              <a:t>(</a:t>
            </a:r>
            <a:r>
              <a:rPr lang="en-US" altLang="en-US" sz="2000" i="1" dirty="0"/>
              <a:t>x</a:t>
            </a:r>
            <a:r>
              <a:rPr lang="en-US" altLang="en-US" sz="2000" dirty="0"/>
              <a:t>) </a:t>
            </a:r>
          </a:p>
          <a:p>
            <a:pPr>
              <a:lnSpc>
                <a:spcPct val="90000"/>
              </a:lnSpc>
              <a:buFontTx/>
              <a:buNone/>
            </a:pPr>
            <a:r>
              <a:rPr lang="en-US" altLang="en-US" sz="2000" dirty="0"/>
              <a:t>q </a:t>
            </a:r>
            <a:r>
              <a:rPr lang="el-GR" altLang="en-US" sz="2000" dirty="0">
                <a:cs typeface="Arial" panose="020B0604020202020204" pitchFamily="34" charset="0"/>
              </a:rPr>
              <a:t>θ</a:t>
            </a:r>
            <a:r>
              <a:rPr lang="en-US" altLang="en-US" sz="2000" dirty="0"/>
              <a:t> is </a:t>
            </a:r>
            <a:r>
              <a:rPr lang="en-US" altLang="en-US" sz="2000" i="1" dirty="0"/>
              <a:t>Evil</a:t>
            </a:r>
            <a:r>
              <a:rPr lang="en-US" altLang="en-US" sz="2000" dirty="0"/>
              <a:t>(</a:t>
            </a:r>
            <a:r>
              <a:rPr lang="en-US" altLang="en-US" sz="2000" i="1" dirty="0"/>
              <a:t>John</a:t>
            </a:r>
            <a:r>
              <a:rPr lang="en-US" altLang="en-US" sz="2000" dirty="0"/>
              <a:t>)
</a:t>
            </a:r>
          </a:p>
          <a:p>
            <a:pPr>
              <a:lnSpc>
                <a:spcPct val="90000"/>
              </a:lnSpc>
              <a:buFontTx/>
              <a:buNone/>
            </a:pPr>
            <a:endParaRPr lang="en-US" altLang="en-US" sz="2000" dirty="0"/>
          </a:p>
          <a:p>
            <a:pPr>
              <a:lnSpc>
                <a:spcPct val="90000"/>
              </a:lnSpc>
            </a:pPr>
            <a:r>
              <a:rPr lang="en-US" altLang="en-US" sz="2000" dirty="0"/>
              <a:t>GMP used with KB of </a:t>
            </a:r>
            <a:r>
              <a:rPr lang="en-US" altLang="en-US" sz="2000" dirty="0">
                <a:solidFill>
                  <a:schemeClr val="accent2"/>
                </a:solidFill>
              </a:rPr>
              <a:t>definite clauses</a:t>
            </a:r>
            <a:r>
              <a:rPr lang="en-US" altLang="en-US" sz="2000" dirty="0"/>
              <a:t> (</a:t>
            </a:r>
            <a:r>
              <a:rPr lang="en-US" altLang="en-US" sz="2000" dirty="0">
                <a:solidFill>
                  <a:srgbClr val="FF0000"/>
                </a:solidFill>
              </a:rPr>
              <a:t>exactly</a:t>
            </a:r>
            <a:r>
              <a:rPr lang="en-US" altLang="en-US" sz="2000" dirty="0"/>
              <a:t> one positive literal)</a:t>
            </a:r>
          </a:p>
          <a:p>
            <a:pPr>
              <a:lnSpc>
                <a:spcPct val="90000"/>
              </a:lnSpc>
            </a:pPr>
            <a:endParaRPr lang="en-US" altLang="en-US" sz="2000" dirty="0"/>
          </a:p>
          <a:p>
            <a:pPr>
              <a:lnSpc>
                <a:spcPct val="90000"/>
              </a:lnSpc>
            </a:pPr>
            <a:r>
              <a:rPr lang="en-US" altLang="en-US" sz="2000" dirty="0"/>
              <a:t>All variables assumed universally </a:t>
            </a:r>
            <a:r>
              <a:rPr lang="en-US" altLang="en-US" sz="2000" dirty="0" smtClean="0"/>
              <a:t>quantified</a:t>
            </a:r>
            <a:endParaRPr lang="en-US" altLang="en-US" sz="2000" dirty="0"/>
          </a:p>
        </p:txBody>
      </p:sp>
      <p:sp>
        <p:nvSpPr>
          <p:cNvPr id="19460" name="Rectangle 4"/>
          <p:cNvSpPr>
            <a:spLocks noChangeArrowheads="1"/>
          </p:cNvSpPr>
          <p:nvPr/>
        </p:nvSpPr>
        <p:spPr bwMode="auto">
          <a:xfrm>
            <a:off x="6477000" y="1752600"/>
            <a:ext cx="2571538" cy="590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spcBef>
                <a:spcPct val="20000"/>
              </a:spcBef>
            </a:pPr>
            <a:r>
              <a:rPr lang="en-US" altLang="en-US"/>
              <a:t>where p</a:t>
            </a:r>
            <a:r>
              <a:rPr lang="en-US" altLang="en-US" baseline="-25000"/>
              <a:t>i</a:t>
            </a:r>
            <a:r>
              <a:rPr lang="en-US" altLang="en-US"/>
              <a:t>'</a:t>
            </a:r>
            <a:r>
              <a:rPr lang="el-GR" altLang="en-US"/>
              <a:t>θ</a:t>
            </a:r>
            <a:r>
              <a:rPr lang="en-US" altLang="en-US"/>
              <a:t> = p</a:t>
            </a:r>
            <a:r>
              <a:rPr lang="en-US" altLang="en-US" baseline="-25000"/>
              <a:t>i</a:t>
            </a:r>
            <a:r>
              <a:rPr lang="en-US" altLang="en-US"/>
              <a:t> </a:t>
            </a:r>
            <a:r>
              <a:rPr lang="el-GR" altLang="en-US"/>
              <a:t>θ</a:t>
            </a:r>
            <a:r>
              <a:rPr lang="en-US" altLang="en-US"/>
              <a:t> for all </a:t>
            </a:r>
            <a:r>
              <a:rPr lang="en-US" altLang="en-US" i="1"/>
              <a:t>i</a:t>
            </a:r>
            <a:r>
              <a:rPr lang="en-US" altLang="en-US"/>
              <a:t>
</a:t>
            </a:r>
          </a:p>
        </p:txBody>
      </p:sp>
      <p:sp>
        <p:nvSpPr>
          <p:cNvPr id="19461" name="Line 5"/>
          <p:cNvSpPr>
            <a:spLocks noChangeShapeType="1"/>
          </p:cNvSpPr>
          <p:nvPr/>
        </p:nvSpPr>
        <p:spPr bwMode="auto">
          <a:xfrm>
            <a:off x="1981200" y="1981200"/>
            <a:ext cx="4343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 name="Date Placeholder 1"/>
          <p:cNvSpPr>
            <a:spLocks noGrp="1"/>
          </p:cNvSpPr>
          <p:nvPr>
            <p:ph type="dt" sz="half" idx="10"/>
          </p:nvPr>
        </p:nvSpPr>
        <p:spPr/>
        <p:txBody>
          <a:bodyPr/>
          <a:lstStyle/>
          <a:p>
            <a:pPr>
              <a:defRPr/>
            </a:pPr>
            <a:fld id="{04786907-B322-463A-A678-34389E6D92E7}"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145</a:t>
            </a:fld>
            <a:endParaRPr lang="en-US"/>
          </a:p>
        </p:txBody>
      </p:sp>
    </p:spTree>
    <p:extLst>
      <p:ext uri="{BB962C8B-B14F-4D97-AF65-F5344CB8AC3E}">
        <p14:creationId xmlns:p14="http://schemas.microsoft.com/office/powerpoint/2010/main" val="299094723"/>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a:t>Soundness of GMP</a:t>
            </a:r>
          </a:p>
        </p:txBody>
      </p:sp>
      <p:sp>
        <p:nvSpPr>
          <p:cNvPr id="20483" name="Rectangle 3"/>
          <p:cNvSpPr>
            <a:spLocks noGrp="1" noChangeArrowheads="1"/>
          </p:cNvSpPr>
          <p:nvPr>
            <p:ph type="body" idx="1"/>
          </p:nvPr>
        </p:nvSpPr>
        <p:spPr>
          <a:xfrm>
            <a:off x="1752600" y="1600201"/>
            <a:ext cx="8686800" cy="4525963"/>
          </a:xfrm>
        </p:spPr>
        <p:txBody>
          <a:bodyPr/>
          <a:lstStyle/>
          <a:p>
            <a:pPr marL="533400" indent="-533400">
              <a:lnSpc>
                <a:spcPct val="80000"/>
              </a:lnSpc>
            </a:pPr>
            <a:r>
              <a:rPr lang="en-US" altLang="en-US" sz="2400" dirty="0"/>
              <a:t>Need to show that </a:t>
            </a:r>
          </a:p>
          <a:p>
            <a:pPr marL="533400" indent="-533400" algn="ctr">
              <a:lnSpc>
                <a:spcPct val="80000"/>
              </a:lnSpc>
              <a:buNone/>
            </a:pPr>
            <a:r>
              <a:rPr lang="en-US" altLang="en-US" sz="2400" dirty="0"/>
              <a:t>p</a:t>
            </a:r>
            <a:r>
              <a:rPr lang="en-US" altLang="en-US" sz="2400" baseline="-25000" dirty="0"/>
              <a:t>1</a:t>
            </a:r>
            <a:r>
              <a:rPr lang="en-US" altLang="en-US" sz="2400" dirty="0"/>
              <a:t>', …, </a:t>
            </a:r>
            <a:r>
              <a:rPr lang="en-US" altLang="en-US" sz="2400" dirty="0" err="1"/>
              <a:t>p</a:t>
            </a:r>
            <a:r>
              <a:rPr lang="en-US" altLang="en-US" sz="2400" baseline="-25000" dirty="0" err="1"/>
              <a:t>n</a:t>
            </a:r>
            <a:r>
              <a:rPr lang="en-US" altLang="en-US" sz="2400" dirty="0"/>
              <a:t>', (p</a:t>
            </a:r>
            <a:r>
              <a:rPr lang="en-US" altLang="en-US" sz="2400" baseline="-25000" dirty="0"/>
              <a:t>1</a:t>
            </a:r>
            <a:r>
              <a:rPr lang="en-US" altLang="en-US" sz="2400" dirty="0"/>
              <a:t> </a:t>
            </a:r>
            <a:r>
              <a:rPr lang="en-US" altLang="en-US" sz="2400" dirty="0">
                <a:sym typeface="Symbol" panose="05050102010706020507" pitchFamily="18" charset="2"/>
              </a:rPr>
              <a:t></a:t>
            </a:r>
            <a:r>
              <a:rPr lang="en-US" altLang="en-US" sz="2400" dirty="0"/>
              <a:t> … </a:t>
            </a:r>
            <a:r>
              <a:rPr lang="en-US" altLang="en-US" sz="2400" dirty="0">
                <a:sym typeface="Symbol" panose="05050102010706020507" pitchFamily="18" charset="2"/>
              </a:rPr>
              <a:t></a:t>
            </a:r>
            <a:r>
              <a:rPr lang="en-US" altLang="en-US" sz="2400" dirty="0"/>
              <a:t> </a:t>
            </a:r>
            <a:r>
              <a:rPr lang="en-US" altLang="en-US" sz="2400" dirty="0" err="1"/>
              <a:t>p</a:t>
            </a:r>
            <a:r>
              <a:rPr lang="en-US" altLang="en-US" sz="2400" baseline="-25000" dirty="0" err="1"/>
              <a:t>n</a:t>
            </a:r>
            <a:r>
              <a:rPr lang="en-US" altLang="en-US" sz="2400" dirty="0"/>
              <a:t> </a:t>
            </a:r>
            <a:r>
              <a:rPr lang="en-US" altLang="en-US" sz="2400" dirty="0">
                <a:sym typeface="Symbol" panose="05050102010706020507" pitchFamily="18" charset="2"/>
              </a:rPr>
              <a:t> </a:t>
            </a:r>
            <a:r>
              <a:rPr lang="en-US" altLang="en-US" sz="2400" dirty="0"/>
              <a:t>q) </a:t>
            </a:r>
            <a:r>
              <a:rPr lang="en-US" altLang="en-US" sz="2400" dirty="0">
                <a:cs typeface="Arial" panose="020B0604020202020204" pitchFamily="34" charset="0"/>
              </a:rPr>
              <a:t>╞</a:t>
            </a:r>
            <a:r>
              <a:rPr lang="en-US" altLang="en-US" sz="2400" dirty="0"/>
              <a:t> q</a:t>
            </a:r>
            <a:r>
              <a:rPr lang="el-GR" altLang="en-US" sz="2400" dirty="0">
                <a:cs typeface="Arial" panose="020B0604020202020204" pitchFamily="34" charset="0"/>
              </a:rPr>
              <a:t>θ</a:t>
            </a:r>
            <a:r>
              <a:rPr lang="en-US" altLang="en-US" sz="2400" dirty="0"/>
              <a:t>
</a:t>
            </a:r>
          </a:p>
          <a:p>
            <a:pPr marL="533400" indent="-533400">
              <a:lnSpc>
                <a:spcPct val="80000"/>
              </a:lnSpc>
              <a:buNone/>
            </a:pPr>
            <a:r>
              <a:rPr lang="en-US" altLang="en-US" sz="2400" dirty="0"/>
              <a:t>	provided that p</a:t>
            </a:r>
            <a:r>
              <a:rPr lang="en-US" altLang="en-US" sz="2400" baseline="-25000" dirty="0"/>
              <a:t>i</a:t>
            </a:r>
            <a:r>
              <a:rPr lang="en-US" altLang="en-US" sz="2400" dirty="0"/>
              <a:t>'</a:t>
            </a:r>
            <a:r>
              <a:rPr lang="el-GR" altLang="en-US" sz="2400" dirty="0">
                <a:cs typeface="Arial" panose="020B0604020202020204" pitchFamily="34" charset="0"/>
              </a:rPr>
              <a:t>θ</a:t>
            </a:r>
            <a:r>
              <a:rPr lang="en-US" altLang="en-US" sz="2400" dirty="0"/>
              <a:t> = p</a:t>
            </a:r>
            <a:r>
              <a:rPr lang="en-US" altLang="en-US" sz="2400" baseline="-25000" dirty="0"/>
              <a:t>i</a:t>
            </a:r>
            <a:r>
              <a:rPr lang="el-GR" altLang="en-US" sz="2400" dirty="0">
                <a:cs typeface="Arial" panose="020B0604020202020204" pitchFamily="34" charset="0"/>
              </a:rPr>
              <a:t>θ</a:t>
            </a:r>
            <a:r>
              <a:rPr lang="en-US" altLang="en-US" sz="2400" dirty="0"/>
              <a:t> for all </a:t>
            </a:r>
            <a:r>
              <a:rPr lang="en-US" altLang="en-US" sz="2400" i="1" dirty="0"/>
              <a:t>I</a:t>
            </a:r>
          </a:p>
          <a:p>
            <a:pPr marL="533400" indent="-533400">
              <a:lnSpc>
                <a:spcPct val="80000"/>
              </a:lnSpc>
              <a:buNone/>
            </a:pPr>
            <a:endParaRPr lang="en-US" altLang="en-US" sz="2400" dirty="0"/>
          </a:p>
          <a:p>
            <a:pPr marL="533400" indent="-533400">
              <a:lnSpc>
                <a:spcPct val="80000"/>
              </a:lnSpc>
            </a:pPr>
            <a:r>
              <a:rPr lang="en-US" altLang="en-US" sz="2400" dirty="0"/>
              <a:t>Lemma: For any sentence </a:t>
            </a:r>
            <a:r>
              <a:rPr lang="en-US" altLang="en-US" sz="2400" i="1" dirty="0"/>
              <a:t>p</a:t>
            </a:r>
            <a:r>
              <a:rPr lang="en-US" altLang="en-US" sz="2400" dirty="0"/>
              <a:t>, we have </a:t>
            </a:r>
            <a:r>
              <a:rPr lang="en-US" altLang="en-US" sz="2400" i="1" dirty="0"/>
              <a:t>p</a:t>
            </a:r>
            <a:r>
              <a:rPr lang="en-US" altLang="en-US" sz="2400" dirty="0"/>
              <a:t> </a:t>
            </a:r>
            <a:r>
              <a:rPr lang="en-US" altLang="en-US" sz="2400" dirty="0">
                <a:cs typeface="Arial" panose="020B0604020202020204" pitchFamily="34" charset="0"/>
              </a:rPr>
              <a:t>╞</a:t>
            </a:r>
            <a:r>
              <a:rPr lang="en-US" altLang="en-US" sz="2400" dirty="0"/>
              <a:t> p</a:t>
            </a:r>
            <a:r>
              <a:rPr lang="el-GR" altLang="en-US" sz="2400" dirty="0">
                <a:cs typeface="Arial" panose="020B0604020202020204" pitchFamily="34" charset="0"/>
              </a:rPr>
              <a:t>θ</a:t>
            </a:r>
            <a:r>
              <a:rPr lang="en-US" altLang="en-US" sz="2400" dirty="0"/>
              <a:t> by </a:t>
            </a:r>
            <a:r>
              <a:rPr lang="en-US" altLang="en-US" sz="2400" dirty="0" smtClean="0"/>
              <a:t>UI</a:t>
            </a:r>
            <a:endParaRPr lang="en-US" altLang="en-US" sz="2400" dirty="0"/>
          </a:p>
          <a:p>
            <a:pPr marL="533400" indent="-533400">
              <a:lnSpc>
                <a:spcPct val="80000"/>
              </a:lnSpc>
              <a:buNone/>
            </a:pPr>
            <a:endParaRPr lang="en-US" altLang="en-US" sz="2400" dirty="0"/>
          </a:p>
          <a:p>
            <a:pPr marL="914400" lvl="1" indent="-457200">
              <a:lnSpc>
                <a:spcPct val="80000"/>
              </a:lnSpc>
              <a:buFontTx/>
              <a:buAutoNum type="arabicPeriod"/>
            </a:pPr>
            <a:r>
              <a:rPr lang="en-US" altLang="en-US" sz="2000" dirty="0"/>
              <a:t>(p</a:t>
            </a:r>
            <a:r>
              <a:rPr lang="en-US" altLang="en-US" sz="2000" baseline="-25000" dirty="0"/>
              <a:t>1</a:t>
            </a:r>
            <a:r>
              <a:rPr lang="en-US" altLang="en-US" sz="2000" dirty="0"/>
              <a:t> </a:t>
            </a:r>
            <a:r>
              <a:rPr lang="en-US" altLang="en-US" sz="2000" dirty="0">
                <a:sym typeface="Symbol" panose="05050102010706020507" pitchFamily="18" charset="2"/>
              </a:rPr>
              <a:t></a:t>
            </a:r>
            <a:r>
              <a:rPr lang="en-US" altLang="en-US" sz="2000" dirty="0"/>
              <a:t> … </a:t>
            </a:r>
            <a:r>
              <a:rPr lang="en-US" altLang="en-US" sz="2000" dirty="0">
                <a:sym typeface="Symbol" panose="05050102010706020507" pitchFamily="18" charset="2"/>
              </a:rPr>
              <a:t></a:t>
            </a:r>
            <a:r>
              <a:rPr lang="en-US" altLang="en-US" sz="2000" dirty="0"/>
              <a:t> </a:t>
            </a:r>
            <a:r>
              <a:rPr lang="en-US" altLang="en-US" sz="2000" dirty="0" err="1"/>
              <a:t>p</a:t>
            </a:r>
            <a:r>
              <a:rPr lang="en-US" altLang="en-US" sz="2000" baseline="-25000" dirty="0" err="1"/>
              <a:t>n</a:t>
            </a:r>
            <a:r>
              <a:rPr lang="en-US" altLang="en-US" sz="2000" dirty="0"/>
              <a:t> </a:t>
            </a:r>
            <a:r>
              <a:rPr lang="en-US" altLang="en-US" sz="2000" dirty="0">
                <a:sym typeface="Symbol" panose="05050102010706020507" pitchFamily="18" charset="2"/>
              </a:rPr>
              <a:t></a:t>
            </a:r>
            <a:r>
              <a:rPr lang="en-US" altLang="en-US" sz="2000" dirty="0"/>
              <a:t> q) </a:t>
            </a:r>
            <a:r>
              <a:rPr lang="en-US" altLang="en-US" sz="2000" dirty="0">
                <a:cs typeface="Arial" panose="020B0604020202020204" pitchFamily="34" charset="0"/>
              </a:rPr>
              <a:t>╞</a:t>
            </a:r>
            <a:r>
              <a:rPr lang="en-US" altLang="en-US" sz="2000" dirty="0"/>
              <a:t> (p</a:t>
            </a:r>
            <a:r>
              <a:rPr lang="en-US" altLang="en-US" sz="2000" baseline="-25000" dirty="0"/>
              <a:t>1</a:t>
            </a:r>
            <a:r>
              <a:rPr lang="en-US" altLang="en-US" sz="2000" dirty="0"/>
              <a:t> </a:t>
            </a:r>
            <a:r>
              <a:rPr lang="en-US" altLang="en-US" sz="2000" dirty="0">
                <a:sym typeface="Symbol" panose="05050102010706020507" pitchFamily="18" charset="2"/>
              </a:rPr>
              <a:t></a:t>
            </a:r>
            <a:r>
              <a:rPr lang="en-US" altLang="en-US" sz="2000" dirty="0"/>
              <a:t> … </a:t>
            </a:r>
            <a:r>
              <a:rPr lang="en-US" altLang="en-US" sz="2000" dirty="0">
                <a:sym typeface="Symbol" panose="05050102010706020507" pitchFamily="18" charset="2"/>
              </a:rPr>
              <a:t></a:t>
            </a:r>
            <a:r>
              <a:rPr lang="en-US" altLang="en-US" sz="2000" dirty="0"/>
              <a:t> </a:t>
            </a:r>
            <a:r>
              <a:rPr lang="en-US" altLang="en-US" sz="2000" dirty="0" err="1"/>
              <a:t>p</a:t>
            </a:r>
            <a:r>
              <a:rPr lang="en-US" altLang="en-US" sz="2000" baseline="-25000" dirty="0" err="1"/>
              <a:t>n</a:t>
            </a:r>
            <a:r>
              <a:rPr lang="en-US" altLang="en-US" sz="2000" dirty="0"/>
              <a:t> </a:t>
            </a:r>
            <a:r>
              <a:rPr lang="en-US" altLang="en-US" sz="2000" dirty="0">
                <a:sym typeface="Symbol" panose="05050102010706020507" pitchFamily="18" charset="2"/>
              </a:rPr>
              <a:t></a:t>
            </a:r>
            <a:r>
              <a:rPr lang="en-US" altLang="en-US" sz="2000" dirty="0"/>
              <a:t> q)</a:t>
            </a:r>
            <a:r>
              <a:rPr lang="el-GR" altLang="en-US" sz="2000" dirty="0">
                <a:cs typeface="Arial" panose="020B0604020202020204" pitchFamily="34" charset="0"/>
              </a:rPr>
              <a:t>θ</a:t>
            </a:r>
            <a:r>
              <a:rPr lang="en-US" altLang="en-US" sz="2000" dirty="0">
                <a:cs typeface="Arial" panose="020B0604020202020204" pitchFamily="34" charset="0"/>
              </a:rPr>
              <a:t> = </a:t>
            </a:r>
            <a:r>
              <a:rPr lang="en-US" altLang="en-US" sz="2000" dirty="0"/>
              <a:t>(p</a:t>
            </a:r>
            <a:r>
              <a:rPr lang="en-US" altLang="en-US" sz="2000" baseline="-25000" dirty="0"/>
              <a:t>1</a:t>
            </a:r>
            <a:r>
              <a:rPr lang="el-GR" altLang="en-US" sz="2000" dirty="0">
                <a:cs typeface="Arial" panose="020B0604020202020204" pitchFamily="34" charset="0"/>
              </a:rPr>
              <a:t>θ</a:t>
            </a:r>
            <a:r>
              <a:rPr lang="en-US" altLang="en-US" sz="2000" dirty="0"/>
              <a:t> </a:t>
            </a:r>
            <a:r>
              <a:rPr lang="en-US" altLang="en-US" sz="2000" dirty="0">
                <a:sym typeface="Symbol" panose="05050102010706020507" pitchFamily="18" charset="2"/>
              </a:rPr>
              <a:t></a:t>
            </a:r>
            <a:r>
              <a:rPr lang="en-US" altLang="en-US" sz="2000" dirty="0"/>
              <a:t> … </a:t>
            </a:r>
            <a:r>
              <a:rPr lang="en-US" altLang="en-US" sz="2000" dirty="0">
                <a:sym typeface="Symbol" panose="05050102010706020507" pitchFamily="18" charset="2"/>
              </a:rPr>
              <a:t></a:t>
            </a:r>
            <a:r>
              <a:rPr lang="en-US" altLang="en-US" sz="2000" dirty="0"/>
              <a:t> </a:t>
            </a:r>
            <a:r>
              <a:rPr lang="en-US" altLang="en-US" sz="2000" dirty="0" err="1"/>
              <a:t>p</a:t>
            </a:r>
            <a:r>
              <a:rPr lang="en-US" altLang="en-US" sz="2000" baseline="-25000" dirty="0" err="1"/>
              <a:t>n</a:t>
            </a:r>
            <a:r>
              <a:rPr lang="el-GR" altLang="en-US" sz="2000" dirty="0">
                <a:cs typeface="Arial" panose="020B0604020202020204" pitchFamily="34" charset="0"/>
              </a:rPr>
              <a:t>θ</a:t>
            </a:r>
            <a:r>
              <a:rPr lang="en-US" altLang="en-US" sz="2000" dirty="0"/>
              <a:t> </a:t>
            </a:r>
            <a:r>
              <a:rPr lang="en-US" altLang="en-US" sz="2000" dirty="0">
                <a:sym typeface="Symbol" panose="05050102010706020507" pitchFamily="18" charset="2"/>
              </a:rPr>
              <a:t></a:t>
            </a:r>
            <a:r>
              <a:rPr lang="en-US" altLang="en-US" sz="2000" dirty="0"/>
              <a:t> q</a:t>
            </a:r>
            <a:r>
              <a:rPr lang="el-GR" altLang="en-US" sz="2000" dirty="0">
                <a:cs typeface="Arial" panose="020B0604020202020204" pitchFamily="34" charset="0"/>
              </a:rPr>
              <a:t>θ</a:t>
            </a:r>
            <a:r>
              <a:rPr lang="en-US" altLang="en-US" sz="2000" dirty="0"/>
              <a:t>)
</a:t>
            </a:r>
          </a:p>
          <a:p>
            <a:pPr marL="914400" lvl="1" indent="-457200">
              <a:lnSpc>
                <a:spcPct val="80000"/>
              </a:lnSpc>
              <a:buFontTx/>
              <a:buAutoNum type="arabicPeriod"/>
            </a:pPr>
            <a:r>
              <a:rPr lang="en-US" altLang="en-US" sz="2000" dirty="0"/>
              <a:t>p</a:t>
            </a:r>
            <a:r>
              <a:rPr lang="en-US" altLang="en-US" sz="2000" baseline="-25000" dirty="0"/>
              <a:t>1</a:t>
            </a:r>
            <a:r>
              <a:rPr lang="en-US" altLang="en-US" sz="2000" dirty="0"/>
              <a:t>', \; …, \;</a:t>
            </a:r>
            <a:r>
              <a:rPr lang="en-US" altLang="en-US" sz="2000" dirty="0" err="1"/>
              <a:t>p</a:t>
            </a:r>
            <a:r>
              <a:rPr lang="en-US" altLang="en-US" sz="2000" baseline="-25000" dirty="0" err="1"/>
              <a:t>n</a:t>
            </a:r>
            <a:r>
              <a:rPr lang="en-US" altLang="en-US" sz="2000" dirty="0"/>
              <a:t>' </a:t>
            </a:r>
            <a:r>
              <a:rPr lang="en-US" altLang="en-US" sz="2000" dirty="0">
                <a:cs typeface="Arial" panose="020B0604020202020204" pitchFamily="34" charset="0"/>
              </a:rPr>
              <a:t>╞ </a:t>
            </a:r>
            <a:r>
              <a:rPr lang="en-US" altLang="en-US" sz="2000" dirty="0"/>
              <a:t>p</a:t>
            </a:r>
            <a:r>
              <a:rPr lang="en-US" altLang="en-US" sz="2000" baseline="-25000" dirty="0"/>
              <a:t>1</a:t>
            </a:r>
            <a:r>
              <a:rPr lang="en-US" altLang="en-US" sz="2000" dirty="0"/>
              <a:t>' </a:t>
            </a:r>
            <a:r>
              <a:rPr lang="en-US" altLang="en-US" sz="2000" dirty="0">
                <a:sym typeface="Symbol" panose="05050102010706020507" pitchFamily="18" charset="2"/>
              </a:rPr>
              <a:t></a:t>
            </a:r>
            <a:r>
              <a:rPr lang="en-US" altLang="en-US" sz="2000" dirty="0"/>
              <a:t> … </a:t>
            </a:r>
            <a:r>
              <a:rPr lang="en-US" altLang="en-US" sz="2000" dirty="0">
                <a:sym typeface="Symbol" panose="05050102010706020507" pitchFamily="18" charset="2"/>
              </a:rPr>
              <a:t></a:t>
            </a:r>
            <a:r>
              <a:rPr lang="en-US" altLang="en-US" sz="2000" dirty="0"/>
              <a:t> </a:t>
            </a:r>
            <a:r>
              <a:rPr lang="en-US" altLang="en-US" sz="2000" dirty="0" err="1"/>
              <a:t>p</a:t>
            </a:r>
            <a:r>
              <a:rPr lang="en-US" altLang="en-US" sz="2000" baseline="-25000" dirty="0" err="1"/>
              <a:t>n</a:t>
            </a:r>
            <a:r>
              <a:rPr lang="en-US" altLang="en-US" sz="2000" dirty="0"/>
              <a:t>' </a:t>
            </a:r>
            <a:r>
              <a:rPr lang="en-US" altLang="en-US" sz="2000" dirty="0">
                <a:cs typeface="Arial" panose="020B0604020202020204" pitchFamily="34" charset="0"/>
              </a:rPr>
              <a:t>╞ </a:t>
            </a:r>
            <a:r>
              <a:rPr lang="en-US" altLang="en-US" sz="2000" dirty="0"/>
              <a:t>p</a:t>
            </a:r>
            <a:r>
              <a:rPr lang="en-US" altLang="en-US" sz="2000" baseline="-25000" dirty="0"/>
              <a:t>1</a:t>
            </a:r>
            <a:r>
              <a:rPr lang="en-US" altLang="en-US" sz="2000" dirty="0"/>
              <a:t>'</a:t>
            </a:r>
            <a:r>
              <a:rPr lang="el-GR" altLang="en-US" sz="2000" dirty="0">
                <a:cs typeface="Arial" panose="020B0604020202020204" pitchFamily="34" charset="0"/>
              </a:rPr>
              <a:t>θ</a:t>
            </a:r>
            <a:r>
              <a:rPr lang="en-US" altLang="en-US" sz="2000" dirty="0"/>
              <a:t> </a:t>
            </a:r>
            <a:r>
              <a:rPr lang="en-US" altLang="en-US" sz="2000" dirty="0">
                <a:sym typeface="Symbol" panose="05050102010706020507" pitchFamily="18" charset="2"/>
              </a:rPr>
              <a:t></a:t>
            </a:r>
            <a:r>
              <a:rPr lang="en-US" altLang="en-US" sz="2000" dirty="0"/>
              <a:t> … </a:t>
            </a:r>
            <a:r>
              <a:rPr lang="en-US" altLang="en-US" sz="2000" dirty="0">
                <a:sym typeface="Symbol" panose="05050102010706020507" pitchFamily="18" charset="2"/>
              </a:rPr>
              <a:t></a:t>
            </a:r>
            <a:r>
              <a:rPr lang="en-US" altLang="en-US" sz="2000" dirty="0"/>
              <a:t> </a:t>
            </a:r>
            <a:r>
              <a:rPr lang="en-US" altLang="en-US" sz="2000" dirty="0" err="1"/>
              <a:t>p</a:t>
            </a:r>
            <a:r>
              <a:rPr lang="en-US" altLang="en-US" sz="2000" baseline="-25000" dirty="0" err="1"/>
              <a:t>n</a:t>
            </a:r>
            <a:r>
              <a:rPr lang="en-US" altLang="en-US" sz="2000" dirty="0"/>
              <a:t>'</a:t>
            </a:r>
            <a:r>
              <a:rPr lang="el-GR" altLang="en-US" sz="2000" dirty="0">
                <a:cs typeface="Arial" panose="020B0604020202020204" pitchFamily="34" charset="0"/>
              </a:rPr>
              <a:t>θ</a:t>
            </a:r>
            <a:r>
              <a:rPr lang="en-US" altLang="en-US" sz="2000" dirty="0"/>
              <a:t> </a:t>
            </a:r>
          </a:p>
          <a:p>
            <a:pPr marL="914400" lvl="1" indent="-457200">
              <a:lnSpc>
                <a:spcPct val="80000"/>
              </a:lnSpc>
              <a:buFontTx/>
              <a:buAutoNum type="arabicPeriod"/>
            </a:pPr>
            <a:r>
              <a:rPr lang="en-US" altLang="en-US" sz="2000" dirty="0"/>
              <a:t>From 1 and 2, q</a:t>
            </a:r>
            <a:r>
              <a:rPr lang="el-GR" altLang="en-US" sz="2000" dirty="0">
                <a:cs typeface="Arial" panose="020B0604020202020204" pitchFamily="34" charset="0"/>
              </a:rPr>
              <a:t>θ</a:t>
            </a:r>
            <a:r>
              <a:rPr lang="en-US" altLang="en-US" sz="2000" dirty="0"/>
              <a:t> follows by ordinary Modus </a:t>
            </a:r>
            <a:r>
              <a:rPr lang="en-US" altLang="en-US" sz="2000" dirty="0" smtClean="0"/>
              <a:t>Ponens</a:t>
            </a:r>
            <a:endParaRPr lang="en-US" altLang="en-US" sz="2000" dirty="0"/>
          </a:p>
        </p:txBody>
      </p:sp>
      <p:sp>
        <p:nvSpPr>
          <p:cNvPr id="2" name="Date Placeholder 1"/>
          <p:cNvSpPr>
            <a:spLocks noGrp="1"/>
          </p:cNvSpPr>
          <p:nvPr>
            <p:ph type="dt" sz="half" idx="10"/>
          </p:nvPr>
        </p:nvSpPr>
        <p:spPr/>
        <p:txBody>
          <a:bodyPr/>
          <a:lstStyle/>
          <a:p>
            <a:pPr>
              <a:defRPr/>
            </a:pPr>
            <a:fld id="{1A606AFB-38D4-4E82-920D-435EBC9A4699}"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146</a:t>
            </a:fld>
            <a:endParaRPr lang="en-US"/>
          </a:p>
        </p:txBody>
      </p:sp>
    </p:spTree>
    <p:extLst>
      <p:ext uri="{BB962C8B-B14F-4D97-AF65-F5344CB8AC3E}">
        <p14:creationId xmlns:p14="http://schemas.microsoft.com/office/powerpoint/2010/main" val="4290287873"/>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a:t>Example knowledge base</a:t>
            </a:r>
          </a:p>
        </p:txBody>
      </p:sp>
      <p:sp>
        <p:nvSpPr>
          <p:cNvPr id="21507" name="Rectangle 3"/>
          <p:cNvSpPr>
            <a:spLocks noGrp="1" noChangeArrowheads="1"/>
          </p:cNvSpPr>
          <p:nvPr>
            <p:ph type="body" idx="1"/>
          </p:nvPr>
        </p:nvSpPr>
        <p:spPr/>
        <p:txBody>
          <a:bodyPr/>
          <a:lstStyle/>
          <a:p>
            <a:r>
              <a:rPr lang="en-US" altLang="en-US" sz="2400" dirty="0"/>
              <a:t>The law says that it is a crime for an American to sell weapons to hostile nations.  The country </a:t>
            </a:r>
            <a:r>
              <a:rPr lang="en-US" altLang="en-US" sz="2400" dirty="0" err="1"/>
              <a:t>Nono</a:t>
            </a:r>
            <a:r>
              <a:rPr lang="en-US" altLang="en-US" sz="2400" dirty="0"/>
              <a:t>, an enemy of America, has some missiles, and all of its missiles were sold to it by Colonel West, who is American</a:t>
            </a:r>
            <a:r>
              <a:rPr lang="en-US" altLang="en-US" sz="2400" dirty="0" smtClean="0"/>
              <a:t>.</a:t>
            </a:r>
            <a:endParaRPr lang="en-US" altLang="en-US" sz="2400" dirty="0"/>
          </a:p>
          <a:p>
            <a:pPr lvl="4"/>
            <a:endParaRPr lang="en-US" altLang="en-US" sz="1600" dirty="0"/>
          </a:p>
          <a:p>
            <a:r>
              <a:rPr lang="en-US" altLang="en-US" sz="2400" dirty="0"/>
              <a:t>Prove that Col. West is a </a:t>
            </a:r>
            <a:r>
              <a:rPr lang="en-US" altLang="en-US" sz="2400" dirty="0" smtClean="0"/>
              <a:t>criminal</a:t>
            </a:r>
            <a:endParaRPr lang="en-US" altLang="en-US" sz="2400" dirty="0"/>
          </a:p>
        </p:txBody>
      </p:sp>
      <p:sp>
        <p:nvSpPr>
          <p:cNvPr id="2" name="Date Placeholder 1"/>
          <p:cNvSpPr>
            <a:spLocks noGrp="1"/>
          </p:cNvSpPr>
          <p:nvPr>
            <p:ph type="dt" sz="half" idx="10"/>
          </p:nvPr>
        </p:nvSpPr>
        <p:spPr/>
        <p:txBody>
          <a:bodyPr/>
          <a:lstStyle/>
          <a:p>
            <a:pPr>
              <a:defRPr/>
            </a:pPr>
            <a:fld id="{9F3699C6-A2CA-4E8E-AB83-6FF884FE02BA}"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147</a:t>
            </a:fld>
            <a:endParaRPr lang="en-US"/>
          </a:p>
        </p:txBody>
      </p:sp>
    </p:spTree>
    <p:extLst>
      <p:ext uri="{BB962C8B-B14F-4D97-AF65-F5344CB8AC3E}">
        <p14:creationId xmlns:p14="http://schemas.microsoft.com/office/powerpoint/2010/main" val="518094444"/>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a:t>Example knowledge base contd.</a:t>
            </a:r>
          </a:p>
        </p:txBody>
      </p:sp>
      <p:sp>
        <p:nvSpPr>
          <p:cNvPr id="22531" name="Rectangle 3"/>
          <p:cNvSpPr>
            <a:spLocks noGrp="1" noChangeArrowheads="1"/>
          </p:cNvSpPr>
          <p:nvPr>
            <p:ph type="body" idx="1"/>
          </p:nvPr>
        </p:nvSpPr>
        <p:spPr>
          <a:xfrm>
            <a:off x="609600" y="1412776"/>
            <a:ext cx="8669867" cy="4525963"/>
          </a:xfrm>
        </p:spPr>
        <p:txBody>
          <a:bodyPr>
            <a:normAutofit fontScale="92500" lnSpcReduction="20000"/>
          </a:bodyPr>
          <a:lstStyle/>
          <a:p>
            <a:pPr>
              <a:lnSpc>
                <a:spcPct val="80000"/>
              </a:lnSpc>
              <a:buFontTx/>
              <a:buNone/>
            </a:pPr>
            <a:r>
              <a:rPr lang="en-US" altLang="en-US" sz="2000" dirty="0"/>
              <a:t>... it is a crime for an American to sell weapons to hostile nations:</a:t>
            </a:r>
          </a:p>
          <a:p>
            <a:pPr lvl="1">
              <a:lnSpc>
                <a:spcPct val="80000"/>
              </a:lnSpc>
              <a:buFontTx/>
              <a:buNone/>
            </a:pPr>
            <a:r>
              <a:rPr lang="en-US" altLang="en-US" sz="1800" i="1" dirty="0">
                <a:solidFill>
                  <a:srgbClr val="CC0099"/>
                </a:solidFill>
              </a:rPr>
              <a:t>American(x) </a:t>
            </a:r>
            <a:r>
              <a:rPr lang="en-US" altLang="en-US" sz="1800" i="1" dirty="0">
                <a:solidFill>
                  <a:srgbClr val="CC0099"/>
                </a:solidFill>
                <a:sym typeface="Symbol" panose="05050102010706020507" pitchFamily="18" charset="2"/>
              </a:rPr>
              <a:t></a:t>
            </a:r>
            <a:r>
              <a:rPr lang="en-US" altLang="en-US" sz="1800" i="1" dirty="0">
                <a:solidFill>
                  <a:srgbClr val="CC0099"/>
                </a:solidFill>
              </a:rPr>
              <a:t> Weapon(y) </a:t>
            </a:r>
            <a:r>
              <a:rPr lang="en-US" altLang="en-US" sz="1800" i="1" dirty="0">
                <a:solidFill>
                  <a:srgbClr val="CC0099"/>
                </a:solidFill>
                <a:sym typeface="Symbol" panose="05050102010706020507" pitchFamily="18" charset="2"/>
              </a:rPr>
              <a:t></a:t>
            </a:r>
            <a:r>
              <a:rPr lang="en-US" altLang="en-US" sz="1800" i="1" dirty="0">
                <a:solidFill>
                  <a:srgbClr val="CC0099"/>
                </a:solidFill>
              </a:rPr>
              <a:t> Sells(</a:t>
            </a:r>
            <a:r>
              <a:rPr lang="en-US" altLang="en-US" sz="1800" i="1" dirty="0" err="1">
                <a:solidFill>
                  <a:srgbClr val="CC0099"/>
                </a:solidFill>
              </a:rPr>
              <a:t>x,y,z</a:t>
            </a:r>
            <a:r>
              <a:rPr lang="en-US" altLang="en-US" sz="1800" i="1" dirty="0">
                <a:solidFill>
                  <a:srgbClr val="CC0099"/>
                </a:solidFill>
              </a:rPr>
              <a:t>) </a:t>
            </a:r>
            <a:r>
              <a:rPr lang="en-US" altLang="en-US" sz="1800" i="1" dirty="0">
                <a:solidFill>
                  <a:srgbClr val="CC0099"/>
                </a:solidFill>
                <a:sym typeface="Symbol" panose="05050102010706020507" pitchFamily="18" charset="2"/>
              </a:rPr>
              <a:t></a:t>
            </a:r>
            <a:r>
              <a:rPr lang="en-US" altLang="en-US" sz="1800" i="1" dirty="0">
                <a:solidFill>
                  <a:srgbClr val="CC0099"/>
                </a:solidFill>
              </a:rPr>
              <a:t> Hostile(z) </a:t>
            </a:r>
            <a:r>
              <a:rPr lang="en-US" altLang="en-US" sz="1800" i="1" dirty="0">
                <a:solidFill>
                  <a:srgbClr val="CC0099"/>
                </a:solidFill>
                <a:sym typeface="Symbol" panose="05050102010706020507" pitchFamily="18" charset="2"/>
              </a:rPr>
              <a:t></a:t>
            </a:r>
            <a:r>
              <a:rPr lang="en-US" altLang="en-US" sz="1800" i="1" dirty="0">
                <a:solidFill>
                  <a:srgbClr val="CC0099"/>
                </a:solidFill>
              </a:rPr>
              <a:t> Criminal(x)</a:t>
            </a:r>
          </a:p>
          <a:p>
            <a:pPr>
              <a:lnSpc>
                <a:spcPct val="80000"/>
              </a:lnSpc>
              <a:buFontTx/>
              <a:buNone/>
            </a:pPr>
            <a:r>
              <a:rPr lang="en-US" altLang="en-US" sz="2000" dirty="0" err="1"/>
              <a:t>Nono</a:t>
            </a:r>
            <a:r>
              <a:rPr lang="en-US" altLang="en-US" sz="2000" dirty="0"/>
              <a:t> … has some missiles, i.e., </a:t>
            </a:r>
            <a:r>
              <a:rPr lang="el-GR" altLang="en-US" sz="2000" dirty="0">
                <a:cs typeface="Arial" panose="020B0604020202020204" pitchFamily="34" charset="0"/>
                <a:sym typeface="Symbol" panose="05050102010706020507" pitchFamily="18" charset="2"/>
              </a:rPr>
              <a:t></a:t>
            </a:r>
            <a:r>
              <a:rPr lang="en-US" altLang="en-US" sz="2000" dirty="0"/>
              <a:t>x Owns(</a:t>
            </a:r>
            <a:r>
              <a:rPr lang="en-US" altLang="en-US" sz="2000" dirty="0" err="1"/>
              <a:t>Nono,x</a:t>
            </a:r>
            <a:r>
              <a:rPr lang="en-US" altLang="en-US" sz="2000" dirty="0"/>
              <a:t>) </a:t>
            </a:r>
            <a:r>
              <a:rPr lang="en-US" altLang="en-US" sz="2000" dirty="0">
                <a:sym typeface="Symbol" panose="05050102010706020507" pitchFamily="18" charset="2"/>
              </a:rPr>
              <a:t></a:t>
            </a:r>
            <a:r>
              <a:rPr lang="en-US" altLang="en-US" sz="2000" dirty="0"/>
              <a:t> Missile(x):
</a:t>
            </a:r>
          </a:p>
          <a:p>
            <a:pPr lvl="1">
              <a:lnSpc>
                <a:spcPct val="80000"/>
              </a:lnSpc>
              <a:buFontTx/>
              <a:buNone/>
            </a:pPr>
            <a:r>
              <a:rPr lang="en-US" altLang="en-US" sz="1800" i="1" dirty="0">
                <a:solidFill>
                  <a:srgbClr val="CC0099"/>
                </a:solidFill>
              </a:rPr>
              <a:t>Owns(Nono,M</a:t>
            </a:r>
            <a:r>
              <a:rPr lang="en-US" altLang="en-US" sz="1800" i="1" baseline="-25000" dirty="0">
                <a:solidFill>
                  <a:srgbClr val="CC0099"/>
                </a:solidFill>
              </a:rPr>
              <a:t>1</a:t>
            </a:r>
            <a:r>
              <a:rPr lang="en-US" altLang="en-US" sz="1800" i="1" dirty="0">
                <a:solidFill>
                  <a:srgbClr val="CC0099"/>
                </a:solidFill>
              </a:rPr>
              <a:t>) and Missile(M</a:t>
            </a:r>
            <a:r>
              <a:rPr lang="en-US" altLang="en-US" sz="1800" i="1" baseline="-25000" dirty="0">
                <a:solidFill>
                  <a:srgbClr val="CC0099"/>
                </a:solidFill>
              </a:rPr>
              <a:t>1</a:t>
            </a:r>
            <a:r>
              <a:rPr lang="en-US" altLang="en-US" sz="1800" i="1" dirty="0">
                <a:solidFill>
                  <a:srgbClr val="CC0099"/>
                </a:solidFill>
              </a:rPr>
              <a:t>)</a:t>
            </a:r>
          </a:p>
          <a:p>
            <a:pPr>
              <a:lnSpc>
                <a:spcPct val="80000"/>
              </a:lnSpc>
              <a:buFontTx/>
              <a:buNone/>
            </a:pPr>
            <a:r>
              <a:rPr lang="en-US" altLang="en-US" sz="2000" dirty="0"/>
              <a:t>… all of its missiles were sold to it by Colonel West</a:t>
            </a:r>
          </a:p>
          <a:p>
            <a:pPr lvl="1">
              <a:lnSpc>
                <a:spcPct val="80000"/>
              </a:lnSpc>
              <a:buFontTx/>
              <a:buNone/>
            </a:pPr>
            <a:r>
              <a:rPr lang="en-US" altLang="en-US" sz="1800" i="1" dirty="0">
                <a:solidFill>
                  <a:srgbClr val="CC0099"/>
                </a:solidFill>
              </a:rPr>
              <a:t>Missile(x) </a:t>
            </a:r>
            <a:r>
              <a:rPr lang="en-US" altLang="en-US" sz="1800" i="1" dirty="0">
                <a:solidFill>
                  <a:srgbClr val="CC0099"/>
                </a:solidFill>
                <a:sym typeface="Symbol" panose="05050102010706020507" pitchFamily="18" charset="2"/>
              </a:rPr>
              <a:t></a:t>
            </a:r>
            <a:r>
              <a:rPr lang="en-US" altLang="en-US" sz="1800" i="1" dirty="0">
                <a:solidFill>
                  <a:srgbClr val="CC0099"/>
                </a:solidFill>
              </a:rPr>
              <a:t> Owns(</a:t>
            </a:r>
            <a:r>
              <a:rPr lang="en-US" altLang="en-US" sz="1800" i="1" dirty="0" err="1">
                <a:solidFill>
                  <a:srgbClr val="CC0099"/>
                </a:solidFill>
              </a:rPr>
              <a:t>Nono,x</a:t>
            </a:r>
            <a:r>
              <a:rPr lang="en-US" altLang="en-US" sz="1800" i="1" dirty="0">
                <a:solidFill>
                  <a:srgbClr val="CC0099"/>
                </a:solidFill>
              </a:rPr>
              <a:t>) </a:t>
            </a:r>
            <a:r>
              <a:rPr lang="en-US" altLang="en-US" sz="1800" i="1" dirty="0">
                <a:solidFill>
                  <a:srgbClr val="CC0099"/>
                </a:solidFill>
                <a:sym typeface="Symbol" panose="05050102010706020507" pitchFamily="18" charset="2"/>
              </a:rPr>
              <a:t></a:t>
            </a:r>
            <a:r>
              <a:rPr lang="en-US" altLang="en-US" sz="1800" i="1" dirty="0">
                <a:solidFill>
                  <a:srgbClr val="CC0099"/>
                </a:solidFill>
              </a:rPr>
              <a:t> Sells(</a:t>
            </a:r>
            <a:r>
              <a:rPr lang="en-US" altLang="en-US" sz="1800" i="1" dirty="0" err="1">
                <a:solidFill>
                  <a:srgbClr val="CC0099"/>
                </a:solidFill>
              </a:rPr>
              <a:t>West,x,Nono</a:t>
            </a:r>
            <a:r>
              <a:rPr lang="en-US" altLang="en-US" sz="1800" i="1" dirty="0">
                <a:solidFill>
                  <a:srgbClr val="CC0099"/>
                </a:solidFill>
              </a:rPr>
              <a:t>)</a:t>
            </a:r>
          </a:p>
          <a:p>
            <a:pPr>
              <a:lnSpc>
                <a:spcPct val="80000"/>
              </a:lnSpc>
              <a:buFontTx/>
              <a:buNone/>
            </a:pPr>
            <a:r>
              <a:rPr lang="en-US" altLang="en-US" sz="2000" dirty="0"/>
              <a:t>Missiles are weapons:
</a:t>
            </a:r>
          </a:p>
          <a:p>
            <a:pPr lvl="1">
              <a:lnSpc>
                <a:spcPct val="80000"/>
              </a:lnSpc>
              <a:buFontTx/>
              <a:buNone/>
            </a:pPr>
            <a:r>
              <a:rPr lang="en-US" altLang="en-US" sz="1800" i="1" dirty="0">
                <a:solidFill>
                  <a:srgbClr val="CC0099"/>
                </a:solidFill>
              </a:rPr>
              <a:t>Missile(x) </a:t>
            </a:r>
            <a:r>
              <a:rPr lang="en-US" altLang="en-US" sz="1800" i="1" dirty="0">
                <a:solidFill>
                  <a:srgbClr val="CC0099"/>
                </a:solidFill>
                <a:sym typeface="Symbol" panose="05050102010706020507" pitchFamily="18" charset="2"/>
              </a:rPr>
              <a:t></a:t>
            </a:r>
            <a:r>
              <a:rPr lang="en-US" altLang="en-US" sz="1800" i="1" dirty="0">
                <a:solidFill>
                  <a:srgbClr val="CC0099"/>
                </a:solidFill>
              </a:rPr>
              <a:t> Weapon(x)</a:t>
            </a:r>
          </a:p>
          <a:p>
            <a:pPr>
              <a:lnSpc>
                <a:spcPct val="80000"/>
              </a:lnSpc>
              <a:buFontTx/>
              <a:buNone/>
            </a:pPr>
            <a:r>
              <a:rPr lang="en-US" altLang="en-US" sz="2000" dirty="0"/>
              <a:t>An enemy of America counts as "hostile“:</a:t>
            </a:r>
          </a:p>
          <a:p>
            <a:pPr lvl="1">
              <a:lnSpc>
                <a:spcPct val="80000"/>
              </a:lnSpc>
              <a:buFontTx/>
              <a:buNone/>
            </a:pPr>
            <a:r>
              <a:rPr lang="en-US" altLang="en-US" sz="1800" i="1" dirty="0">
                <a:solidFill>
                  <a:srgbClr val="CC0099"/>
                </a:solidFill>
              </a:rPr>
              <a:t>Enemy(</a:t>
            </a:r>
            <a:r>
              <a:rPr lang="en-US" altLang="en-US" sz="1800" i="1" dirty="0" err="1">
                <a:solidFill>
                  <a:srgbClr val="CC0099"/>
                </a:solidFill>
              </a:rPr>
              <a:t>x,America</a:t>
            </a:r>
            <a:r>
              <a:rPr lang="en-US" altLang="en-US" sz="1800" i="1" dirty="0">
                <a:solidFill>
                  <a:srgbClr val="CC0099"/>
                </a:solidFill>
              </a:rPr>
              <a:t>) </a:t>
            </a:r>
            <a:r>
              <a:rPr lang="en-US" altLang="en-US" sz="1800" i="1" dirty="0">
                <a:solidFill>
                  <a:srgbClr val="CC0099"/>
                </a:solidFill>
                <a:sym typeface="Symbol" panose="05050102010706020507" pitchFamily="18" charset="2"/>
              </a:rPr>
              <a:t></a:t>
            </a:r>
            <a:r>
              <a:rPr lang="en-US" altLang="en-US" sz="1800" i="1" dirty="0">
                <a:solidFill>
                  <a:srgbClr val="CC0099"/>
                </a:solidFill>
              </a:rPr>
              <a:t> Hostile(x)</a:t>
            </a:r>
          </a:p>
          <a:p>
            <a:pPr>
              <a:lnSpc>
                <a:spcPct val="80000"/>
              </a:lnSpc>
              <a:buFontTx/>
              <a:buNone/>
            </a:pPr>
            <a:r>
              <a:rPr lang="en-US" altLang="en-US" sz="2000" dirty="0"/>
              <a:t>West, who is American …
</a:t>
            </a:r>
          </a:p>
          <a:p>
            <a:pPr lvl="1">
              <a:lnSpc>
                <a:spcPct val="80000"/>
              </a:lnSpc>
              <a:buFontTx/>
              <a:buNone/>
            </a:pPr>
            <a:r>
              <a:rPr lang="en-US" altLang="en-US" sz="1800" i="1" dirty="0">
                <a:solidFill>
                  <a:srgbClr val="CC0099"/>
                </a:solidFill>
              </a:rPr>
              <a:t>American(West)</a:t>
            </a:r>
          </a:p>
          <a:p>
            <a:pPr>
              <a:lnSpc>
                <a:spcPct val="80000"/>
              </a:lnSpc>
              <a:buFontTx/>
              <a:buNone/>
            </a:pPr>
            <a:r>
              <a:rPr lang="en-US" altLang="en-US" sz="2000" dirty="0"/>
              <a:t>The country </a:t>
            </a:r>
            <a:r>
              <a:rPr lang="en-US" altLang="en-US" sz="2000" dirty="0" err="1"/>
              <a:t>Nono</a:t>
            </a:r>
            <a:r>
              <a:rPr lang="en-US" altLang="en-US" sz="2000" dirty="0"/>
              <a:t>, an enemy of America …
</a:t>
            </a:r>
            <a:endParaRPr lang="en-US" altLang="en-US" sz="2000" i="1" dirty="0"/>
          </a:p>
          <a:p>
            <a:pPr lvl="1">
              <a:lnSpc>
                <a:spcPct val="80000"/>
              </a:lnSpc>
              <a:buFontTx/>
              <a:buNone/>
            </a:pPr>
            <a:r>
              <a:rPr lang="en-US" altLang="en-US" sz="1800" i="1" dirty="0">
                <a:solidFill>
                  <a:srgbClr val="CC0099"/>
                </a:solidFill>
              </a:rPr>
              <a:t>Enemy(</a:t>
            </a:r>
            <a:r>
              <a:rPr lang="en-US" altLang="en-US" sz="1800" i="1" dirty="0" err="1">
                <a:solidFill>
                  <a:srgbClr val="CC0099"/>
                </a:solidFill>
              </a:rPr>
              <a:t>Nono,America</a:t>
            </a:r>
            <a:r>
              <a:rPr lang="en-US" altLang="en-US" sz="1800" i="1" dirty="0" smtClean="0">
                <a:solidFill>
                  <a:srgbClr val="CC0099"/>
                </a:solidFill>
              </a:rPr>
              <a:t>)</a:t>
            </a:r>
            <a:endParaRPr lang="en-US" altLang="en-US" sz="1800" dirty="0">
              <a:solidFill>
                <a:srgbClr val="CC0099"/>
              </a:solidFill>
            </a:endParaRPr>
          </a:p>
        </p:txBody>
      </p:sp>
      <p:sp>
        <p:nvSpPr>
          <p:cNvPr id="2" name="Date Placeholder 1"/>
          <p:cNvSpPr>
            <a:spLocks noGrp="1"/>
          </p:cNvSpPr>
          <p:nvPr>
            <p:ph type="dt" sz="half" idx="10"/>
          </p:nvPr>
        </p:nvSpPr>
        <p:spPr/>
        <p:txBody>
          <a:bodyPr/>
          <a:lstStyle/>
          <a:p>
            <a:pPr>
              <a:defRPr/>
            </a:pPr>
            <a:fld id="{4B3D6AB1-2310-410C-8AC1-D0632E50A9B0}"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148</a:t>
            </a:fld>
            <a:endParaRPr lang="en-US"/>
          </a:p>
        </p:txBody>
      </p:sp>
    </p:spTree>
    <p:extLst>
      <p:ext uri="{BB962C8B-B14F-4D97-AF65-F5344CB8AC3E}">
        <p14:creationId xmlns:p14="http://schemas.microsoft.com/office/powerpoint/2010/main" val="1969694126"/>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a:t>Forward chaining algorithm</a:t>
            </a:r>
          </a:p>
        </p:txBody>
      </p:sp>
      <p:pic>
        <p:nvPicPr>
          <p:cNvPr id="23558" name="Picture 6"/>
          <p:cNvPicPr>
            <a:picLocks noChangeAspect="1" noChangeArrowheads="1"/>
          </p:cNvPicPr>
          <p:nvPr/>
        </p:nvPicPr>
        <p:blipFill>
          <a:blip r:embed="rId2">
            <a:extLst>
              <a:ext uri="{28A0092B-C50C-407E-A947-70E740481C1C}">
                <a14:useLocalDpi xmlns:a14="http://schemas.microsoft.com/office/drawing/2010/main" val="0"/>
              </a:ext>
            </a:extLst>
          </a:blip>
          <a:srcRect l="53906" t="32292" r="8984" b="12500"/>
          <a:stretch>
            <a:fillRect/>
          </a:stretch>
        </p:blipFill>
        <p:spPr bwMode="auto">
          <a:xfrm>
            <a:off x="2057400" y="1371601"/>
            <a:ext cx="8077200" cy="4506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pPr>
              <a:defRPr/>
            </a:pPr>
            <a:fld id="{1F966478-4CD0-4106-9D42-C00AC81BBEC9}"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149</a:t>
            </a:fld>
            <a:endParaRPr lang="en-US"/>
          </a:p>
        </p:txBody>
      </p:sp>
    </p:spTree>
    <p:extLst>
      <p:ext uri="{BB962C8B-B14F-4D97-AF65-F5344CB8AC3E}">
        <p14:creationId xmlns:p14="http://schemas.microsoft.com/office/powerpoint/2010/main" val="19691561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a:t>Logic in general</a:t>
            </a:r>
          </a:p>
        </p:txBody>
      </p:sp>
      <p:sp>
        <p:nvSpPr>
          <p:cNvPr id="17411" name="Rectangle 3"/>
          <p:cNvSpPr>
            <a:spLocks noGrp="1" noChangeArrowheads="1"/>
          </p:cNvSpPr>
          <p:nvPr>
            <p:ph type="body" idx="1"/>
          </p:nvPr>
        </p:nvSpPr>
        <p:spPr/>
        <p:txBody>
          <a:bodyPr/>
          <a:lstStyle/>
          <a:p>
            <a:pPr>
              <a:lnSpc>
                <a:spcPct val="90000"/>
              </a:lnSpc>
            </a:pPr>
            <a:r>
              <a:rPr lang="en-US" altLang="en-US" sz="2400" dirty="0">
                <a:solidFill>
                  <a:schemeClr val="accent2"/>
                </a:solidFill>
              </a:rPr>
              <a:t>Logics</a:t>
            </a:r>
            <a:r>
              <a:rPr lang="en-US" altLang="en-US" sz="2400" dirty="0"/>
              <a:t> are formal languages for representing information such that conclusions can be </a:t>
            </a:r>
            <a:r>
              <a:rPr lang="en-US" altLang="en-US" sz="2400" dirty="0" smtClean="0"/>
              <a:t>drawn</a:t>
            </a:r>
            <a:endParaRPr lang="en-US" altLang="en-US" sz="2400" dirty="0"/>
          </a:p>
          <a:p>
            <a:pPr>
              <a:lnSpc>
                <a:spcPct val="90000"/>
              </a:lnSpc>
            </a:pPr>
            <a:r>
              <a:rPr lang="en-US" altLang="en-US" sz="2400" dirty="0">
                <a:solidFill>
                  <a:schemeClr val="accent2"/>
                </a:solidFill>
              </a:rPr>
              <a:t>Syntax</a:t>
            </a:r>
            <a:r>
              <a:rPr lang="en-US" altLang="en-US" sz="2400" dirty="0"/>
              <a:t> defines the sentences in the </a:t>
            </a:r>
            <a:r>
              <a:rPr lang="en-US" altLang="en-US" sz="2400" dirty="0" smtClean="0"/>
              <a:t>language</a:t>
            </a:r>
            <a:endParaRPr lang="en-US" altLang="en-US" sz="2400" dirty="0"/>
          </a:p>
          <a:p>
            <a:pPr>
              <a:lnSpc>
                <a:spcPct val="90000"/>
              </a:lnSpc>
            </a:pPr>
            <a:r>
              <a:rPr lang="en-US" altLang="en-US" sz="2400" dirty="0">
                <a:solidFill>
                  <a:schemeClr val="accent2"/>
                </a:solidFill>
              </a:rPr>
              <a:t>Semantics</a:t>
            </a:r>
            <a:r>
              <a:rPr lang="en-US" altLang="en-US" sz="2400" dirty="0"/>
              <a:t> define the "meaning" of sentences</a:t>
            </a:r>
            <a:r>
              <a:rPr lang="en-US" altLang="en-US" sz="2400" dirty="0" smtClean="0"/>
              <a:t>;</a:t>
            </a:r>
            <a:endParaRPr lang="en-US" altLang="en-US" sz="2400" dirty="0"/>
          </a:p>
          <a:p>
            <a:pPr lvl="1">
              <a:lnSpc>
                <a:spcPct val="90000"/>
              </a:lnSpc>
            </a:pPr>
            <a:r>
              <a:rPr lang="en-US" altLang="en-US" sz="2000" dirty="0"/>
              <a:t>i.e., define </a:t>
            </a:r>
            <a:r>
              <a:rPr lang="en-US" altLang="en-US" sz="2000" dirty="0">
                <a:solidFill>
                  <a:schemeClr val="accent2"/>
                </a:solidFill>
              </a:rPr>
              <a:t>truth</a:t>
            </a:r>
            <a:r>
              <a:rPr lang="en-US" altLang="en-US" sz="2000" dirty="0"/>
              <a:t> of a sentence in a </a:t>
            </a:r>
            <a:r>
              <a:rPr lang="en-US" altLang="en-US" sz="2000" dirty="0" smtClean="0"/>
              <a:t>world</a:t>
            </a:r>
            <a:endParaRPr lang="en-US" altLang="en-US" sz="2000" dirty="0"/>
          </a:p>
          <a:p>
            <a:pPr lvl="1">
              <a:lnSpc>
                <a:spcPct val="90000"/>
              </a:lnSpc>
            </a:pPr>
            <a:endParaRPr lang="en-US" altLang="en-US" sz="2000" dirty="0"/>
          </a:p>
          <a:p>
            <a:pPr>
              <a:lnSpc>
                <a:spcPct val="90000"/>
              </a:lnSpc>
            </a:pPr>
            <a:r>
              <a:rPr lang="en-US" altLang="en-US" sz="2400" dirty="0"/>
              <a:t>E.g., the language of </a:t>
            </a:r>
            <a:r>
              <a:rPr lang="en-US" altLang="en-US" sz="2400" dirty="0" smtClean="0"/>
              <a:t>arithmetic</a:t>
            </a:r>
            <a:endParaRPr lang="en-US" altLang="en-US" sz="2400" dirty="0"/>
          </a:p>
          <a:p>
            <a:pPr lvl="1">
              <a:lnSpc>
                <a:spcPct val="90000"/>
              </a:lnSpc>
            </a:pPr>
            <a:r>
              <a:rPr lang="en-US" altLang="en-US" sz="2000" dirty="0"/>
              <a:t>x+2 ≥ y is a sentence; x2+y &gt; {} is not a </a:t>
            </a:r>
            <a:r>
              <a:rPr lang="en-US" altLang="en-US" sz="2000" dirty="0" smtClean="0"/>
              <a:t>sentence</a:t>
            </a:r>
            <a:endParaRPr lang="en-US" altLang="en-US" sz="2000" dirty="0"/>
          </a:p>
          <a:p>
            <a:pPr lvl="1">
              <a:lnSpc>
                <a:spcPct val="90000"/>
              </a:lnSpc>
            </a:pPr>
            <a:r>
              <a:rPr lang="en-US" altLang="en-US" sz="2000" dirty="0"/>
              <a:t>x+2 ≥ y is true </a:t>
            </a:r>
            <a:r>
              <a:rPr lang="en-US" altLang="en-US" sz="2000" dirty="0" err="1"/>
              <a:t>iff</a:t>
            </a:r>
            <a:r>
              <a:rPr lang="en-US" altLang="en-US" sz="2000" dirty="0"/>
              <a:t> the number x+2 is no less than the number </a:t>
            </a:r>
            <a:r>
              <a:rPr lang="en-US" altLang="en-US" sz="2000" dirty="0" smtClean="0"/>
              <a:t>y</a:t>
            </a:r>
            <a:endParaRPr lang="en-US" altLang="en-US" sz="2000" dirty="0"/>
          </a:p>
          <a:p>
            <a:pPr lvl="1">
              <a:lnSpc>
                <a:spcPct val="90000"/>
              </a:lnSpc>
            </a:pPr>
            <a:r>
              <a:rPr lang="en-US" altLang="en-US" sz="2000" dirty="0"/>
              <a:t>x+2 ≥ y is true in a world where x = 7, y = 1</a:t>
            </a:r>
          </a:p>
          <a:p>
            <a:pPr lvl="1">
              <a:lnSpc>
                <a:spcPct val="90000"/>
              </a:lnSpc>
            </a:pPr>
            <a:r>
              <a:rPr lang="en-US" altLang="en-US" sz="2000" dirty="0"/>
              <a:t>x+2 ≥ y is false in a world where x = 0, y = </a:t>
            </a:r>
            <a:r>
              <a:rPr lang="en-US" altLang="en-US" sz="2000" dirty="0" smtClean="0"/>
              <a:t>6</a:t>
            </a:r>
            <a:endParaRPr lang="en-US" altLang="en-US" sz="2000" dirty="0"/>
          </a:p>
        </p:txBody>
      </p:sp>
      <p:sp>
        <p:nvSpPr>
          <p:cNvPr id="2" name="Date Placeholder 1"/>
          <p:cNvSpPr>
            <a:spLocks noGrp="1"/>
          </p:cNvSpPr>
          <p:nvPr>
            <p:ph type="dt" sz="half" idx="10"/>
          </p:nvPr>
        </p:nvSpPr>
        <p:spPr/>
        <p:txBody>
          <a:bodyPr/>
          <a:lstStyle/>
          <a:p>
            <a:pPr>
              <a:defRPr/>
            </a:pPr>
            <a:fld id="{AAE1805C-3E20-419D-9AE3-421FF2EEA6D4}"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15</a:t>
            </a:fld>
            <a:endParaRPr lang="en-US"/>
          </a:p>
        </p:txBody>
      </p:sp>
    </p:spTree>
    <p:extLst>
      <p:ext uri="{BB962C8B-B14F-4D97-AF65-F5344CB8AC3E}">
        <p14:creationId xmlns:p14="http://schemas.microsoft.com/office/powerpoint/2010/main" val="1933495857"/>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a:t>Forward chaining proof</a:t>
            </a:r>
          </a:p>
        </p:txBody>
      </p:sp>
      <p:pic>
        <p:nvPicPr>
          <p:cNvPr id="24581" name="Picture 5" descr="crime-fc1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981201"/>
            <a:ext cx="7467600" cy="3114675"/>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pPr>
              <a:defRPr/>
            </a:pPr>
            <a:fld id="{DF6497F4-3139-4B69-B3B1-980436D01F92}"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150</a:t>
            </a:fld>
            <a:endParaRPr lang="en-US"/>
          </a:p>
        </p:txBody>
      </p:sp>
    </p:spTree>
    <p:extLst>
      <p:ext uri="{BB962C8B-B14F-4D97-AF65-F5344CB8AC3E}">
        <p14:creationId xmlns:p14="http://schemas.microsoft.com/office/powerpoint/2010/main" val="3425244509"/>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a:t>Forward chaining proof</a:t>
            </a:r>
          </a:p>
        </p:txBody>
      </p:sp>
      <p:pic>
        <p:nvPicPr>
          <p:cNvPr id="25605" name="Picture 5" descr="crime-fc2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981201"/>
            <a:ext cx="7467600" cy="3114675"/>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pPr>
              <a:defRPr/>
            </a:pPr>
            <a:fld id="{1B2EA819-F97E-4803-9B83-1927DAA729A8}"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151</a:t>
            </a:fld>
            <a:endParaRPr lang="en-US"/>
          </a:p>
        </p:txBody>
      </p:sp>
    </p:spTree>
    <p:extLst>
      <p:ext uri="{BB962C8B-B14F-4D97-AF65-F5344CB8AC3E}">
        <p14:creationId xmlns:p14="http://schemas.microsoft.com/office/powerpoint/2010/main" val="731084592"/>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a:t>Forward chaining proof</a:t>
            </a:r>
          </a:p>
        </p:txBody>
      </p:sp>
      <p:pic>
        <p:nvPicPr>
          <p:cNvPr id="26629" name="Picture 5" descr="crime-fc3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981201"/>
            <a:ext cx="7467600" cy="3114675"/>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pPr>
              <a:defRPr/>
            </a:pPr>
            <a:fld id="{3B2BCB59-946E-4B98-894B-072855E929FF}"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152</a:t>
            </a:fld>
            <a:endParaRPr lang="en-US"/>
          </a:p>
        </p:txBody>
      </p:sp>
    </p:spTree>
    <p:extLst>
      <p:ext uri="{BB962C8B-B14F-4D97-AF65-F5344CB8AC3E}">
        <p14:creationId xmlns:p14="http://schemas.microsoft.com/office/powerpoint/2010/main" val="861101877"/>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a:t>Properties of forward chaining</a:t>
            </a:r>
          </a:p>
        </p:txBody>
      </p:sp>
      <p:sp>
        <p:nvSpPr>
          <p:cNvPr id="27651" name="Rectangle 3"/>
          <p:cNvSpPr>
            <a:spLocks noGrp="1" noChangeArrowheads="1"/>
          </p:cNvSpPr>
          <p:nvPr>
            <p:ph type="body" idx="1"/>
          </p:nvPr>
        </p:nvSpPr>
        <p:spPr/>
        <p:txBody>
          <a:bodyPr/>
          <a:lstStyle/>
          <a:p>
            <a:r>
              <a:rPr lang="en-US" altLang="en-US" sz="2400" dirty="0"/>
              <a:t>Sound and complete for first-order definite </a:t>
            </a:r>
            <a:r>
              <a:rPr lang="en-US" altLang="en-US" sz="2400" dirty="0" smtClean="0"/>
              <a:t>clauses</a:t>
            </a:r>
            <a:endParaRPr lang="en-US" altLang="en-US" sz="2400" dirty="0"/>
          </a:p>
          <a:p>
            <a:pPr lvl="4"/>
            <a:endParaRPr lang="en-US" altLang="en-US" sz="1600" dirty="0"/>
          </a:p>
          <a:p>
            <a:r>
              <a:rPr lang="en-US" altLang="en-US" sz="2400" dirty="0" err="1">
                <a:solidFill>
                  <a:schemeClr val="accent2"/>
                </a:solidFill>
              </a:rPr>
              <a:t>Datalog</a:t>
            </a:r>
            <a:r>
              <a:rPr lang="en-US" altLang="en-US" sz="2400" dirty="0"/>
              <a:t> = first-order definite clauses + </a:t>
            </a:r>
            <a:r>
              <a:rPr lang="en-US" altLang="en-US" sz="2400" dirty="0">
                <a:solidFill>
                  <a:srgbClr val="FF0000"/>
                </a:solidFill>
              </a:rPr>
              <a:t>no functions</a:t>
            </a:r>
          </a:p>
          <a:p>
            <a:r>
              <a:rPr lang="en-US" altLang="en-US" sz="2400" dirty="0"/>
              <a:t>FC terminates for </a:t>
            </a:r>
            <a:r>
              <a:rPr lang="en-US" altLang="en-US" sz="2400" dirty="0" err="1"/>
              <a:t>Datalog</a:t>
            </a:r>
            <a:r>
              <a:rPr lang="en-US" altLang="en-US" sz="2400" dirty="0"/>
              <a:t> in finite number of </a:t>
            </a:r>
            <a:r>
              <a:rPr lang="en-US" altLang="en-US" sz="2400" dirty="0" smtClean="0"/>
              <a:t>iterations</a:t>
            </a:r>
            <a:endParaRPr lang="en-US" altLang="en-US" sz="2400" dirty="0"/>
          </a:p>
          <a:p>
            <a:pPr lvl="4"/>
            <a:endParaRPr lang="en-US" altLang="en-US" sz="1600" dirty="0"/>
          </a:p>
          <a:p>
            <a:r>
              <a:rPr lang="en-US" altLang="en-US" sz="2400" dirty="0"/>
              <a:t>May not terminate in general if </a:t>
            </a:r>
            <a:r>
              <a:rPr lang="el-GR" altLang="en-US" sz="2400" dirty="0">
                <a:cs typeface="Arial" panose="020B0604020202020204" pitchFamily="34" charset="0"/>
              </a:rPr>
              <a:t>α</a:t>
            </a:r>
            <a:r>
              <a:rPr lang="en-US" altLang="en-US" sz="2400" dirty="0"/>
              <a:t> is not </a:t>
            </a:r>
            <a:r>
              <a:rPr lang="en-US" altLang="en-US" sz="2400" dirty="0" smtClean="0"/>
              <a:t>entailed</a:t>
            </a:r>
            <a:endParaRPr lang="en-US" altLang="en-US" sz="2400" dirty="0"/>
          </a:p>
          <a:p>
            <a:pPr lvl="4"/>
            <a:endParaRPr lang="en-US" altLang="en-US" sz="1600" dirty="0"/>
          </a:p>
          <a:p>
            <a:r>
              <a:rPr lang="en-US" altLang="en-US" sz="2400" dirty="0"/>
              <a:t>This is unavoidable: entailment with definite clauses is </a:t>
            </a:r>
            <a:r>
              <a:rPr lang="en-US" altLang="en-US" sz="2400" dirty="0" err="1" smtClean="0"/>
              <a:t>semidecidable</a:t>
            </a:r>
            <a:endParaRPr lang="en-US" altLang="en-US" sz="2400" dirty="0"/>
          </a:p>
        </p:txBody>
      </p:sp>
      <p:sp>
        <p:nvSpPr>
          <p:cNvPr id="2" name="Date Placeholder 1"/>
          <p:cNvSpPr>
            <a:spLocks noGrp="1"/>
          </p:cNvSpPr>
          <p:nvPr>
            <p:ph type="dt" sz="half" idx="10"/>
          </p:nvPr>
        </p:nvSpPr>
        <p:spPr/>
        <p:txBody>
          <a:bodyPr/>
          <a:lstStyle/>
          <a:p>
            <a:pPr>
              <a:defRPr/>
            </a:pPr>
            <a:fld id="{7F830A1F-52D4-49ED-8B0E-43202D509C77}"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153</a:t>
            </a:fld>
            <a:endParaRPr lang="en-US"/>
          </a:p>
        </p:txBody>
      </p:sp>
    </p:spTree>
    <p:extLst>
      <p:ext uri="{BB962C8B-B14F-4D97-AF65-F5344CB8AC3E}">
        <p14:creationId xmlns:p14="http://schemas.microsoft.com/office/powerpoint/2010/main" val="3722752694"/>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en-US"/>
              <a:t>Efficiency of forward chaining</a:t>
            </a:r>
          </a:p>
        </p:txBody>
      </p:sp>
      <p:sp>
        <p:nvSpPr>
          <p:cNvPr id="28675" name="Rectangle 3"/>
          <p:cNvSpPr>
            <a:spLocks noGrp="1" noChangeArrowheads="1"/>
          </p:cNvSpPr>
          <p:nvPr>
            <p:ph type="body" idx="1"/>
          </p:nvPr>
        </p:nvSpPr>
        <p:spPr/>
        <p:txBody>
          <a:bodyPr/>
          <a:lstStyle/>
          <a:p>
            <a:pPr>
              <a:lnSpc>
                <a:spcPct val="90000"/>
              </a:lnSpc>
              <a:buFontTx/>
              <a:buNone/>
            </a:pPr>
            <a:r>
              <a:rPr lang="en-US" altLang="en-US" sz="2400" dirty="0"/>
              <a:t>Incremental forward chaining: no need to match a rule on iteration </a:t>
            </a:r>
            <a:r>
              <a:rPr lang="en-US" altLang="en-US" sz="2400" i="1" dirty="0"/>
              <a:t>k </a:t>
            </a:r>
            <a:r>
              <a:rPr lang="en-US" altLang="en-US" sz="2400" dirty="0"/>
              <a:t>if a premise wasn't added on iteration </a:t>
            </a:r>
            <a:r>
              <a:rPr lang="en-US" altLang="en-US" sz="2400" i="1" dirty="0"/>
              <a:t>k-1</a:t>
            </a:r>
          </a:p>
          <a:p>
            <a:pPr lvl="1">
              <a:lnSpc>
                <a:spcPct val="90000"/>
              </a:lnSpc>
              <a:buFontTx/>
              <a:buNone/>
            </a:pPr>
            <a:r>
              <a:rPr lang="en-US" altLang="en-US" sz="2000" dirty="0">
                <a:sym typeface="Symbol" panose="05050102010706020507" pitchFamily="18" charset="2"/>
              </a:rPr>
              <a:t> </a:t>
            </a:r>
            <a:r>
              <a:rPr lang="en-US" altLang="en-US" sz="2000" dirty="0"/>
              <a:t>match each rule whose premise contains a newly added positive literal
</a:t>
            </a:r>
          </a:p>
          <a:p>
            <a:pPr lvl="4">
              <a:lnSpc>
                <a:spcPct val="90000"/>
              </a:lnSpc>
            </a:pPr>
            <a:endParaRPr lang="en-US" altLang="en-US" sz="1600" dirty="0"/>
          </a:p>
          <a:p>
            <a:pPr>
              <a:lnSpc>
                <a:spcPct val="90000"/>
              </a:lnSpc>
              <a:buFontTx/>
              <a:buNone/>
            </a:pPr>
            <a:r>
              <a:rPr lang="en-US" altLang="en-US" sz="2400" dirty="0"/>
              <a:t>Matching itself can be expensive:</a:t>
            </a:r>
          </a:p>
          <a:p>
            <a:pPr>
              <a:lnSpc>
                <a:spcPct val="90000"/>
              </a:lnSpc>
              <a:buFontTx/>
              <a:buNone/>
            </a:pPr>
            <a:r>
              <a:rPr lang="en-US" altLang="en-US" sz="2400" dirty="0">
                <a:solidFill>
                  <a:schemeClr val="accent2"/>
                </a:solidFill>
              </a:rPr>
              <a:t>Database indexing</a:t>
            </a:r>
            <a:r>
              <a:rPr lang="en-US" altLang="en-US" sz="2400" dirty="0"/>
              <a:t> allows O(1) retrieval of known facts
</a:t>
            </a:r>
          </a:p>
          <a:p>
            <a:pPr lvl="1">
              <a:lnSpc>
                <a:spcPct val="90000"/>
              </a:lnSpc>
            </a:pPr>
            <a:r>
              <a:rPr lang="en-US" altLang="en-US" sz="2000" dirty="0"/>
              <a:t>e.g., query </a:t>
            </a:r>
            <a:r>
              <a:rPr lang="en-US" altLang="en-US" sz="2000" i="1" dirty="0"/>
              <a:t>Missile(x) </a:t>
            </a:r>
            <a:r>
              <a:rPr lang="en-US" altLang="en-US" sz="2000" dirty="0"/>
              <a:t>retrieves </a:t>
            </a:r>
            <a:r>
              <a:rPr lang="en-US" altLang="en-US" sz="2000" i="1" dirty="0"/>
              <a:t>Missile(M</a:t>
            </a:r>
            <a:r>
              <a:rPr lang="en-US" altLang="en-US" sz="2000" i="1" baseline="-25000" dirty="0"/>
              <a:t>1</a:t>
            </a:r>
            <a:r>
              <a:rPr lang="en-US" altLang="en-US" sz="2000" i="1" dirty="0" smtClean="0"/>
              <a:t>)</a:t>
            </a:r>
            <a:endParaRPr lang="en-US" altLang="en-US" sz="2000" dirty="0"/>
          </a:p>
          <a:p>
            <a:pPr lvl="4">
              <a:lnSpc>
                <a:spcPct val="90000"/>
              </a:lnSpc>
            </a:pPr>
            <a:endParaRPr lang="en-US" altLang="en-US" sz="1600" dirty="0"/>
          </a:p>
          <a:p>
            <a:pPr>
              <a:lnSpc>
                <a:spcPct val="90000"/>
              </a:lnSpc>
              <a:buFontTx/>
              <a:buNone/>
            </a:pPr>
            <a:r>
              <a:rPr lang="en-US" altLang="en-US" sz="2400" dirty="0"/>
              <a:t>Forward chaining is widely used in </a:t>
            </a:r>
            <a:r>
              <a:rPr lang="en-US" altLang="en-US" sz="2400" dirty="0">
                <a:solidFill>
                  <a:schemeClr val="accent2"/>
                </a:solidFill>
              </a:rPr>
              <a:t>deductive databases</a:t>
            </a:r>
          </a:p>
        </p:txBody>
      </p:sp>
      <p:sp>
        <p:nvSpPr>
          <p:cNvPr id="2" name="Date Placeholder 1"/>
          <p:cNvSpPr>
            <a:spLocks noGrp="1"/>
          </p:cNvSpPr>
          <p:nvPr>
            <p:ph type="dt" sz="half" idx="10"/>
          </p:nvPr>
        </p:nvSpPr>
        <p:spPr/>
        <p:txBody>
          <a:bodyPr/>
          <a:lstStyle/>
          <a:p>
            <a:pPr>
              <a:defRPr/>
            </a:pPr>
            <a:fld id="{07D2B7C0-4685-4547-B8BE-BD8EEB26DB1D}"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154</a:t>
            </a:fld>
            <a:endParaRPr lang="en-US"/>
          </a:p>
        </p:txBody>
      </p:sp>
    </p:spTree>
    <p:extLst>
      <p:ext uri="{BB962C8B-B14F-4D97-AF65-F5344CB8AC3E}">
        <p14:creationId xmlns:p14="http://schemas.microsoft.com/office/powerpoint/2010/main" val="2041091070"/>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a:t>Hard matching example</a:t>
            </a:r>
          </a:p>
        </p:txBody>
      </p:sp>
      <p:sp>
        <p:nvSpPr>
          <p:cNvPr id="29699" name="Rectangle 3"/>
          <p:cNvSpPr>
            <a:spLocks noGrp="1" noChangeArrowheads="1"/>
          </p:cNvSpPr>
          <p:nvPr>
            <p:ph type="body" idx="1"/>
          </p:nvPr>
        </p:nvSpPr>
        <p:spPr>
          <a:xfrm>
            <a:off x="1436765" y="4595907"/>
            <a:ext cx="8229600" cy="1554163"/>
          </a:xfrm>
        </p:spPr>
        <p:txBody>
          <a:bodyPr/>
          <a:lstStyle/>
          <a:p>
            <a:r>
              <a:rPr lang="en-US" altLang="en-US" sz="2800" i="1" dirty="0"/>
              <a:t>Colorable</a:t>
            </a:r>
            <a:r>
              <a:rPr lang="en-US" altLang="en-US" sz="2800" dirty="0"/>
              <a:t>() is inferred </a:t>
            </a:r>
            <a:r>
              <a:rPr lang="en-US" altLang="en-US" sz="2800" dirty="0" err="1"/>
              <a:t>iff</a:t>
            </a:r>
            <a:r>
              <a:rPr lang="en-US" altLang="en-US" sz="2800" dirty="0"/>
              <a:t> the CSP has a solution</a:t>
            </a:r>
          </a:p>
          <a:p>
            <a:r>
              <a:rPr lang="en-US" altLang="en-US" sz="2800" dirty="0"/>
              <a:t>CSPs include 3SAT as a special case, hence matching is </a:t>
            </a:r>
            <a:r>
              <a:rPr lang="en-US" altLang="en-US" sz="2800" dirty="0" smtClean="0"/>
              <a:t>NP-hard</a:t>
            </a:r>
            <a:endParaRPr lang="en-US" altLang="en-US" sz="2800" dirty="0"/>
          </a:p>
        </p:txBody>
      </p:sp>
      <p:sp>
        <p:nvSpPr>
          <p:cNvPr id="29700" name="Rectangle 4"/>
          <p:cNvSpPr>
            <a:spLocks noChangeArrowheads="1"/>
          </p:cNvSpPr>
          <p:nvPr/>
        </p:nvSpPr>
        <p:spPr bwMode="auto">
          <a:xfrm>
            <a:off x="4871864" y="1595486"/>
            <a:ext cx="4800600" cy="253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i="1" dirty="0"/>
              <a:t>Diff(</a:t>
            </a:r>
            <a:r>
              <a:rPr lang="en-US" altLang="en-US" sz="2000" i="1" dirty="0" err="1"/>
              <a:t>wa,nt</a:t>
            </a:r>
            <a:r>
              <a:rPr lang="en-US" altLang="en-US" sz="2000" i="1" dirty="0"/>
              <a:t>) </a:t>
            </a:r>
            <a:r>
              <a:rPr lang="en-US" altLang="en-US" sz="2000" dirty="0">
                <a:sym typeface="Symbol" panose="05050102010706020507" pitchFamily="18" charset="2"/>
              </a:rPr>
              <a:t></a:t>
            </a:r>
            <a:r>
              <a:rPr lang="en-US" altLang="en-US" sz="2000" i="1" dirty="0"/>
              <a:t> Diff(</a:t>
            </a:r>
            <a:r>
              <a:rPr lang="en-US" altLang="en-US" sz="2000" i="1" dirty="0" err="1"/>
              <a:t>wa,sa</a:t>
            </a:r>
            <a:r>
              <a:rPr lang="en-US" altLang="en-US" sz="2000" i="1" dirty="0"/>
              <a:t>) </a:t>
            </a:r>
            <a:r>
              <a:rPr lang="en-US" altLang="en-US" sz="2000" dirty="0">
                <a:sym typeface="Symbol" panose="05050102010706020507" pitchFamily="18" charset="2"/>
              </a:rPr>
              <a:t></a:t>
            </a:r>
            <a:r>
              <a:rPr lang="en-US" altLang="en-US" sz="2000" i="1" dirty="0"/>
              <a:t> Diff(</a:t>
            </a:r>
            <a:r>
              <a:rPr lang="en-US" altLang="en-US" sz="2000" i="1" dirty="0" err="1"/>
              <a:t>nt,q</a:t>
            </a:r>
            <a:r>
              <a:rPr lang="en-US" altLang="en-US" sz="2000" i="1" dirty="0"/>
              <a:t>) </a:t>
            </a:r>
            <a:r>
              <a:rPr lang="en-US" altLang="en-US" dirty="0">
                <a:sym typeface="Symbol" panose="05050102010706020507" pitchFamily="18" charset="2"/>
              </a:rPr>
              <a:t></a:t>
            </a:r>
            <a:r>
              <a:rPr lang="en-US" altLang="en-US" sz="2000" i="1" dirty="0"/>
              <a:t> Diff(</a:t>
            </a:r>
            <a:r>
              <a:rPr lang="en-US" altLang="en-US" sz="2000" i="1" dirty="0" err="1"/>
              <a:t>nt,sa</a:t>
            </a:r>
            <a:r>
              <a:rPr lang="en-US" altLang="en-US" sz="2000" i="1" dirty="0"/>
              <a:t>) </a:t>
            </a:r>
            <a:r>
              <a:rPr lang="en-US" altLang="en-US" sz="2000" dirty="0">
                <a:sym typeface="Symbol" panose="05050102010706020507" pitchFamily="18" charset="2"/>
              </a:rPr>
              <a:t></a:t>
            </a:r>
            <a:r>
              <a:rPr lang="en-US" altLang="en-US" sz="2000" i="1" dirty="0"/>
              <a:t> Diff(</a:t>
            </a:r>
            <a:r>
              <a:rPr lang="en-US" altLang="en-US" sz="2000" i="1" dirty="0" err="1"/>
              <a:t>q,nsw</a:t>
            </a:r>
            <a:r>
              <a:rPr lang="en-US" altLang="en-US" sz="2000" i="1" dirty="0"/>
              <a:t>) </a:t>
            </a:r>
            <a:r>
              <a:rPr lang="en-US" altLang="en-US" sz="2000" dirty="0">
                <a:sym typeface="Symbol" panose="05050102010706020507" pitchFamily="18" charset="2"/>
              </a:rPr>
              <a:t></a:t>
            </a:r>
            <a:r>
              <a:rPr lang="en-US" altLang="en-US" sz="2000" i="1" dirty="0"/>
              <a:t> Diff(</a:t>
            </a:r>
            <a:r>
              <a:rPr lang="en-US" altLang="en-US" sz="2000" i="1" dirty="0" err="1"/>
              <a:t>q,sa</a:t>
            </a:r>
            <a:r>
              <a:rPr lang="en-US" altLang="en-US" sz="2000" i="1" dirty="0"/>
              <a:t>) </a:t>
            </a:r>
            <a:r>
              <a:rPr lang="en-US" altLang="en-US" dirty="0">
                <a:sym typeface="Symbol" panose="05050102010706020507" pitchFamily="18" charset="2"/>
              </a:rPr>
              <a:t></a:t>
            </a:r>
            <a:r>
              <a:rPr lang="en-US" altLang="en-US" dirty="0"/>
              <a:t> </a:t>
            </a:r>
            <a:r>
              <a:rPr lang="en-US" altLang="en-US" sz="2000" i="1" dirty="0"/>
              <a:t>Diff(</a:t>
            </a:r>
            <a:r>
              <a:rPr lang="en-US" altLang="en-US" sz="2000" i="1" dirty="0" err="1"/>
              <a:t>nsw,v</a:t>
            </a:r>
            <a:r>
              <a:rPr lang="en-US" altLang="en-US" sz="2000" i="1" dirty="0"/>
              <a:t>) </a:t>
            </a:r>
            <a:r>
              <a:rPr lang="en-US" altLang="en-US" sz="2000" dirty="0">
                <a:sym typeface="Symbol" panose="05050102010706020507" pitchFamily="18" charset="2"/>
              </a:rPr>
              <a:t></a:t>
            </a:r>
            <a:r>
              <a:rPr lang="en-US" altLang="en-US" sz="2000" i="1" dirty="0"/>
              <a:t> Diff(</a:t>
            </a:r>
            <a:r>
              <a:rPr lang="en-US" altLang="en-US" sz="2000" i="1" dirty="0" err="1"/>
              <a:t>nsw,sa</a:t>
            </a:r>
            <a:r>
              <a:rPr lang="en-US" altLang="en-US" sz="2000" i="1" dirty="0"/>
              <a:t>) </a:t>
            </a:r>
            <a:r>
              <a:rPr lang="en-US" altLang="en-US" sz="2000" dirty="0">
                <a:sym typeface="Symbol" panose="05050102010706020507" pitchFamily="18" charset="2"/>
              </a:rPr>
              <a:t></a:t>
            </a:r>
            <a:r>
              <a:rPr lang="en-US" altLang="en-US" sz="2000" i="1" dirty="0">
                <a:sym typeface="Symbol" panose="05050102010706020507" pitchFamily="18" charset="2"/>
              </a:rPr>
              <a:t> </a:t>
            </a:r>
            <a:r>
              <a:rPr lang="en-US" altLang="en-US" sz="2000" i="1" dirty="0"/>
              <a:t>Diff(</a:t>
            </a:r>
            <a:r>
              <a:rPr lang="en-US" altLang="en-US" sz="2000" i="1" dirty="0" err="1"/>
              <a:t>v,sa</a:t>
            </a:r>
            <a:r>
              <a:rPr lang="en-US" altLang="en-US" sz="2000" i="1" dirty="0"/>
              <a:t>) </a:t>
            </a:r>
            <a:r>
              <a:rPr lang="en-US" altLang="en-US" sz="2000" i="1" dirty="0">
                <a:sym typeface="Symbol" panose="05050102010706020507" pitchFamily="18" charset="2"/>
              </a:rPr>
              <a:t> </a:t>
            </a:r>
            <a:r>
              <a:rPr lang="en-US" altLang="en-US" sz="2000" i="1" dirty="0"/>
              <a:t>Colorable()</a:t>
            </a:r>
          </a:p>
          <a:p>
            <a:endParaRPr lang="en-US" altLang="en-US" sz="2000" i="1" dirty="0"/>
          </a:p>
          <a:p>
            <a:r>
              <a:rPr lang="en-US" altLang="en-US" sz="2000" i="1" dirty="0"/>
              <a:t>Diff(</a:t>
            </a:r>
            <a:r>
              <a:rPr lang="en-US" altLang="en-US" sz="2000" i="1" dirty="0" err="1"/>
              <a:t>Red,Blue</a:t>
            </a:r>
            <a:r>
              <a:rPr lang="en-US" altLang="en-US" sz="2000" i="1" dirty="0"/>
              <a:t>) 	  Diff (</a:t>
            </a:r>
            <a:r>
              <a:rPr lang="en-US" altLang="en-US" sz="2000" i="1" dirty="0" err="1"/>
              <a:t>Red,Green</a:t>
            </a:r>
            <a:r>
              <a:rPr lang="en-US" altLang="en-US" sz="2000" i="1" dirty="0"/>
              <a:t>) Diff(</a:t>
            </a:r>
            <a:r>
              <a:rPr lang="en-US" altLang="en-US" sz="2000" i="1" dirty="0" err="1"/>
              <a:t>Green,Red</a:t>
            </a:r>
            <a:r>
              <a:rPr lang="en-US" altLang="en-US" sz="2000" i="1" dirty="0"/>
              <a:t>)  Diff(</a:t>
            </a:r>
            <a:r>
              <a:rPr lang="en-US" altLang="en-US" sz="2000" i="1" dirty="0" err="1"/>
              <a:t>Green,Blue</a:t>
            </a:r>
            <a:r>
              <a:rPr lang="en-US" altLang="en-US" sz="2000" i="1" dirty="0"/>
              <a:t>) Diff(</a:t>
            </a:r>
            <a:r>
              <a:rPr lang="en-US" altLang="en-US" sz="2000" i="1" dirty="0" err="1"/>
              <a:t>Blue,Red</a:t>
            </a:r>
            <a:r>
              <a:rPr lang="en-US" altLang="en-US" sz="2000" i="1" dirty="0"/>
              <a:t>) 	  Diff(</a:t>
            </a:r>
            <a:r>
              <a:rPr lang="en-US" altLang="en-US" sz="2000" i="1" dirty="0" err="1"/>
              <a:t>Blue,Green</a:t>
            </a:r>
            <a:r>
              <a:rPr lang="en-US" altLang="en-US" sz="2000" i="1" dirty="0"/>
              <a:t>)</a:t>
            </a:r>
          </a:p>
        </p:txBody>
      </p:sp>
      <p:pic>
        <p:nvPicPr>
          <p:cNvPr id="29701" name="Picture 5" descr="australia-cs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646" y="1284337"/>
            <a:ext cx="3676650" cy="3152775"/>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pPr>
              <a:defRPr/>
            </a:pPr>
            <a:fld id="{88025349-05FE-4D24-BFD3-F26D62883617}"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155</a:t>
            </a:fld>
            <a:endParaRPr lang="en-US"/>
          </a:p>
        </p:txBody>
      </p:sp>
    </p:spTree>
    <p:extLst>
      <p:ext uri="{BB962C8B-B14F-4D97-AF65-F5344CB8AC3E}">
        <p14:creationId xmlns:p14="http://schemas.microsoft.com/office/powerpoint/2010/main" val="871526326"/>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en-US"/>
              <a:t>Backward chaining algorithm</a:t>
            </a:r>
          </a:p>
        </p:txBody>
      </p:sp>
      <p:sp>
        <p:nvSpPr>
          <p:cNvPr id="30723" name="Rectangle 3"/>
          <p:cNvSpPr>
            <a:spLocks noGrp="1" noChangeArrowheads="1"/>
          </p:cNvSpPr>
          <p:nvPr>
            <p:ph type="body" idx="1"/>
          </p:nvPr>
        </p:nvSpPr>
        <p:spPr>
          <a:xfrm>
            <a:off x="609600" y="1600202"/>
            <a:ext cx="9067800" cy="4525963"/>
          </a:xfrm>
        </p:spPr>
        <p:txBody>
          <a:bodyPr/>
          <a:lstStyle/>
          <a:p>
            <a:pPr>
              <a:lnSpc>
                <a:spcPct val="90000"/>
              </a:lnSpc>
              <a:buFontTx/>
              <a:buNone/>
            </a:pPr>
            <a:endParaRPr lang="en-US" altLang="en-US" sz="2800" dirty="0"/>
          </a:p>
          <a:p>
            <a:pPr>
              <a:lnSpc>
                <a:spcPct val="90000"/>
              </a:lnSpc>
              <a:buFontTx/>
              <a:buNone/>
            </a:pPr>
            <a:endParaRPr lang="en-US" altLang="en-US" sz="2800" dirty="0"/>
          </a:p>
          <a:p>
            <a:pPr>
              <a:lnSpc>
                <a:spcPct val="90000"/>
              </a:lnSpc>
              <a:buFontTx/>
              <a:buNone/>
            </a:pPr>
            <a:endParaRPr lang="en-US" altLang="en-US" sz="2800" dirty="0"/>
          </a:p>
          <a:p>
            <a:pPr>
              <a:lnSpc>
                <a:spcPct val="90000"/>
              </a:lnSpc>
              <a:buFontTx/>
              <a:buNone/>
            </a:pPr>
            <a:endParaRPr lang="en-US" altLang="en-US" sz="2800" dirty="0"/>
          </a:p>
          <a:p>
            <a:pPr>
              <a:lnSpc>
                <a:spcPct val="90000"/>
              </a:lnSpc>
              <a:buFontTx/>
              <a:buNone/>
            </a:pPr>
            <a:endParaRPr lang="en-US" altLang="en-US" sz="2800" dirty="0"/>
          </a:p>
          <a:p>
            <a:pPr>
              <a:lnSpc>
                <a:spcPct val="90000"/>
              </a:lnSpc>
              <a:buFontTx/>
              <a:buNone/>
            </a:pPr>
            <a:endParaRPr lang="en-US" altLang="en-US" sz="2800" dirty="0"/>
          </a:p>
          <a:p>
            <a:pPr>
              <a:lnSpc>
                <a:spcPct val="90000"/>
              </a:lnSpc>
              <a:buFontTx/>
              <a:buNone/>
            </a:pPr>
            <a:endParaRPr lang="en-US" altLang="en-US" sz="2800" dirty="0"/>
          </a:p>
          <a:p>
            <a:pPr>
              <a:lnSpc>
                <a:spcPct val="90000"/>
              </a:lnSpc>
              <a:buFontTx/>
              <a:buNone/>
            </a:pPr>
            <a:r>
              <a:rPr lang="en-US" altLang="en-US" sz="2800" dirty="0"/>
              <a:t>SUBST(COMPOSE(</a:t>
            </a:r>
            <a:r>
              <a:rPr lang="el-GR" altLang="en-US" sz="2800" dirty="0">
                <a:cs typeface="Arial" panose="020B0604020202020204" pitchFamily="34" charset="0"/>
              </a:rPr>
              <a:t>θ</a:t>
            </a:r>
            <a:r>
              <a:rPr lang="en-US" altLang="en-US" sz="2800" baseline="-25000" dirty="0"/>
              <a:t>1</a:t>
            </a:r>
            <a:r>
              <a:rPr lang="en-US" altLang="en-US" sz="2800" dirty="0"/>
              <a:t>, </a:t>
            </a:r>
            <a:r>
              <a:rPr lang="el-GR" altLang="en-US" sz="2800" dirty="0">
                <a:cs typeface="Arial" panose="020B0604020202020204" pitchFamily="34" charset="0"/>
              </a:rPr>
              <a:t>θ</a:t>
            </a:r>
            <a:r>
              <a:rPr lang="en-US" altLang="en-US" sz="2800" baseline="-25000" dirty="0"/>
              <a:t>2</a:t>
            </a:r>
            <a:r>
              <a:rPr lang="en-US" altLang="en-US" sz="2800" dirty="0"/>
              <a:t>), p) = SUBST(</a:t>
            </a:r>
            <a:r>
              <a:rPr lang="el-GR" altLang="en-US" sz="2800" dirty="0">
                <a:cs typeface="Arial" panose="020B0604020202020204" pitchFamily="34" charset="0"/>
              </a:rPr>
              <a:t>θ</a:t>
            </a:r>
            <a:r>
              <a:rPr lang="en-US" altLang="en-US" sz="2800" baseline="-25000" dirty="0"/>
              <a:t>2</a:t>
            </a:r>
            <a:r>
              <a:rPr lang="en-US" altLang="en-US" sz="2800" dirty="0"/>
              <a:t>, SUBST(</a:t>
            </a:r>
            <a:r>
              <a:rPr lang="el-GR" altLang="en-US" sz="2800" dirty="0">
                <a:cs typeface="Arial" panose="020B0604020202020204" pitchFamily="34" charset="0"/>
              </a:rPr>
              <a:t>θ</a:t>
            </a:r>
            <a:r>
              <a:rPr lang="en-US" altLang="en-US" sz="2800" baseline="-25000" dirty="0">
                <a:cs typeface="Arial" panose="020B0604020202020204" pitchFamily="34" charset="0"/>
              </a:rPr>
              <a:t>1</a:t>
            </a:r>
            <a:r>
              <a:rPr lang="en-US" altLang="en-US" sz="2800" dirty="0"/>
              <a:t>, p))
</a:t>
            </a:r>
          </a:p>
        </p:txBody>
      </p:sp>
      <p:pic>
        <p:nvPicPr>
          <p:cNvPr id="30724" name="Picture 4"/>
          <p:cNvPicPr>
            <a:picLocks noChangeAspect="1" noChangeArrowheads="1"/>
          </p:cNvPicPr>
          <p:nvPr/>
        </p:nvPicPr>
        <p:blipFill>
          <a:blip r:embed="rId2">
            <a:extLst>
              <a:ext uri="{28A0092B-C50C-407E-A947-70E740481C1C}">
                <a14:useLocalDpi xmlns:a14="http://schemas.microsoft.com/office/drawing/2010/main" val="0"/>
              </a:ext>
            </a:extLst>
          </a:blip>
          <a:srcRect l="53906" t="27083" r="8984" b="27083"/>
          <a:stretch>
            <a:fillRect/>
          </a:stretch>
        </p:blipFill>
        <p:spPr bwMode="auto">
          <a:xfrm>
            <a:off x="1524000" y="1600200"/>
            <a:ext cx="723900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pPr>
              <a:defRPr/>
            </a:pPr>
            <a:fld id="{3DA8006C-DE1F-46D1-9630-91A052B7ABE9}"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156</a:t>
            </a:fld>
            <a:endParaRPr lang="en-US"/>
          </a:p>
        </p:txBody>
      </p:sp>
    </p:spTree>
    <p:extLst>
      <p:ext uri="{BB962C8B-B14F-4D97-AF65-F5344CB8AC3E}">
        <p14:creationId xmlns:p14="http://schemas.microsoft.com/office/powerpoint/2010/main" val="3213914280"/>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a:t>Backward chaining example</a:t>
            </a:r>
          </a:p>
        </p:txBody>
      </p:sp>
      <p:pic>
        <p:nvPicPr>
          <p:cNvPr id="37892" name="Picture 4" descr="crime-bc01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828801"/>
            <a:ext cx="6781800" cy="3084513"/>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pPr>
              <a:defRPr/>
            </a:pPr>
            <a:fld id="{464EB384-2CFC-489B-A7BC-0F9CC8538789}"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157</a:t>
            </a:fld>
            <a:endParaRPr lang="en-US"/>
          </a:p>
        </p:txBody>
      </p:sp>
    </p:spTree>
    <p:extLst>
      <p:ext uri="{BB962C8B-B14F-4D97-AF65-F5344CB8AC3E}">
        <p14:creationId xmlns:p14="http://schemas.microsoft.com/office/powerpoint/2010/main" val="48579880"/>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tLang="en-US"/>
              <a:t>Backward chaining example</a:t>
            </a:r>
          </a:p>
        </p:txBody>
      </p:sp>
      <p:pic>
        <p:nvPicPr>
          <p:cNvPr id="52229" name="Picture 5" descr="crime-bc02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828800"/>
            <a:ext cx="6858000" cy="311785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pPr>
              <a:defRPr/>
            </a:pPr>
            <a:fld id="{2AAE045C-DF3F-4E65-865D-910E2573EF33}"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158</a:t>
            </a:fld>
            <a:endParaRPr lang="en-US"/>
          </a:p>
        </p:txBody>
      </p:sp>
    </p:spTree>
    <p:extLst>
      <p:ext uri="{BB962C8B-B14F-4D97-AF65-F5344CB8AC3E}">
        <p14:creationId xmlns:p14="http://schemas.microsoft.com/office/powerpoint/2010/main" val="2290665948"/>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ltLang="en-US"/>
              <a:t>Backward chaining example</a:t>
            </a:r>
          </a:p>
        </p:txBody>
      </p:sp>
      <p:pic>
        <p:nvPicPr>
          <p:cNvPr id="53253" name="Picture 5" descr="crime-bc03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828800"/>
            <a:ext cx="6858000" cy="311785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pPr>
              <a:defRPr/>
            </a:pPr>
            <a:fld id="{50168813-12FF-4498-91FA-B1E8C61BDB6C}"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159</a:t>
            </a:fld>
            <a:endParaRPr lang="en-US"/>
          </a:p>
        </p:txBody>
      </p:sp>
    </p:spTree>
    <p:extLst>
      <p:ext uri="{BB962C8B-B14F-4D97-AF65-F5344CB8AC3E}">
        <p14:creationId xmlns:p14="http://schemas.microsoft.com/office/powerpoint/2010/main" val="9113069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a:t>Entailment</a:t>
            </a:r>
          </a:p>
        </p:txBody>
      </p:sp>
      <p:sp>
        <p:nvSpPr>
          <p:cNvPr id="18435" name="Rectangle 3"/>
          <p:cNvSpPr>
            <a:spLocks noGrp="1" noChangeArrowheads="1"/>
          </p:cNvSpPr>
          <p:nvPr>
            <p:ph type="body" idx="1"/>
          </p:nvPr>
        </p:nvSpPr>
        <p:spPr/>
        <p:txBody>
          <a:bodyPr/>
          <a:lstStyle/>
          <a:p>
            <a:pPr>
              <a:lnSpc>
                <a:spcPct val="80000"/>
              </a:lnSpc>
            </a:pPr>
            <a:r>
              <a:rPr lang="en-US" altLang="en-US" sz="2800" dirty="0">
                <a:solidFill>
                  <a:schemeClr val="accent2"/>
                </a:solidFill>
              </a:rPr>
              <a:t>Entailment</a:t>
            </a:r>
            <a:r>
              <a:rPr lang="en-US" altLang="en-US" sz="2800" dirty="0"/>
              <a:t> means that one thing </a:t>
            </a:r>
            <a:r>
              <a:rPr lang="en-US" altLang="en-US" sz="2800" dirty="0">
                <a:solidFill>
                  <a:srgbClr val="FF0000"/>
                </a:solidFill>
              </a:rPr>
              <a:t>follows from </a:t>
            </a:r>
            <a:r>
              <a:rPr lang="en-US" altLang="en-US" sz="2800" dirty="0"/>
              <a:t>another</a:t>
            </a:r>
            <a:r>
              <a:rPr lang="en-US" altLang="en-US" sz="2800" dirty="0" smtClean="0"/>
              <a:t>:</a:t>
            </a:r>
            <a:endParaRPr lang="en-US" altLang="en-US" sz="2800" dirty="0"/>
          </a:p>
          <a:p>
            <a:pPr algn="ctr">
              <a:lnSpc>
                <a:spcPct val="80000"/>
              </a:lnSpc>
              <a:buFontTx/>
              <a:buNone/>
            </a:pPr>
            <a:r>
              <a:rPr lang="en-US" altLang="en-US" sz="2800" dirty="0"/>
              <a:t>KB </a:t>
            </a:r>
            <a:r>
              <a:rPr lang="en-US" altLang="en-US" sz="2800" dirty="0">
                <a:cs typeface="Arial" panose="020B0604020202020204" pitchFamily="34" charset="0"/>
              </a:rPr>
              <a:t>╞</a:t>
            </a:r>
            <a:r>
              <a:rPr lang="en-US" altLang="en-US" sz="2800" dirty="0"/>
              <a:t> </a:t>
            </a:r>
            <a:r>
              <a:rPr lang="el-GR" altLang="en-US" sz="2800" dirty="0">
                <a:cs typeface="Arial" panose="020B0604020202020204" pitchFamily="34" charset="0"/>
              </a:rPr>
              <a:t>α</a:t>
            </a:r>
            <a:r>
              <a:rPr lang="en-US" altLang="en-US" sz="2800" dirty="0"/>
              <a:t>
</a:t>
            </a:r>
          </a:p>
          <a:p>
            <a:pPr>
              <a:lnSpc>
                <a:spcPct val="80000"/>
              </a:lnSpc>
            </a:pPr>
            <a:r>
              <a:rPr lang="en-US" altLang="en-US" sz="2800" dirty="0"/>
              <a:t>Knowledge base </a:t>
            </a:r>
            <a:r>
              <a:rPr lang="en-US" altLang="en-US" sz="2800" i="1" dirty="0"/>
              <a:t>KB</a:t>
            </a:r>
            <a:r>
              <a:rPr lang="en-US" altLang="en-US" sz="2800" dirty="0"/>
              <a:t> entails sentence α if and only if α is true in all worlds where </a:t>
            </a:r>
            <a:r>
              <a:rPr lang="en-US" altLang="en-US" sz="2800" i="1" dirty="0"/>
              <a:t>KB</a:t>
            </a:r>
            <a:r>
              <a:rPr lang="en-US" altLang="en-US" sz="2800" dirty="0"/>
              <a:t> is true</a:t>
            </a:r>
          </a:p>
          <a:p>
            <a:pPr lvl="4">
              <a:lnSpc>
                <a:spcPct val="80000"/>
              </a:lnSpc>
            </a:pPr>
            <a:endParaRPr lang="en-US" altLang="en-US" sz="1800" dirty="0"/>
          </a:p>
          <a:p>
            <a:pPr lvl="1">
              <a:lnSpc>
                <a:spcPct val="80000"/>
              </a:lnSpc>
            </a:pPr>
            <a:r>
              <a:rPr lang="en-US" altLang="en-US" sz="2400" dirty="0"/>
              <a:t>E.g., the KB containing “the Giants won” and “the Reds won” entails “Either the Giants won or the Reds won</a:t>
            </a:r>
            <a:r>
              <a:rPr lang="en-US" altLang="en-US" sz="2400" dirty="0" smtClean="0"/>
              <a:t>”</a:t>
            </a:r>
            <a:endParaRPr lang="en-US" altLang="en-US" sz="2400" dirty="0"/>
          </a:p>
          <a:p>
            <a:pPr lvl="1">
              <a:lnSpc>
                <a:spcPct val="80000"/>
              </a:lnSpc>
            </a:pPr>
            <a:r>
              <a:rPr lang="en-US" altLang="en-US" sz="2400" dirty="0"/>
              <a:t>E.g., </a:t>
            </a:r>
            <a:r>
              <a:rPr lang="en-US" altLang="en-US" sz="2400" dirty="0" err="1"/>
              <a:t>x+y</a:t>
            </a:r>
            <a:r>
              <a:rPr lang="en-US" altLang="en-US" sz="2400" dirty="0"/>
              <a:t> = 4 entails  4 = </a:t>
            </a:r>
            <a:r>
              <a:rPr lang="en-US" altLang="en-US" sz="2400" dirty="0" err="1" smtClean="0"/>
              <a:t>x+y</a:t>
            </a:r>
            <a:endParaRPr lang="en-US" altLang="en-US" sz="2400" dirty="0"/>
          </a:p>
          <a:p>
            <a:pPr lvl="1">
              <a:lnSpc>
                <a:spcPct val="80000"/>
              </a:lnSpc>
            </a:pPr>
            <a:r>
              <a:rPr lang="en-US" altLang="en-US" sz="2400" dirty="0"/>
              <a:t>Entailment is a relationship between sentences (i.e., </a:t>
            </a:r>
            <a:r>
              <a:rPr lang="en-US" altLang="en-US" sz="2400" dirty="0">
                <a:solidFill>
                  <a:srgbClr val="FF0000"/>
                </a:solidFill>
              </a:rPr>
              <a:t>syntax</a:t>
            </a:r>
            <a:r>
              <a:rPr lang="en-US" altLang="en-US" sz="2400" dirty="0"/>
              <a:t>) that is based on </a:t>
            </a:r>
            <a:r>
              <a:rPr lang="en-US" altLang="en-US" sz="2400" dirty="0">
                <a:solidFill>
                  <a:srgbClr val="FF0000"/>
                </a:solidFill>
              </a:rPr>
              <a:t>semantics</a:t>
            </a:r>
            <a:endParaRPr lang="en-US" altLang="en-US" sz="2400" dirty="0"/>
          </a:p>
        </p:txBody>
      </p:sp>
      <p:sp>
        <p:nvSpPr>
          <p:cNvPr id="2" name="Date Placeholder 1"/>
          <p:cNvSpPr>
            <a:spLocks noGrp="1"/>
          </p:cNvSpPr>
          <p:nvPr>
            <p:ph type="dt" sz="half" idx="10"/>
          </p:nvPr>
        </p:nvSpPr>
        <p:spPr/>
        <p:txBody>
          <a:bodyPr/>
          <a:lstStyle/>
          <a:p>
            <a:pPr>
              <a:defRPr/>
            </a:pPr>
            <a:fld id="{DA15ACA0-60DC-4635-8885-E12D082F5ADF}"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16</a:t>
            </a:fld>
            <a:endParaRPr lang="en-US"/>
          </a:p>
        </p:txBody>
      </p:sp>
    </p:spTree>
    <p:extLst>
      <p:ext uri="{BB962C8B-B14F-4D97-AF65-F5344CB8AC3E}">
        <p14:creationId xmlns:p14="http://schemas.microsoft.com/office/powerpoint/2010/main" val="225818651"/>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en-US"/>
              <a:t>Backward chaining example</a:t>
            </a:r>
          </a:p>
        </p:txBody>
      </p:sp>
      <p:pic>
        <p:nvPicPr>
          <p:cNvPr id="54277" name="Picture 5" descr="crime-bc04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828800"/>
            <a:ext cx="6858000" cy="311785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pPr>
              <a:defRPr/>
            </a:pPr>
            <a:fld id="{1BF4F979-8F9F-499E-B1DF-8F960A874D5E}"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160</a:t>
            </a:fld>
            <a:endParaRPr lang="en-US"/>
          </a:p>
        </p:txBody>
      </p:sp>
    </p:spTree>
    <p:extLst>
      <p:ext uri="{BB962C8B-B14F-4D97-AF65-F5344CB8AC3E}">
        <p14:creationId xmlns:p14="http://schemas.microsoft.com/office/powerpoint/2010/main" val="2328540623"/>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ltLang="en-US"/>
              <a:t>Backward chaining example</a:t>
            </a:r>
          </a:p>
        </p:txBody>
      </p:sp>
      <p:pic>
        <p:nvPicPr>
          <p:cNvPr id="55299" name="Picture 3" descr="crime-bc01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828801"/>
            <a:ext cx="6781800" cy="3084513"/>
          </a:xfrm>
          <a:prstGeom prst="rect">
            <a:avLst/>
          </a:prstGeom>
          <a:noFill/>
          <a:extLst>
            <a:ext uri="{909E8E84-426E-40DD-AFC4-6F175D3DCCD1}">
              <a14:hiddenFill xmlns:a14="http://schemas.microsoft.com/office/drawing/2010/main">
                <a:solidFill>
                  <a:srgbClr val="FFFFFF"/>
                </a:solidFill>
              </a14:hiddenFill>
            </a:ext>
          </a:extLst>
        </p:spPr>
      </p:pic>
      <p:pic>
        <p:nvPicPr>
          <p:cNvPr id="55301" name="Picture 5" descr="crime-bc05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1828800"/>
            <a:ext cx="6858000" cy="311785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pPr>
              <a:defRPr/>
            </a:pPr>
            <a:fld id="{6D645D29-9B5D-433D-88F1-CA973EA5861C}"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161</a:t>
            </a:fld>
            <a:endParaRPr lang="en-US"/>
          </a:p>
        </p:txBody>
      </p:sp>
    </p:spTree>
    <p:extLst>
      <p:ext uri="{BB962C8B-B14F-4D97-AF65-F5344CB8AC3E}">
        <p14:creationId xmlns:p14="http://schemas.microsoft.com/office/powerpoint/2010/main" val="2469316413"/>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5" name="Picture 5" descr="crime-bc06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828800"/>
            <a:ext cx="6858000" cy="3117850"/>
          </a:xfrm>
          <a:prstGeom prst="rect">
            <a:avLst/>
          </a:prstGeom>
          <a:noFill/>
          <a:extLst>
            <a:ext uri="{909E8E84-426E-40DD-AFC4-6F175D3DCCD1}">
              <a14:hiddenFill xmlns:a14="http://schemas.microsoft.com/office/drawing/2010/main">
                <a:solidFill>
                  <a:srgbClr val="FFFFFF"/>
                </a:solidFill>
              </a14:hiddenFill>
            </a:ext>
          </a:extLst>
        </p:spPr>
      </p:pic>
      <p:sp>
        <p:nvSpPr>
          <p:cNvPr id="56322" name="Rectangle 2"/>
          <p:cNvSpPr>
            <a:spLocks noGrp="1" noChangeArrowheads="1"/>
          </p:cNvSpPr>
          <p:nvPr>
            <p:ph type="title"/>
          </p:nvPr>
        </p:nvSpPr>
        <p:spPr/>
        <p:txBody>
          <a:bodyPr/>
          <a:lstStyle/>
          <a:p>
            <a:r>
              <a:rPr lang="en-US" altLang="en-US"/>
              <a:t>Backward chaining example</a:t>
            </a:r>
          </a:p>
        </p:txBody>
      </p:sp>
      <p:sp>
        <p:nvSpPr>
          <p:cNvPr id="2" name="Date Placeholder 1"/>
          <p:cNvSpPr>
            <a:spLocks noGrp="1"/>
          </p:cNvSpPr>
          <p:nvPr>
            <p:ph type="dt" sz="half" idx="10"/>
          </p:nvPr>
        </p:nvSpPr>
        <p:spPr/>
        <p:txBody>
          <a:bodyPr/>
          <a:lstStyle/>
          <a:p>
            <a:pPr>
              <a:defRPr/>
            </a:pPr>
            <a:fld id="{9E7D9D34-B81D-49A2-A72D-2815836EAAF9}"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162</a:t>
            </a:fld>
            <a:endParaRPr lang="en-US"/>
          </a:p>
        </p:txBody>
      </p:sp>
    </p:spTree>
    <p:extLst>
      <p:ext uri="{BB962C8B-B14F-4D97-AF65-F5344CB8AC3E}">
        <p14:creationId xmlns:p14="http://schemas.microsoft.com/office/powerpoint/2010/main" val="1909233736"/>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9" name="Picture 5" descr="crime-bc07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828800"/>
            <a:ext cx="6858000" cy="3117850"/>
          </a:xfrm>
          <a:prstGeom prst="rect">
            <a:avLst/>
          </a:prstGeom>
          <a:noFill/>
          <a:extLst>
            <a:ext uri="{909E8E84-426E-40DD-AFC4-6F175D3DCCD1}">
              <a14:hiddenFill xmlns:a14="http://schemas.microsoft.com/office/drawing/2010/main">
                <a:solidFill>
                  <a:srgbClr val="FFFFFF"/>
                </a:solidFill>
              </a14:hiddenFill>
            </a:ext>
          </a:extLst>
        </p:spPr>
      </p:pic>
      <p:sp>
        <p:nvSpPr>
          <p:cNvPr id="57346" name="Rectangle 2"/>
          <p:cNvSpPr>
            <a:spLocks noGrp="1" noChangeArrowheads="1"/>
          </p:cNvSpPr>
          <p:nvPr>
            <p:ph type="title"/>
          </p:nvPr>
        </p:nvSpPr>
        <p:spPr/>
        <p:txBody>
          <a:bodyPr/>
          <a:lstStyle/>
          <a:p>
            <a:r>
              <a:rPr lang="en-US" altLang="en-US"/>
              <a:t>Backward chaining example</a:t>
            </a:r>
          </a:p>
        </p:txBody>
      </p:sp>
      <p:sp>
        <p:nvSpPr>
          <p:cNvPr id="2" name="Date Placeholder 1"/>
          <p:cNvSpPr>
            <a:spLocks noGrp="1"/>
          </p:cNvSpPr>
          <p:nvPr>
            <p:ph type="dt" sz="half" idx="10"/>
          </p:nvPr>
        </p:nvSpPr>
        <p:spPr/>
        <p:txBody>
          <a:bodyPr/>
          <a:lstStyle/>
          <a:p>
            <a:pPr>
              <a:defRPr/>
            </a:pPr>
            <a:fld id="{A12DF9F6-5916-44D3-ABB3-C4D4DF67ADFE}"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163</a:t>
            </a:fld>
            <a:endParaRPr lang="en-US"/>
          </a:p>
        </p:txBody>
      </p:sp>
    </p:spTree>
    <p:extLst>
      <p:ext uri="{BB962C8B-B14F-4D97-AF65-F5344CB8AC3E}">
        <p14:creationId xmlns:p14="http://schemas.microsoft.com/office/powerpoint/2010/main" val="2423815688"/>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altLang="en-US"/>
              <a:t>Backward chaining example</a:t>
            </a:r>
          </a:p>
        </p:txBody>
      </p:sp>
      <p:pic>
        <p:nvPicPr>
          <p:cNvPr id="58373" name="Picture 5" descr="crime-bc07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828800"/>
            <a:ext cx="6858000" cy="311785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pPr>
              <a:defRPr/>
            </a:pPr>
            <a:fld id="{8AAE84D5-0F0A-4AAF-8526-305DBBB8D10A}"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164</a:t>
            </a:fld>
            <a:endParaRPr lang="en-US"/>
          </a:p>
        </p:txBody>
      </p:sp>
    </p:spTree>
    <p:extLst>
      <p:ext uri="{BB962C8B-B14F-4D97-AF65-F5344CB8AC3E}">
        <p14:creationId xmlns:p14="http://schemas.microsoft.com/office/powerpoint/2010/main" val="3617191072"/>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a:t>Properties of backward chaining</a:t>
            </a:r>
          </a:p>
        </p:txBody>
      </p:sp>
      <p:sp>
        <p:nvSpPr>
          <p:cNvPr id="38915" name="Rectangle 3"/>
          <p:cNvSpPr>
            <a:spLocks noGrp="1" noChangeArrowheads="1"/>
          </p:cNvSpPr>
          <p:nvPr>
            <p:ph type="body" idx="1"/>
          </p:nvPr>
        </p:nvSpPr>
        <p:spPr/>
        <p:txBody>
          <a:bodyPr>
            <a:normAutofit/>
          </a:bodyPr>
          <a:lstStyle/>
          <a:p>
            <a:r>
              <a:rPr lang="en-US" altLang="en-US" sz="2800" dirty="0"/>
              <a:t>Depth-first recursive proof search: space is linear in size of </a:t>
            </a:r>
            <a:r>
              <a:rPr lang="en-US" altLang="en-US" sz="2800" dirty="0" smtClean="0"/>
              <a:t>proof</a:t>
            </a:r>
            <a:endParaRPr lang="en-US" altLang="en-US" sz="2800" dirty="0"/>
          </a:p>
          <a:p>
            <a:r>
              <a:rPr lang="en-US" altLang="en-US" sz="2800" dirty="0"/>
              <a:t>Incomplete due to infinite </a:t>
            </a:r>
            <a:r>
              <a:rPr lang="en-US" altLang="en-US" sz="2800" dirty="0" smtClean="0"/>
              <a:t>loops</a:t>
            </a:r>
            <a:endParaRPr lang="en-US" altLang="en-US" sz="2800" dirty="0"/>
          </a:p>
          <a:p>
            <a:pPr marL="457200" lvl="1" indent="0">
              <a:buNone/>
            </a:pPr>
            <a:r>
              <a:rPr lang="en-US" altLang="en-US" sz="2400" dirty="0">
                <a:sym typeface="Symbol" panose="05050102010706020507" pitchFamily="18" charset="2"/>
              </a:rPr>
              <a:t></a:t>
            </a:r>
            <a:r>
              <a:rPr lang="en-US" altLang="en-US" sz="2400" dirty="0"/>
              <a:t> fix by checking current goal against every goal on </a:t>
            </a:r>
            <a:r>
              <a:rPr lang="en-US" altLang="en-US" sz="2400" dirty="0" smtClean="0"/>
              <a:t>stack</a:t>
            </a:r>
            <a:endParaRPr lang="en-US" altLang="en-US" sz="2400" dirty="0"/>
          </a:p>
          <a:p>
            <a:r>
              <a:rPr lang="en-US" altLang="en-US" sz="2800" dirty="0"/>
              <a:t>Inefficient due to repeated </a:t>
            </a:r>
            <a:r>
              <a:rPr lang="en-US" altLang="en-US" sz="2800" dirty="0" err="1"/>
              <a:t>subgoals</a:t>
            </a:r>
            <a:r>
              <a:rPr lang="en-US" altLang="en-US" sz="2800" dirty="0"/>
              <a:t> (both success and failure)</a:t>
            </a:r>
          </a:p>
          <a:p>
            <a:pPr marL="457200" lvl="1" indent="0">
              <a:buNone/>
            </a:pPr>
            <a:r>
              <a:rPr lang="en-US" altLang="en-US" sz="2400" dirty="0">
                <a:sym typeface="Symbol" panose="05050102010706020507" pitchFamily="18" charset="2"/>
              </a:rPr>
              <a:t></a:t>
            </a:r>
            <a:r>
              <a:rPr lang="en-US" altLang="en-US" sz="2400" dirty="0"/>
              <a:t> fix using caching of previous results (extra space</a:t>
            </a:r>
            <a:r>
              <a:rPr lang="en-US" altLang="en-US" sz="2400" dirty="0" smtClean="0"/>
              <a:t>)</a:t>
            </a:r>
            <a:endParaRPr lang="en-US" altLang="en-US" sz="2400" dirty="0"/>
          </a:p>
          <a:p>
            <a:r>
              <a:rPr lang="en-US" altLang="en-US" sz="2800" dirty="0"/>
              <a:t>Widely used for </a:t>
            </a:r>
            <a:r>
              <a:rPr lang="en-US" altLang="en-US" sz="2800" dirty="0">
                <a:solidFill>
                  <a:schemeClr val="accent2"/>
                </a:solidFill>
              </a:rPr>
              <a:t>logic programming</a:t>
            </a:r>
            <a:endParaRPr lang="en-US" altLang="en-US" sz="2800" dirty="0"/>
          </a:p>
        </p:txBody>
      </p:sp>
      <p:sp>
        <p:nvSpPr>
          <p:cNvPr id="2" name="Date Placeholder 1"/>
          <p:cNvSpPr>
            <a:spLocks noGrp="1"/>
          </p:cNvSpPr>
          <p:nvPr>
            <p:ph type="dt" sz="half" idx="10"/>
          </p:nvPr>
        </p:nvSpPr>
        <p:spPr/>
        <p:txBody>
          <a:bodyPr/>
          <a:lstStyle/>
          <a:p>
            <a:pPr>
              <a:defRPr/>
            </a:pPr>
            <a:fld id="{0D588989-C9E6-45B9-9989-9F2FB3842B08}"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165</a:t>
            </a:fld>
            <a:endParaRPr lang="en-US"/>
          </a:p>
        </p:txBody>
      </p:sp>
    </p:spTree>
    <p:extLst>
      <p:ext uri="{BB962C8B-B14F-4D97-AF65-F5344CB8AC3E}">
        <p14:creationId xmlns:p14="http://schemas.microsoft.com/office/powerpoint/2010/main" val="210003759"/>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a:t>Logic programming: Prolog</a:t>
            </a:r>
          </a:p>
        </p:txBody>
      </p:sp>
      <p:sp>
        <p:nvSpPr>
          <p:cNvPr id="39939" name="Rectangle 3"/>
          <p:cNvSpPr>
            <a:spLocks noGrp="1" noChangeArrowheads="1"/>
          </p:cNvSpPr>
          <p:nvPr>
            <p:ph type="body" idx="1"/>
          </p:nvPr>
        </p:nvSpPr>
        <p:spPr/>
        <p:txBody>
          <a:bodyPr>
            <a:normAutofit fontScale="92500" lnSpcReduction="10000"/>
          </a:bodyPr>
          <a:lstStyle/>
          <a:p>
            <a:pPr>
              <a:lnSpc>
                <a:spcPct val="80000"/>
              </a:lnSpc>
            </a:pPr>
            <a:r>
              <a:rPr lang="en-US" altLang="en-US" sz="1800" dirty="0"/>
              <a:t>Algorithm = Logic + </a:t>
            </a:r>
            <a:r>
              <a:rPr lang="en-US" altLang="en-US" sz="1800" dirty="0" smtClean="0"/>
              <a:t>Control</a:t>
            </a:r>
            <a:endParaRPr lang="en-US" altLang="en-US" sz="1800" dirty="0"/>
          </a:p>
          <a:p>
            <a:pPr>
              <a:lnSpc>
                <a:spcPct val="80000"/>
              </a:lnSpc>
            </a:pPr>
            <a:endParaRPr lang="en-US" altLang="en-US" sz="1800" dirty="0"/>
          </a:p>
          <a:p>
            <a:pPr>
              <a:lnSpc>
                <a:spcPct val="80000"/>
              </a:lnSpc>
            </a:pPr>
            <a:r>
              <a:rPr lang="en-US" altLang="en-US" sz="1800" dirty="0"/>
              <a:t>Basis: backward chaining with Horn clauses + bells &amp; whistles</a:t>
            </a:r>
          </a:p>
          <a:p>
            <a:pPr>
              <a:lnSpc>
                <a:spcPct val="80000"/>
              </a:lnSpc>
              <a:buFontTx/>
              <a:buNone/>
            </a:pPr>
            <a:r>
              <a:rPr lang="en-US" altLang="en-US" sz="1800" dirty="0"/>
              <a:t>	Widely used in Europe, Japan (basis of 5th Generation project)</a:t>
            </a:r>
          </a:p>
          <a:p>
            <a:pPr>
              <a:lnSpc>
                <a:spcPct val="80000"/>
              </a:lnSpc>
              <a:buFontTx/>
              <a:buNone/>
            </a:pPr>
            <a:r>
              <a:rPr lang="en-US" altLang="en-US" sz="1800" dirty="0"/>
              <a:t>	Compilation techniques </a:t>
            </a:r>
            <a:r>
              <a:rPr lang="en-US" altLang="en-US" sz="1800" dirty="0">
                <a:sym typeface="Symbol" panose="05050102010706020507" pitchFamily="18" charset="2"/>
              </a:rPr>
              <a:t></a:t>
            </a:r>
            <a:r>
              <a:rPr lang="en-US" altLang="en-US" sz="1800" dirty="0"/>
              <a:t> 60 million LIPS
</a:t>
            </a:r>
          </a:p>
          <a:p>
            <a:pPr>
              <a:lnSpc>
                <a:spcPct val="80000"/>
              </a:lnSpc>
            </a:pPr>
            <a:endParaRPr lang="en-US" altLang="en-US" sz="1800" dirty="0"/>
          </a:p>
          <a:p>
            <a:pPr>
              <a:lnSpc>
                <a:spcPct val="80000"/>
              </a:lnSpc>
            </a:pPr>
            <a:r>
              <a:rPr lang="en-US" altLang="en-US" sz="1800" dirty="0"/>
              <a:t>Program = set of clauses = </a:t>
            </a:r>
            <a:r>
              <a:rPr lang="en-US" altLang="en-US" sz="1800" dirty="0">
                <a:latin typeface="Courier New" panose="02070309020205020404" pitchFamily="49" charset="0"/>
              </a:rPr>
              <a:t>head :- literal</a:t>
            </a:r>
            <a:r>
              <a:rPr lang="en-US" altLang="en-US" sz="1800" baseline="-25000" dirty="0">
                <a:latin typeface="Courier New" panose="02070309020205020404" pitchFamily="49" charset="0"/>
              </a:rPr>
              <a:t>1</a:t>
            </a:r>
            <a:r>
              <a:rPr lang="en-US" altLang="en-US" sz="1800" dirty="0">
                <a:latin typeface="Courier New" panose="02070309020205020404" pitchFamily="49" charset="0"/>
              </a:rPr>
              <a:t>, … </a:t>
            </a:r>
            <a:r>
              <a:rPr lang="en-US" altLang="en-US" sz="1800" dirty="0" err="1">
                <a:latin typeface="Courier New" panose="02070309020205020404" pitchFamily="49" charset="0"/>
              </a:rPr>
              <a:t>literal</a:t>
            </a:r>
            <a:r>
              <a:rPr lang="en-US" altLang="en-US" sz="1800" baseline="-25000" dirty="0" err="1">
                <a:latin typeface="Courier New" panose="02070309020205020404" pitchFamily="49" charset="0"/>
              </a:rPr>
              <a:t>n</a:t>
            </a:r>
            <a:r>
              <a:rPr lang="en-US" altLang="en-US" sz="1800" dirty="0" smtClean="0"/>
              <a:t>.</a:t>
            </a:r>
            <a:endParaRPr lang="en-US" altLang="en-US" sz="1800" dirty="0"/>
          </a:p>
          <a:p>
            <a:pPr algn="ctr">
              <a:lnSpc>
                <a:spcPct val="80000"/>
              </a:lnSpc>
              <a:buFontTx/>
              <a:buNone/>
            </a:pPr>
            <a:r>
              <a:rPr lang="en-US" altLang="en-US" sz="1600" dirty="0">
                <a:latin typeface="Courier New" panose="02070309020205020404" pitchFamily="49" charset="0"/>
              </a:rPr>
              <a:t>criminal(X) :- </a:t>
            </a:r>
            <a:r>
              <a:rPr lang="en-US" altLang="en-US" sz="1600" dirty="0" err="1">
                <a:latin typeface="Courier New" panose="02070309020205020404" pitchFamily="49" charset="0"/>
              </a:rPr>
              <a:t>american</a:t>
            </a:r>
            <a:r>
              <a:rPr lang="en-US" altLang="en-US" sz="1600" dirty="0">
                <a:latin typeface="Courier New" panose="02070309020205020404" pitchFamily="49" charset="0"/>
              </a:rPr>
              <a:t>(X), weapon(Y), sells(X,Y,Z), hostile(Z).
</a:t>
            </a:r>
          </a:p>
          <a:p>
            <a:pPr algn="ctr">
              <a:lnSpc>
                <a:spcPct val="80000"/>
              </a:lnSpc>
              <a:buFontTx/>
              <a:buNone/>
            </a:pPr>
            <a:endParaRPr lang="en-US" altLang="en-US" sz="1600" dirty="0">
              <a:latin typeface="Courier New" panose="02070309020205020404" pitchFamily="49" charset="0"/>
            </a:endParaRPr>
          </a:p>
          <a:p>
            <a:pPr>
              <a:lnSpc>
                <a:spcPct val="80000"/>
              </a:lnSpc>
            </a:pPr>
            <a:r>
              <a:rPr lang="en-US" altLang="en-US" sz="1800" dirty="0"/>
              <a:t>Depth-first, left-to-right backward chaining</a:t>
            </a:r>
          </a:p>
          <a:p>
            <a:pPr>
              <a:lnSpc>
                <a:spcPct val="80000"/>
              </a:lnSpc>
            </a:pPr>
            <a:r>
              <a:rPr lang="en-US" altLang="en-US" sz="1800" dirty="0"/>
              <a:t>Built-in predicates for arithmetic etc., e.g., </a:t>
            </a:r>
            <a:r>
              <a:rPr lang="en-US" altLang="en-US" sz="1800" dirty="0">
                <a:latin typeface="Courier New" panose="02070309020205020404" pitchFamily="49" charset="0"/>
              </a:rPr>
              <a:t>X is Y*Z+3</a:t>
            </a:r>
            <a:endParaRPr lang="en-US" altLang="en-US" sz="1800" dirty="0"/>
          </a:p>
          <a:p>
            <a:pPr>
              <a:lnSpc>
                <a:spcPct val="80000"/>
              </a:lnSpc>
            </a:pPr>
            <a:r>
              <a:rPr lang="en-US" altLang="en-US" sz="1800" dirty="0"/>
              <a:t>Built-in predicates that have side effects (e.g., input and output </a:t>
            </a:r>
            <a:endParaRPr lang="en-US" altLang="en-US" sz="1800" dirty="0" smtClean="0"/>
          </a:p>
          <a:p>
            <a:pPr marL="0" indent="0">
              <a:lnSpc>
                <a:spcPct val="80000"/>
              </a:lnSpc>
              <a:buNone/>
            </a:pPr>
            <a:endParaRPr lang="en-US" altLang="en-US" sz="1800" dirty="0"/>
          </a:p>
          <a:p>
            <a:pPr>
              <a:lnSpc>
                <a:spcPct val="80000"/>
              </a:lnSpc>
            </a:pPr>
            <a:r>
              <a:rPr lang="en-US" altLang="en-US" sz="1800" dirty="0"/>
              <a:t>predicates, assert/retract predicates)</a:t>
            </a:r>
          </a:p>
          <a:p>
            <a:pPr>
              <a:lnSpc>
                <a:spcPct val="80000"/>
              </a:lnSpc>
            </a:pPr>
            <a:r>
              <a:rPr lang="en-US" altLang="en-US" sz="1800" dirty="0"/>
              <a:t>Closed-world assumption ("negation as failure")</a:t>
            </a:r>
          </a:p>
          <a:p>
            <a:pPr lvl="1">
              <a:lnSpc>
                <a:spcPct val="80000"/>
              </a:lnSpc>
            </a:pPr>
            <a:r>
              <a:rPr lang="en-US" altLang="en-US" sz="1600" dirty="0"/>
              <a:t>e.g., given </a:t>
            </a:r>
            <a:r>
              <a:rPr lang="en-US" altLang="en-US" sz="1600" dirty="0">
                <a:latin typeface="Courier New" panose="02070309020205020404" pitchFamily="49" charset="0"/>
              </a:rPr>
              <a:t>alive(X) :- not dead(X).</a:t>
            </a:r>
          </a:p>
          <a:p>
            <a:pPr lvl="1">
              <a:lnSpc>
                <a:spcPct val="80000"/>
              </a:lnSpc>
            </a:pPr>
            <a:r>
              <a:rPr lang="en-US" altLang="en-US" sz="1600" dirty="0">
                <a:latin typeface="Courier New" panose="02070309020205020404" pitchFamily="49" charset="0"/>
              </a:rPr>
              <a:t>alive(joe)</a:t>
            </a:r>
            <a:r>
              <a:rPr lang="en-US" altLang="en-US" sz="1600" dirty="0"/>
              <a:t> succeeds if </a:t>
            </a:r>
            <a:r>
              <a:rPr lang="en-US" altLang="en-US" sz="1600" dirty="0">
                <a:latin typeface="Courier New" panose="02070309020205020404" pitchFamily="49" charset="0"/>
              </a:rPr>
              <a:t>dead(joe)</a:t>
            </a:r>
            <a:r>
              <a:rPr lang="en-US" altLang="en-US" sz="1600" dirty="0"/>
              <a:t> </a:t>
            </a:r>
            <a:r>
              <a:rPr lang="en-US" altLang="en-US" sz="1600" dirty="0" smtClean="0"/>
              <a:t>fails</a:t>
            </a:r>
            <a:endParaRPr lang="en-US" altLang="en-US" sz="1600" dirty="0"/>
          </a:p>
        </p:txBody>
      </p:sp>
      <p:sp>
        <p:nvSpPr>
          <p:cNvPr id="2" name="Date Placeholder 1"/>
          <p:cNvSpPr>
            <a:spLocks noGrp="1"/>
          </p:cNvSpPr>
          <p:nvPr>
            <p:ph type="dt" sz="half" idx="10"/>
          </p:nvPr>
        </p:nvSpPr>
        <p:spPr/>
        <p:txBody>
          <a:bodyPr/>
          <a:lstStyle/>
          <a:p>
            <a:pPr>
              <a:defRPr/>
            </a:pPr>
            <a:fld id="{C22E0CD0-F6D3-4898-A281-E0FB71979D49}"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166</a:t>
            </a:fld>
            <a:endParaRPr lang="en-US"/>
          </a:p>
        </p:txBody>
      </p:sp>
    </p:spTree>
    <p:extLst>
      <p:ext uri="{BB962C8B-B14F-4D97-AF65-F5344CB8AC3E}">
        <p14:creationId xmlns:p14="http://schemas.microsoft.com/office/powerpoint/2010/main" val="2381182360"/>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a:t>Prolog</a:t>
            </a:r>
          </a:p>
        </p:txBody>
      </p:sp>
      <p:sp>
        <p:nvSpPr>
          <p:cNvPr id="40963" name="Rectangle 3"/>
          <p:cNvSpPr>
            <a:spLocks noGrp="1" noChangeArrowheads="1"/>
          </p:cNvSpPr>
          <p:nvPr>
            <p:ph type="body" idx="1"/>
          </p:nvPr>
        </p:nvSpPr>
        <p:spPr/>
        <p:txBody>
          <a:bodyPr/>
          <a:lstStyle/>
          <a:p>
            <a:r>
              <a:rPr lang="en-US" altLang="en-US" sz="2000" dirty="0"/>
              <a:t>Appending two lists to produce a third</a:t>
            </a:r>
            <a:r>
              <a:rPr lang="en-US" altLang="en-US" sz="2000" dirty="0" smtClean="0"/>
              <a:t>:</a:t>
            </a:r>
            <a:endParaRPr lang="en-US" altLang="en-US" sz="2000" dirty="0"/>
          </a:p>
          <a:p>
            <a:pPr>
              <a:buFontTx/>
              <a:buNone/>
            </a:pPr>
            <a:r>
              <a:rPr lang="en-US" altLang="en-US" sz="2000" dirty="0">
                <a:latin typeface="Courier New" panose="02070309020205020404" pitchFamily="49" charset="0"/>
              </a:rPr>
              <a:t>		append([],Y,Y).                         </a:t>
            </a:r>
          </a:p>
          <a:p>
            <a:pPr>
              <a:buFontTx/>
              <a:buNone/>
            </a:pPr>
            <a:r>
              <a:rPr lang="en-US" altLang="en-US" sz="2000" dirty="0">
                <a:latin typeface="Courier New" panose="02070309020205020404" pitchFamily="49" charset="0"/>
              </a:rPr>
              <a:t>		append([X|L],Y,[X|Z]) :- append(L,Y,Z). 
</a:t>
            </a:r>
          </a:p>
          <a:p>
            <a:pPr>
              <a:buFontTx/>
              <a:buNone/>
            </a:pPr>
            <a:endParaRPr lang="en-US" altLang="en-US" sz="2000" dirty="0">
              <a:latin typeface="Courier New" panose="02070309020205020404" pitchFamily="49" charset="0"/>
            </a:endParaRPr>
          </a:p>
          <a:p>
            <a:r>
              <a:rPr lang="en-US" altLang="en-US" sz="2000" dirty="0"/>
              <a:t>query:   	</a:t>
            </a:r>
            <a:r>
              <a:rPr lang="en-US" altLang="en-US" sz="2000" dirty="0">
                <a:latin typeface="Courier New" panose="02070309020205020404" pitchFamily="49" charset="0"/>
              </a:rPr>
              <a:t>append(A,B,[1,2]) ?</a:t>
            </a:r>
            <a:r>
              <a:rPr lang="en-US" altLang="en-US" sz="2000" dirty="0"/>
              <a:t>            </a:t>
            </a:r>
          </a:p>
          <a:p>
            <a:endParaRPr lang="en-US" altLang="en-US" sz="2000" dirty="0"/>
          </a:p>
          <a:p>
            <a:r>
              <a:rPr lang="en-US" altLang="en-US" sz="2000" dirty="0"/>
              <a:t>answers: 	</a:t>
            </a:r>
            <a:r>
              <a:rPr lang="en-US" altLang="en-US" sz="2000" dirty="0">
                <a:latin typeface="Courier New" panose="02070309020205020404" pitchFamily="49" charset="0"/>
              </a:rPr>
              <a:t>A=[]    B=[</a:t>
            </a:r>
            <a:r>
              <a:rPr lang="en-US" altLang="en-US" sz="2000" dirty="0" smtClean="0">
                <a:latin typeface="Courier New" panose="02070309020205020404" pitchFamily="49" charset="0"/>
              </a:rPr>
              <a:t>1,2]</a:t>
            </a:r>
            <a:endParaRPr lang="en-US" altLang="en-US" sz="2000" dirty="0">
              <a:latin typeface="Courier New" panose="02070309020205020404" pitchFamily="49" charset="0"/>
            </a:endParaRPr>
          </a:p>
          <a:p>
            <a:pPr>
              <a:buFontTx/>
              <a:buNone/>
            </a:pPr>
            <a:r>
              <a:rPr lang="en-US" altLang="en-US" sz="2000" dirty="0">
                <a:latin typeface="Courier New" panose="02070309020205020404" pitchFamily="49" charset="0"/>
              </a:rPr>
              <a:t>         	A=[1]   B=[2]
</a:t>
            </a:r>
          </a:p>
          <a:p>
            <a:pPr>
              <a:buFontTx/>
              <a:buNone/>
            </a:pPr>
            <a:r>
              <a:rPr lang="en-US" altLang="en-US" sz="2000" dirty="0">
                <a:latin typeface="Courier New" panose="02070309020205020404" pitchFamily="49" charset="0"/>
              </a:rPr>
              <a:t>         	A=[1,2] B=[]
</a:t>
            </a:r>
          </a:p>
        </p:txBody>
      </p:sp>
      <p:sp>
        <p:nvSpPr>
          <p:cNvPr id="2" name="Date Placeholder 1"/>
          <p:cNvSpPr>
            <a:spLocks noGrp="1"/>
          </p:cNvSpPr>
          <p:nvPr>
            <p:ph type="dt" sz="half" idx="10"/>
          </p:nvPr>
        </p:nvSpPr>
        <p:spPr/>
        <p:txBody>
          <a:bodyPr/>
          <a:lstStyle/>
          <a:p>
            <a:pPr>
              <a:defRPr/>
            </a:pPr>
            <a:fld id="{7A1E6BBD-6176-42B1-80B4-A9EE74B97AC0}"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167</a:t>
            </a:fld>
            <a:endParaRPr lang="en-US"/>
          </a:p>
        </p:txBody>
      </p:sp>
    </p:spTree>
    <p:extLst>
      <p:ext uri="{BB962C8B-B14F-4D97-AF65-F5344CB8AC3E}">
        <p14:creationId xmlns:p14="http://schemas.microsoft.com/office/powerpoint/2010/main" val="1481383583"/>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en-US"/>
              <a:t>Resolution: brief summary</a:t>
            </a:r>
          </a:p>
        </p:txBody>
      </p:sp>
      <p:sp>
        <p:nvSpPr>
          <p:cNvPr id="41987" name="Rectangle 3"/>
          <p:cNvSpPr>
            <a:spLocks noGrp="1" noChangeArrowheads="1"/>
          </p:cNvSpPr>
          <p:nvPr>
            <p:ph type="body" idx="1"/>
          </p:nvPr>
        </p:nvSpPr>
        <p:spPr/>
        <p:txBody>
          <a:bodyPr>
            <a:normAutofit fontScale="92500" lnSpcReduction="20000"/>
          </a:bodyPr>
          <a:lstStyle/>
          <a:p>
            <a:pPr>
              <a:lnSpc>
                <a:spcPct val="80000"/>
              </a:lnSpc>
            </a:pPr>
            <a:r>
              <a:rPr lang="en-US" altLang="en-US" sz="2000" dirty="0"/>
              <a:t>Full first-order version</a:t>
            </a:r>
            <a:r>
              <a:rPr lang="en-US" altLang="en-US" sz="2000" dirty="0" smtClean="0"/>
              <a:t>:</a:t>
            </a:r>
            <a:endParaRPr lang="en-US" altLang="en-US" sz="2000" dirty="0"/>
          </a:p>
          <a:p>
            <a:pPr algn="ctr">
              <a:lnSpc>
                <a:spcPct val="80000"/>
              </a:lnSpc>
              <a:buFontTx/>
              <a:buNone/>
            </a:pPr>
            <a:r>
              <a:rPr lang="en-US" altLang="en-US" sz="2000" dirty="0">
                <a:latin typeface="Monotype Corsiva" panose="03010101010201010101" pitchFamily="66" charset="0"/>
              </a:rPr>
              <a:t>l</a:t>
            </a:r>
            <a:r>
              <a:rPr lang="en-US" altLang="en-US" sz="2000" baseline="-25000" dirty="0"/>
              <a:t>1</a:t>
            </a:r>
            <a:r>
              <a:rPr lang="en-US" altLang="en-US" sz="2000" dirty="0"/>
              <a:t> </a:t>
            </a:r>
            <a:r>
              <a:rPr lang="en-US" altLang="en-US" sz="2000" dirty="0">
                <a:sym typeface="Symbol" panose="05050102010706020507" pitchFamily="18" charset="2"/>
              </a:rPr>
              <a:t></a:t>
            </a:r>
            <a:r>
              <a:rPr lang="en-US" altLang="en-US" sz="2000" dirty="0"/>
              <a:t> </a:t>
            </a:r>
            <a:r>
              <a:rPr lang="en-US" altLang="en-US" sz="2000" dirty="0">
                <a:cs typeface="Arial" panose="020B0604020202020204" pitchFamily="34" charset="0"/>
              </a:rPr>
              <a:t>···</a:t>
            </a:r>
            <a:r>
              <a:rPr lang="en-US" altLang="en-US" sz="2000" dirty="0"/>
              <a:t> </a:t>
            </a:r>
            <a:r>
              <a:rPr lang="en-US" altLang="en-US" sz="2000" dirty="0">
                <a:sym typeface="Symbol" panose="05050102010706020507" pitchFamily="18" charset="2"/>
              </a:rPr>
              <a:t></a:t>
            </a:r>
            <a:r>
              <a:rPr lang="en-US" altLang="en-US" sz="2000" dirty="0"/>
              <a:t> </a:t>
            </a:r>
            <a:r>
              <a:rPr lang="en-US" altLang="en-US" sz="2000" dirty="0" err="1">
                <a:latin typeface="Monotype Corsiva" panose="03010101010201010101" pitchFamily="66" charset="0"/>
              </a:rPr>
              <a:t>l</a:t>
            </a:r>
            <a:r>
              <a:rPr lang="en-US" altLang="en-US" sz="2000" baseline="-25000" dirty="0" err="1"/>
              <a:t>k</a:t>
            </a:r>
            <a:r>
              <a:rPr lang="en-US" altLang="en-US" sz="2000" dirty="0"/>
              <a:t>,          </a:t>
            </a:r>
            <a:r>
              <a:rPr lang="en-US" altLang="en-US" sz="2000" dirty="0">
                <a:latin typeface="Monotype Corsiva" panose="03010101010201010101" pitchFamily="66" charset="0"/>
              </a:rPr>
              <a:t>m</a:t>
            </a:r>
            <a:r>
              <a:rPr lang="en-US" altLang="en-US" sz="2000" baseline="-25000" dirty="0"/>
              <a:t>1</a:t>
            </a:r>
            <a:r>
              <a:rPr lang="en-US" altLang="en-US" sz="2000" dirty="0"/>
              <a:t> </a:t>
            </a:r>
            <a:r>
              <a:rPr lang="en-US" altLang="en-US" sz="2000" dirty="0">
                <a:sym typeface="Symbol" panose="05050102010706020507" pitchFamily="18" charset="2"/>
              </a:rPr>
              <a:t></a:t>
            </a:r>
            <a:r>
              <a:rPr lang="en-US" altLang="en-US" sz="2000" dirty="0"/>
              <a:t> </a:t>
            </a:r>
            <a:r>
              <a:rPr lang="en-US" altLang="en-US" sz="2000" dirty="0">
                <a:cs typeface="Arial" panose="020B0604020202020204" pitchFamily="34" charset="0"/>
              </a:rPr>
              <a:t>···</a:t>
            </a:r>
            <a:r>
              <a:rPr lang="en-US" altLang="en-US" sz="2000" dirty="0"/>
              <a:t> </a:t>
            </a:r>
            <a:r>
              <a:rPr lang="en-US" altLang="en-US" sz="2000" dirty="0">
                <a:sym typeface="Symbol" panose="05050102010706020507" pitchFamily="18" charset="2"/>
              </a:rPr>
              <a:t></a:t>
            </a:r>
            <a:r>
              <a:rPr lang="en-US" altLang="en-US" sz="2000" dirty="0"/>
              <a:t> </a:t>
            </a:r>
            <a:r>
              <a:rPr lang="en-US" altLang="en-US" sz="2000" dirty="0" err="1">
                <a:latin typeface="Monotype Corsiva" panose="03010101010201010101" pitchFamily="66" charset="0"/>
              </a:rPr>
              <a:t>m</a:t>
            </a:r>
            <a:r>
              <a:rPr lang="en-US" altLang="en-US" sz="2000" baseline="-25000" dirty="0" err="1"/>
              <a:t>n</a:t>
            </a:r>
            <a:r>
              <a:rPr lang="en-US" altLang="en-US" sz="2000" dirty="0"/>
              <a:t>
</a:t>
            </a:r>
          </a:p>
          <a:p>
            <a:pPr algn="ctr">
              <a:lnSpc>
                <a:spcPct val="80000"/>
              </a:lnSpc>
              <a:buFontTx/>
              <a:buNone/>
            </a:pPr>
            <a:r>
              <a:rPr lang="en-US" altLang="en-US" sz="2000" dirty="0"/>
              <a:t>(</a:t>
            </a:r>
            <a:r>
              <a:rPr lang="en-US" altLang="en-US" sz="2000" dirty="0">
                <a:latin typeface="Monotype Corsiva" panose="03010101010201010101" pitchFamily="66" charset="0"/>
              </a:rPr>
              <a:t>l</a:t>
            </a:r>
            <a:r>
              <a:rPr lang="en-US" altLang="en-US" sz="2000" baseline="-25000" dirty="0"/>
              <a:t>1</a:t>
            </a:r>
            <a:r>
              <a:rPr lang="en-US" altLang="en-US" sz="2000" dirty="0"/>
              <a:t> </a:t>
            </a:r>
            <a:r>
              <a:rPr lang="en-US" altLang="en-US" sz="2000" dirty="0">
                <a:sym typeface="Symbol" panose="05050102010706020507" pitchFamily="18" charset="2"/>
              </a:rPr>
              <a:t></a:t>
            </a:r>
            <a:r>
              <a:rPr lang="en-US" altLang="en-US" sz="2000" dirty="0"/>
              <a:t> </a:t>
            </a:r>
            <a:r>
              <a:rPr lang="en-US" altLang="en-US" sz="2000" dirty="0">
                <a:cs typeface="Arial" panose="020B0604020202020204" pitchFamily="34" charset="0"/>
              </a:rPr>
              <a:t>···</a:t>
            </a:r>
            <a:r>
              <a:rPr lang="en-US" altLang="en-US" sz="2000" dirty="0"/>
              <a:t> </a:t>
            </a:r>
            <a:r>
              <a:rPr lang="en-US" altLang="en-US" sz="2000" dirty="0">
                <a:sym typeface="Symbol" panose="05050102010706020507" pitchFamily="18" charset="2"/>
              </a:rPr>
              <a:t></a:t>
            </a:r>
            <a:r>
              <a:rPr lang="en-US" altLang="en-US" sz="2000" dirty="0"/>
              <a:t> </a:t>
            </a:r>
            <a:r>
              <a:rPr lang="en-US" altLang="en-US" sz="2000" dirty="0">
                <a:latin typeface="Monotype Corsiva" panose="03010101010201010101" pitchFamily="66" charset="0"/>
              </a:rPr>
              <a:t>l</a:t>
            </a:r>
            <a:r>
              <a:rPr lang="en-US" altLang="en-US" sz="2000" baseline="-25000" dirty="0"/>
              <a:t>i-1</a:t>
            </a:r>
            <a:r>
              <a:rPr lang="en-US" altLang="en-US" sz="2000" dirty="0"/>
              <a:t> </a:t>
            </a:r>
            <a:r>
              <a:rPr lang="en-US" altLang="en-US" sz="2000" dirty="0">
                <a:sym typeface="Symbol" panose="05050102010706020507" pitchFamily="18" charset="2"/>
              </a:rPr>
              <a:t></a:t>
            </a:r>
            <a:r>
              <a:rPr lang="en-US" altLang="en-US" sz="2000" dirty="0"/>
              <a:t> </a:t>
            </a:r>
            <a:r>
              <a:rPr lang="en-US" altLang="en-US" sz="2000" dirty="0">
                <a:latin typeface="Monotype Corsiva" panose="03010101010201010101" pitchFamily="66" charset="0"/>
              </a:rPr>
              <a:t>l</a:t>
            </a:r>
            <a:r>
              <a:rPr lang="en-US" altLang="en-US" sz="2000" baseline="-25000" dirty="0"/>
              <a:t>i+1 </a:t>
            </a:r>
            <a:r>
              <a:rPr lang="en-US" altLang="en-US" sz="2000" dirty="0">
                <a:sym typeface="Symbol" panose="05050102010706020507" pitchFamily="18" charset="2"/>
              </a:rPr>
              <a:t></a:t>
            </a:r>
            <a:r>
              <a:rPr lang="en-US" altLang="en-US" sz="2000" dirty="0"/>
              <a:t> </a:t>
            </a:r>
            <a:r>
              <a:rPr lang="en-US" altLang="en-US" sz="2000" dirty="0">
                <a:cs typeface="Arial" panose="020B0604020202020204" pitchFamily="34" charset="0"/>
              </a:rPr>
              <a:t>···</a:t>
            </a:r>
            <a:r>
              <a:rPr lang="en-US" altLang="en-US" sz="2000" dirty="0"/>
              <a:t> </a:t>
            </a:r>
            <a:r>
              <a:rPr lang="en-US" altLang="en-US" sz="2000" dirty="0">
                <a:sym typeface="Symbol" panose="05050102010706020507" pitchFamily="18" charset="2"/>
              </a:rPr>
              <a:t></a:t>
            </a:r>
            <a:r>
              <a:rPr lang="en-US" altLang="en-US" sz="2000" dirty="0"/>
              <a:t> </a:t>
            </a:r>
            <a:r>
              <a:rPr lang="en-US" altLang="en-US" sz="2000" dirty="0" err="1">
                <a:latin typeface="Monotype Corsiva" panose="03010101010201010101" pitchFamily="66" charset="0"/>
              </a:rPr>
              <a:t>l</a:t>
            </a:r>
            <a:r>
              <a:rPr lang="en-US" altLang="en-US" sz="2000" baseline="-25000" dirty="0" err="1"/>
              <a:t>k</a:t>
            </a:r>
            <a:r>
              <a:rPr lang="en-US" altLang="en-US" sz="2000" dirty="0"/>
              <a:t> </a:t>
            </a:r>
            <a:r>
              <a:rPr lang="en-US" altLang="en-US" sz="2000" dirty="0">
                <a:sym typeface="Symbol" panose="05050102010706020507" pitchFamily="18" charset="2"/>
              </a:rPr>
              <a:t></a:t>
            </a:r>
            <a:r>
              <a:rPr lang="en-US" altLang="en-US" sz="2000" dirty="0"/>
              <a:t> </a:t>
            </a:r>
            <a:r>
              <a:rPr lang="en-US" altLang="en-US" sz="2000" dirty="0">
                <a:latin typeface="Monotype Corsiva" panose="03010101010201010101" pitchFamily="66" charset="0"/>
              </a:rPr>
              <a:t>m</a:t>
            </a:r>
            <a:r>
              <a:rPr lang="en-US" altLang="en-US" sz="2000" baseline="-25000" dirty="0"/>
              <a:t>1</a:t>
            </a:r>
            <a:r>
              <a:rPr lang="en-US" altLang="en-US" sz="2000" dirty="0"/>
              <a:t> </a:t>
            </a:r>
            <a:r>
              <a:rPr lang="en-US" altLang="en-US" sz="2000" dirty="0">
                <a:sym typeface="Symbol" panose="05050102010706020507" pitchFamily="18" charset="2"/>
              </a:rPr>
              <a:t></a:t>
            </a:r>
            <a:r>
              <a:rPr lang="en-US" altLang="en-US" sz="2000" dirty="0"/>
              <a:t> </a:t>
            </a:r>
            <a:r>
              <a:rPr lang="en-US" altLang="en-US" sz="2000" dirty="0">
                <a:cs typeface="Arial" panose="020B0604020202020204" pitchFamily="34" charset="0"/>
              </a:rPr>
              <a:t>···</a:t>
            </a:r>
            <a:r>
              <a:rPr lang="en-US" altLang="en-US" sz="2000" dirty="0"/>
              <a:t> </a:t>
            </a:r>
            <a:r>
              <a:rPr lang="en-US" altLang="en-US" sz="2000" dirty="0">
                <a:sym typeface="Symbol" panose="05050102010706020507" pitchFamily="18" charset="2"/>
              </a:rPr>
              <a:t></a:t>
            </a:r>
            <a:r>
              <a:rPr lang="en-US" altLang="en-US" sz="2000" dirty="0"/>
              <a:t> </a:t>
            </a:r>
            <a:r>
              <a:rPr lang="en-US" altLang="en-US" sz="2000" dirty="0">
                <a:latin typeface="Monotype Corsiva" panose="03010101010201010101" pitchFamily="66" charset="0"/>
              </a:rPr>
              <a:t>m</a:t>
            </a:r>
            <a:r>
              <a:rPr lang="en-US" altLang="en-US" sz="2000" baseline="-25000" dirty="0"/>
              <a:t>j-1</a:t>
            </a:r>
            <a:r>
              <a:rPr lang="en-US" altLang="en-US" sz="2000" dirty="0"/>
              <a:t> </a:t>
            </a:r>
            <a:r>
              <a:rPr lang="en-US" altLang="en-US" sz="2000" dirty="0">
                <a:sym typeface="Symbol" panose="05050102010706020507" pitchFamily="18" charset="2"/>
              </a:rPr>
              <a:t></a:t>
            </a:r>
            <a:r>
              <a:rPr lang="en-US" altLang="en-US" sz="2000" dirty="0"/>
              <a:t> </a:t>
            </a:r>
            <a:r>
              <a:rPr lang="en-US" altLang="en-US" sz="2000" dirty="0">
                <a:latin typeface="Monotype Corsiva" panose="03010101010201010101" pitchFamily="66" charset="0"/>
              </a:rPr>
              <a:t>m</a:t>
            </a:r>
            <a:r>
              <a:rPr lang="en-US" altLang="en-US" sz="2000" baseline="-25000" dirty="0"/>
              <a:t>j+1</a:t>
            </a:r>
            <a:r>
              <a:rPr lang="en-US" altLang="en-US" sz="2000" dirty="0"/>
              <a:t> </a:t>
            </a:r>
            <a:r>
              <a:rPr lang="en-US" altLang="en-US" sz="2000" dirty="0">
                <a:sym typeface="Symbol" panose="05050102010706020507" pitchFamily="18" charset="2"/>
              </a:rPr>
              <a:t></a:t>
            </a:r>
            <a:r>
              <a:rPr lang="en-US" altLang="en-US" sz="2000" dirty="0"/>
              <a:t> </a:t>
            </a:r>
            <a:r>
              <a:rPr lang="en-US" altLang="en-US" sz="2000" dirty="0">
                <a:cs typeface="Arial" panose="020B0604020202020204" pitchFamily="34" charset="0"/>
              </a:rPr>
              <a:t>···</a:t>
            </a:r>
            <a:r>
              <a:rPr lang="en-US" altLang="en-US" sz="2000" dirty="0"/>
              <a:t> </a:t>
            </a:r>
            <a:r>
              <a:rPr lang="en-US" altLang="en-US" sz="2000" dirty="0">
                <a:sym typeface="Symbol" panose="05050102010706020507" pitchFamily="18" charset="2"/>
              </a:rPr>
              <a:t></a:t>
            </a:r>
            <a:r>
              <a:rPr lang="en-US" altLang="en-US" sz="2000" dirty="0"/>
              <a:t> </a:t>
            </a:r>
            <a:r>
              <a:rPr lang="en-US" altLang="en-US" sz="2000" dirty="0" err="1">
                <a:latin typeface="Monotype Corsiva" panose="03010101010201010101" pitchFamily="66" charset="0"/>
              </a:rPr>
              <a:t>m</a:t>
            </a:r>
            <a:r>
              <a:rPr lang="en-US" altLang="en-US" sz="2000" baseline="-25000" dirty="0" err="1"/>
              <a:t>n</a:t>
            </a:r>
            <a:r>
              <a:rPr lang="en-US" altLang="en-US" sz="2000" dirty="0"/>
              <a:t>)</a:t>
            </a:r>
            <a:r>
              <a:rPr lang="el-GR" altLang="en-US" sz="2000" dirty="0">
                <a:cs typeface="Arial" panose="020B0604020202020204" pitchFamily="34" charset="0"/>
              </a:rPr>
              <a:t>θ</a:t>
            </a:r>
            <a:endParaRPr lang="en-US" altLang="en-US" sz="2000" dirty="0"/>
          </a:p>
          <a:p>
            <a:pPr>
              <a:lnSpc>
                <a:spcPct val="80000"/>
              </a:lnSpc>
              <a:buFontTx/>
              <a:buNone/>
            </a:pPr>
            <a:r>
              <a:rPr lang="en-US" altLang="en-US" sz="2000" dirty="0"/>
              <a:t>	where </a:t>
            </a:r>
            <a:r>
              <a:rPr lang="en-US" altLang="en-US" sz="2000" dirty="0">
                <a:latin typeface="Courier New" panose="02070309020205020404" pitchFamily="49" charset="0"/>
              </a:rPr>
              <a:t>Unify</a:t>
            </a:r>
            <a:r>
              <a:rPr lang="en-US" altLang="en-US" sz="2000" dirty="0"/>
              <a:t>(</a:t>
            </a:r>
            <a:r>
              <a:rPr lang="en-US" altLang="en-US" sz="2000" dirty="0">
                <a:latin typeface="Monotype Corsiva" panose="03010101010201010101" pitchFamily="66" charset="0"/>
              </a:rPr>
              <a:t>l</a:t>
            </a:r>
            <a:r>
              <a:rPr lang="en-US" altLang="en-US" sz="2000" baseline="-25000" dirty="0"/>
              <a:t>i</a:t>
            </a:r>
            <a:r>
              <a:rPr lang="en-US" altLang="en-US" sz="2000" dirty="0"/>
              <a:t>, </a:t>
            </a:r>
            <a:r>
              <a:rPr lang="en-US" altLang="en-US" sz="2000" dirty="0">
                <a:sym typeface="Symbol" panose="05050102010706020507" pitchFamily="18" charset="2"/>
              </a:rPr>
              <a:t></a:t>
            </a:r>
            <a:r>
              <a:rPr lang="en-US" altLang="en-US" sz="2000" dirty="0" err="1">
                <a:latin typeface="Monotype Corsiva" panose="03010101010201010101" pitchFamily="66" charset="0"/>
              </a:rPr>
              <a:t>m</a:t>
            </a:r>
            <a:r>
              <a:rPr lang="en-US" altLang="en-US" sz="2000" baseline="-25000" dirty="0" err="1"/>
              <a:t>j</a:t>
            </a:r>
            <a:r>
              <a:rPr lang="en-US" altLang="en-US" sz="2000" dirty="0"/>
              <a:t>) = </a:t>
            </a:r>
            <a:r>
              <a:rPr lang="el-GR" altLang="en-US" sz="2000" dirty="0">
                <a:cs typeface="Arial" panose="020B0604020202020204" pitchFamily="34" charset="0"/>
              </a:rPr>
              <a:t>θ</a:t>
            </a:r>
            <a:r>
              <a:rPr lang="en-US" altLang="en-US" sz="2000" dirty="0">
                <a:cs typeface="Arial" panose="020B0604020202020204" pitchFamily="34" charset="0"/>
              </a:rPr>
              <a:t>.</a:t>
            </a:r>
            <a:r>
              <a:rPr lang="en-US" altLang="en-US" sz="2000" dirty="0"/>
              <a:t>
</a:t>
            </a:r>
          </a:p>
          <a:p>
            <a:pPr>
              <a:lnSpc>
                <a:spcPct val="80000"/>
              </a:lnSpc>
            </a:pPr>
            <a:endParaRPr lang="en-US" altLang="en-US" sz="2000" dirty="0"/>
          </a:p>
          <a:p>
            <a:pPr>
              <a:lnSpc>
                <a:spcPct val="80000"/>
              </a:lnSpc>
            </a:pPr>
            <a:r>
              <a:rPr lang="en-US" altLang="en-US" sz="2000" dirty="0"/>
              <a:t>The two clauses are assumed to be standardized apart so that they share no variables</a:t>
            </a:r>
            <a:r>
              <a:rPr lang="en-US" altLang="en-US" sz="2000" dirty="0" smtClean="0"/>
              <a:t>.</a:t>
            </a:r>
            <a:endParaRPr lang="en-US" altLang="en-US" sz="2000" dirty="0"/>
          </a:p>
          <a:p>
            <a:pPr>
              <a:lnSpc>
                <a:spcPct val="80000"/>
              </a:lnSpc>
            </a:pPr>
            <a:r>
              <a:rPr lang="en-US" altLang="en-US" sz="2000" dirty="0"/>
              <a:t>For example</a:t>
            </a:r>
            <a:r>
              <a:rPr lang="en-US" altLang="en-US" sz="2000" dirty="0" smtClean="0"/>
              <a:t>,</a:t>
            </a:r>
            <a:endParaRPr lang="en-US" altLang="en-US" sz="2000" dirty="0"/>
          </a:p>
          <a:p>
            <a:pPr algn="ctr">
              <a:lnSpc>
                <a:spcPct val="80000"/>
              </a:lnSpc>
              <a:buFontTx/>
              <a:buNone/>
            </a:pPr>
            <a:r>
              <a:rPr lang="en-US" altLang="en-US" sz="2000" dirty="0">
                <a:sym typeface="Symbol" panose="05050102010706020507" pitchFamily="18" charset="2"/>
              </a:rPr>
              <a:t></a:t>
            </a:r>
            <a:r>
              <a:rPr lang="en-US" altLang="en-US" sz="2000" i="1" dirty="0"/>
              <a:t>Rich</a:t>
            </a:r>
            <a:r>
              <a:rPr lang="en-US" altLang="en-US" sz="2000" dirty="0"/>
              <a:t>(</a:t>
            </a:r>
            <a:r>
              <a:rPr lang="en-US" altLang="en-US" sz="2000" i="1" dirty="0"/>
              <a:t>x</a:t>
            </a:r>
            <a:r>
              <a:rPr lang="en-US" altLang="en-US" sz="2000" dirty="0"/>
              <a:t>) </a:t>
            </a:r>
            <a:r>
              <a:rPr lang="en-US" altLang="en-US" sz="2000" dirty="0">
                <a:sym typeface="Symbol" panose="05050102010706020507" pitchFamily="18" charset="2"/>
              </a:rPr>
              <a:t></a:t>
            </a:r>
            <a:r>
              <a:rPr lang="en-US" altLang="en-US" sz="2000" dirty="0"/>
              <a:t> </a:t>
            </a:r>
            <a:r>
              <a:rPr lang="en-US" altLang="en-US" sz="2000" i="1" dirty="0"/>
              <a:t>Unhappy</a:t>
            </a:r>
            <a:r>
              <a:rPr lang="en-US" altLang="en-US" sz="2000" dirty="0"/>
              <a:t>(</a:t>
            </a:r>
            <a:r>
              <a:rPr lang="en-US" altLang="en-US" sz="2000" i="1" dirty="0"/>
              <a:t>x</a:t>
            </a:r>
            <a:r>
              <a:rPr lang="en-US" altLang="en-US" sz="2000" dirty="0"/>
              <a:t>) </a:t>
            </a:r>
          </a:p>
          <a:p>
            <a:pPr algn="ctr">
              <a:lnSpc>
                <a:spcPct val="80000"/>
              </a:lnSpc>
              <a:buFontTx/>
              <a:buNone/>
            </a:pPr>
            <a:r>
              <a:rPr lang="en-US" altLang="en-US" sz="2000" dirty="0"/>
              <a:t>                  </a:t>
            </a:r>
            <a:r>
              <a:rPr lang="en-US" altLang="en-US" sz="2000" i="1" dirty="0"/>
              <a:t>Rich</a:t>
            </a:r>
            <a:r>
              <a:rPr lang="en-US" altLang="en-US" sz="2000" dirty="0"/>
              <a:t>(</a:t>
            </a:r>
            <a:r>
              <a:rPr lang="en-US" altLang="en-US" sz="2000" i="1" dirty="0"/>
              <a:t>Ken</a:t>
            </a:r>
            <a:r>
              <a:rPr lang="en-US" altLang="en-US" sz="2000" dirty="0"/>
              <a:t>)</a:t>
            </a:r>
          </a:p>
          <a:p>
            <a:pPr algn="ctr">
              <a:lnSpc>
                <a:spcPct val="80000"/>
              </a:lnSpc>
              <a:buFontTx/>
              <a:buNone/>
            </a:pPr>
            <a:endParaRPr lang="en-US" altLang="en-US" sz="2000" i="1" dirty="0" smtClean="0"/>
          </a:p>
          <a:p>
            <a:pPr algn="ctr">
              <a:lnSpc>
                <a:spcPct val="80000"/>
              </a:lnSpc>
              <a:buFontTx/>
              <a:buNone/>
            </a:pPr>
            <a:r>
              <a:rPr lang="en-US" altLang="en-US" sz="2000" i="1" dirty="0" smtClean="0"/>
              <a:t>Unhappy</a:t>
            </a:r>
            <a:r>
              <a:rPr lang="en-US" altLang="en-US" sz="2000" dirty="0" smtClean="0"/>
              <a:t>(</a:t>
            </a:r>
            <a:r>
              <a:rPr lang="en-US" altLang="en-US" sz="2000" i="1" dirty="0" smtClean="0"/>
              <a:t>Ken</a:t>
            </a:r>
            <a:r>
              <a:rPr lang="en-US" altLang="en-US" sz="2000" dirty="0"/>
              <a:t>)
</a:t>
            </a:r>
            <a:r>
              <a:rPr lang="en-US" altLang="en-US" sz="2000" dirty="0" smtClean="0"/>
              <a:t>with </a:t>
            </a:r>
            <a:r>
              <a:rPr lang="el-GR" altLang="en-US" sz="2000" dirty="0">
                <a:cs typeface="Arial" panose="020B0604020202020204" pitchFamily="34" charset="0"/>
              </a:rPr>
              <a:t>θ</a:t>
            </a:r>
            <a:r>
              <a:rPr lang="en-US" altLang="en-US" sz="2000" dirty="0"/>
              <a:t> = {x/Ken}
</a:t>
            </a:r>
          </a:p>
          <a:p>
            <a:pPr>
              <a:lnSpc>
                <a:spcPct val="80000"/>
              </a:lnSpc>
            </a:pPr>
            <a:endParaRPr lang="en-US" altLang="en-US" sz="2000" dirty="0"/>
          </a:p>
          <a:p>
            <a:pPr>
              <a:lnSpc>
                <a:spcPct val="80000"/>
              </a:lnSpc>
            </a:pPr>
            <a:r>
              <a:rPr lang="en-US" altLang="en-US" sz="2000" dirty="0"/>
              <a:t>Apply resolution steps to CNF(KB </a:t>
            </a:r>
            <a:r>
              <a:rPr lang="en-US" altLang="en-US" sz="2000" dirty="0">
                <a:sym typeface="Symbol" panose="05050102010706020507" pitchFamily="18" charset="2"/>
              </a:rPr>
              <a:t></a:t>
            </a:r>
            <a:r>
              <a:rPr lang="en-US" altLang="en-US" sz="2000" dirty="0"/>
              <a:t> </a:t>
            </a:r>
            <a:r>
              <a:rPr lang="en-US" altLang="en-US" sz="2000" dirty="0">
                <a:sym typeface="Symbol" panose="05050102010706020507" pitchFamily="18" charset="2"/>
              </a:rPr>
              <a:t></a:t>
            </a:r>
            <a:r>
              <a:rPr lang="el-GR" altLang="en-US" sz="2000" dirty="0">
                <a:cs typeface="Arial" panose="020B0604020202020204" pitchFamily="34" charset="0"/>
                <a:sym typeface="Symbol" panose="05050102010706020507" pitchFamily="18" charset="2"/>
              </a:rPr>
              <a:t>α</a:t>
            </a:r>
            <a:r>
              <a:rPr lang="en-US" altLang="en-US" sz="2000" dirty="0"/>
              <a:t>); complete for </a:t>
            </a:r>
            <a:r>
              <a:rPr lang="en-US" altLang="en-US" sz="2000" dirty="0" smtClean="0"/>
              <a:t>FOL</a:t>
            </a:r>
            <a:endParaRPr lang="en-US" altLang="en-US" sz="2000" dirty="0"/>
          </a:p>
        </p:txBody>
      </p:sp>
      <p:sp>
        <p:nvSpPr>
          <p:cNvPr id="41988" name="Line 4"/>
          <p:cNvSpPr>
            <a:spLocks noChangeShapeType="1"/>
          </p:cNvSpPr>
          <p:nvPr/>
        </p:nvSpPr>
        <p:spPr bwMode="auto">
          <a:xfrm>
            <a:off x="3647728" y="4077072"/>
            <a:ext cx="2895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41989" name="Line 5"/>
          <p:cNvSpPr>
            <a:spLocks noChangeShapeType="1"/>
          </p:cNvSpPr>
          <p:nvPr/>
        </p:nvSpPr>
        <p:spPr bwMode="auto">
          <a:xfrm>
            <a:off x="1775520" y="2204864"/>
            <a:ext cx="6705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 name="Date Placeholder 1"/>
          <p:cNvSpPr>
            <a:spLocks noGrp="1"/>
          </p:cNvSpPr>
          <p:nvPr>
            <p:ph type="dt" sz="half" idx="10"/>
          </p:nvPr>
        </p:nvSpPr>
        <p:spPr/>
        <p:txBody>
          <a:bodyPr/>
          <a:lstStyle/>
          <a:p>
            <a:pPr>
              <a:defRPr/>
            </a:pPr>
            <a:fld id="{EEC29ED5-F151-4182-9D0F-FF26B8F72B41}"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168</a:t>
            </a:fld>
            <a:endParaRPr lang="en-US"/>
          </a:p>
        </p:txBody>
      </p:sp>
    </p:spTree>
    <p:extLst>
      <p:ext uri="{BB962C8B-B14F-4D97-AF65-F5344CB8AC3E}">
        <p14:creationId xmlns:p14="http://schemas.microsoft.com/office/powerpoint/2010/main" val="3329095691"/>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ltLang="en-US"/>
              <a:t>Conversion to CNF</a:t>
            </a:r>
          </a:p>
        </p:txBody>
      </p:sp>
      <p:sp>
        <p:nvSpPr>
          <p:cNvPr id="43011" name="Rectangle 3"/>
          <p:cNvSpPr>
            <a:spLocks noGrp="1" noChangeArrowheads="1"/>
          </p:cNvSpPr>
          <p:nvPr>
            <p:ph type="body" idx="1"/>
          </p:nvPr>
        </p:nvSpPr>
        <p:spPr/>
        <p:txBody>
          <a:bodyPr/>
          <a:lstStyle/>
          <a:p>
            <a:pPr>
              <a:lnSpc>
                <a:spcPct val="80000"/>
              </a:lnSpc>
            </a:pPr>
            <a:r>
              <a:rPr lang="en-US" altLang="en-US" sz="2800" dirty="0"/>
              <a:t>Everyone who loves all animals is loved by someone:</a:t>
            </a:r>
          </a:p>
          <a:p>
            <a:pPr lvl="1">
              <a:lnSpc>
                <a:spcPct val="80000"/>
              </a:lnSpc>
              <a:buFontTx/>
              <a:buNone/>
            </a:pPr>
            <a:r>
              <a:rPr lang="en-US" altLang="en-US" sz="2400" dirty="0">
                <a:sym typeface="Symbol" panose="05050102010706020507" pitchFamily="18" charset="2"/>
              </a:rPr>
              <a:t></a:t>
            </a:r>
            <a:r>
              <a:rPr lang="en-US" altLang="en-US" sz="2400" dirty="0"/>
              <a:t>x [</a:t>
            </a:r>
            <a:r>
              <a:rPr lang="en-US" altLang="en-US" sz="2400" dirty="0">
                <a:sym typeface="Symbol" panose="05050102010706020507" pitchFamily="18" charset="2"/>
              </a:rPr>
              <a:t></a:t>
            </a:r>
            <a:r>
              <a:rPr lang="en-US" altLang="en-US" sz="2400" dirty="0"/>
              <a:t>y </a:t>
            </a:r>
            <a:r>
              <a:rPr lang="en-US" altLang="en-US" sz="2400" i="1" dirty="0"/>
              <a:t>Animal</a:t>
            </a:r>
            <a:r>
              <a:rPr lang="en-US" altLang="en-US" sz="2400" dirty="0"/>
              <a:t>(</a:t>
            </a:r>
            <a:r>
              <a:rPr lang="en-US" altLang="en-US" sz="2400" i="1" dirty="0"/>
              <a:t>y</a:t>
            </a:r>
            <a:r>
              <a:rPr lang="en-US" altLang="en-US" sz="2400" dirty="0"/>
              <a:t>) </a:t>
            </a:r>
            <a:r>
              <a:rPr lang="en-US" altLang="en-US" sz="2400" dirty="0">
                <a:sym typeface="Symbol" panose="05050102010706020507" pitchFamily="18" charset="2"/>
              </a:rPr>
              <a:t></a:t>
            </a:r>
            <a:r>
              <a:rPr lang="en-US" altLang="en-US" sz="2400" dirty="0"/>
              <a:t> </a:t>
            </a:r>
            <a:r>
              <a:rPr lang="en-US" altLang="en-US" sz="2400" i="1" dirty="0"/>
              <a:t>Loves</a:t>
            </a:r>
            <a:r>
              <a:rPr lang="en-US" altLang="en-US" sz="2400" dirty="0"/>
              <a:t>(</a:t>
            </a:r>
            <a:r>
              <a:rPr lang="en-US" altLang="en-US" sz="2400" i="1" dirty="0" err="1"/>
              <a:t>x,y</a:t>
            </a:r>
            <a:r>
              <a:rPr lang="en-US" altLang="en-US" sz="2400" dirty="0"/>
              <a:t>)] </a:t>
            </a:r>
            <a:r>
              <a:rPr lang="en-US" altLang="en-US" sz="2400" dirty="0">
                <a:sym typeface="Symbol" panose="05050102010706020507" pitchFamily="18" charset="2"/>
              </a:rPr>
              <a:t></a:t>
            </a:r>
            <a:r>
              <a:rPr lang="en-US" altLang="en-US" sz="2400" dirty="0"/>
              <a:t> [</a:t>
            </a:r>
            <a:r>
              <a:rPr lang="el-GR" altLang="en-US" sz="2400" dirty="0">
                <a:cs typeface="Arial" panose="020B0604020202020204" pitchFamily="34" charset="0"/>
                <a:sym typeface="Symbol" panose="05050102010706020507" pitchFamily="18" charset="2"/>
              </a:rPr>
              <a:t></a:t>
            </a:r>
            <a:r>
              <a:rPr lang="en-US" altLang="en-US" sz="2400" dirty="0"/>
              <a:t>y </a:t>
            </a:r>
            <a:r>
              <a:rPr lang="en-US" altLang="en-US" sz="2400" i="1" dirty="0"/>
              <a:t>Loves</a:t>
            </a:r>
            <a:r>
              <a:rPr lang="en-US" altLang="en-US" sz="2400" dirty="0"/>
              <a:t>(</a:t>
            </a:r>
            <a:r>
              <a:rPr lang="en-US" altLang="en-US" sz="2400" i="1" dirty="0" err="1"/>
              <a:t>y,x</a:t>
            </a:r>
            <a:r>
              <a:rPr lang="en-US" altLang="en-US" sz="2400" dirty="0"/>
              <a:t>)]
</a:t>
            </a:r>
          </a:p>
          <a:p>
            <a:pPr lvl="4">
              <a:lnSpc>
                <a:spcPct val="80000"/>
              </a:lnSpc>
            </a:pPr>
            <a:endParaRPr lang="en-US" altLang="en-US" sz="1800" dirty="0"/>
          </a:p>
          <a:p>
            <a:pPr>
              <a:lnSpc>
                <a:spcPct val="80000"/>
              </a:lnSpc>
            </a:pPr>
            <a:r>
              <a:rPr lang="en-US" altLang="en-US" sz="2800" dirty="0"/>
              <a:t>1. Eliminate </a:t>
            </a:r>
            <a:r>
              <a:rPr lang="en-US" altLang="en-US" sz="2800" dirty="0" err="1"/>
              <a:t>biconditionals</a:t>
            </a:r>
            <a:r>
              <a:rPr lang="en-US" altLang="en-US" sz="2800" dirty="0"/>
              <a:t> and </a:t>
            </a:r>
            <a:r>
              <a:rPr lang="en-US" altLang="en-US" sz="2800" dirty="0" smtClean="0"/>
              <a:t>implications</a:t>
            </a:r>
            <a:endParaRPr lang="en-US" altLang="en-US" sz="2800" dirty="0"/>
          </a:p>
          <a:p>
            <a:pPr lvl="1">
              <a:lnSpc>
                <a:spcPct val="80000"/>
              </a:lnSpc>
              <a:buFontTx/>
              <a:buNone/>
            </a:pPr>
            <a:r>
              <a:rPr lang="en-US" altLang="en-US" sz="2400" dirty="0">
                <a:sym typeface="Symbol" panose="05050102010706020507" pitchFamily="18" charset="2"/>
              </a:rPr>
              <a:t></a:t>
            </a:r>
            <a:r>
              <a:rPr lang="en-US" altLang="en-US" sz="2400" dirty="0"/>
              <a:t>x [</a:t>
            </a:r>
            <a:r>
              <a:rPr lang="en-US" altLang="en-US" sz="2400" dirty="0">
                <a:sym typeface="Symbol" panose="05050102010706020507" pitchFamily="18" charset="2"/>
              </a:rPr>
              <a:t></a:t>
            </a:r>
            <a:r>
              <a:rPr lang="en-US" altLang="en-US" sz="2400" dirty="0"/>
              <a:t>y </a:t>
            </a:r>
            <a:r>
              <a:rPr lang="en-US" altLang="en-US" sz="2400" dirty="0">
                <a:sym typeface="Symbol" panose="05050102010706020507" pitchFamily="18" charset="2"/>
              </a:rPr>
              <a:t></a:t>
            </a:r>
            <a:r>
              <a:rPr lang="en-US" altLang="en-US" sz="2400" i="1" dirty="0"/>
              <a:t>Animal</a:t>
            </a:r>
            <a:r>
              <a:rPr lang="en-US" altLang="en-US" sz="2400" dirty="0"/>
              <a:t>(</a:t>
            </a:r>
            <a:r>
              <a:rPr lang="en-US" altLang="en-US" sz="2400" i="1" dirty="0"/>
              <a:t>y</a:t>
            </a:r>
            <a:r>
              <a:rPr lang="en-US" altLang="en-US" sz="2400" dirty="0"/>
              <a:t>) </a:t>
            </a:r>
            <a:r>
              <a:rPr lang="en-US" altLang="en-US" sz="2400" dirty="0">
                <a:sym typeface="Symbol" panose="05050102010706020507" pitchFamily="18" charset="2"/>
              </a:rPr>
              <a:t></a:t>
            </a:r>
            <a:r>
              <a:rPr lang="en-US" altLang="en-US" sz="2400" dirty="0"/>
              <a:t> </a:t>
            </a:r>
            <a:r>
              <a:rPr lang="en-US" altLang="en-US" sz="2400" i="1" dirty="0"/>
              <a:t>Loves</a:t>
            </a:r>
            <a:r>
              <a:rPr lang="en-US" altLang="en-US" sz="2400" dirty="0"/>
              <a:t>(</a:t>
            </a:r>
            <a:r>
              <a:rPr lang="en-US" altLang="en-US" sz="2400" i="1" dirty="0" err="1"/>
              <a:t>x,y</a:t>
            </a:r>
            <a:r>
              <a:rPr lang="en-US" altLang="en-US" sz="2400" dirty="0"/>
              <a:t>)] </a:t>
            </a:r>
            <a:r>
              <a:rPr lang="en-US" altLang="en-US" sz="2400" dirty="0">
                <a:sym typeface="Symbol" panose="05050102010706020507" pitchFamily="18" charset="2"/>
              </a:rPr>
              <a:t></a:t>
            </a:r>
            <a:r>
              <a:rPr lang="en-US" altLang="en-US" sz="2400" dirty="0"/>
              <a:t> [</a:t>
            </a:r>
            <a:r>
              <a:rPr lang="el-GR" altLang="en-US" sz="2400" dirty="0">
                <a:cs typeface="Arial" panose="020B0604020202020204" pitchFamily="34" charset="0"/>
                <a:sym typeface="Symbol" panose="05050102010706020507" pitchFamily="18" charset="2"/>
              </a:rPr>
              <a:t></a:t>
            </a:r>
            <a:r>
              <a:rPr lang="en-US" altLang="en-US" sz="2400" dirty="0">
                <a:cs typeface="Arial" panose="020B0604020202020204" pitchFamily="34" charset="0"/>
                <a:sym typeface="Symbol" panose="05050102010706020507" pitchFamily="18" charset="2"/>
              </a:rPr>
              <a:t>y</a:t>
            </a:r>
            <a:r>
              <a:rPr lang="en-US" altLang="en-US" sz="2400" dirty="0"/>
              <a:t> </a:t>
            </a:r>
            <a:r>
              <a:rPr lang="en-US" altLang="en-US" sz="2400" i="1" dirty="0"/>
              <a:t>Loves</a:t>
            </a:r>
            <a:r>
              <a:rPr lang="en-US" altLang="en-US" sz="2400" dirty="0"/>
              <a:t>(</a:t>
            </a:r>
            <a:r>
              <a:rPr lang="en-US" altLang="en-US" sz="2400" i="1" dirty="0" err="1"/>
              <a:t>y,x</a:t>
            </a:r>
            <a:r>
              <a:rPr lang="en-US" altLang="en-US" sz="2400" dirty="0"/>
              <a:t>)]
</a:t>
            </a:r>
          </a:p>
          <a:p>
            <a:pPr lvl="4">
              <a:lnSpc>
                <a:spcPct val="80000"/>
              </a:lnSpc>
              <a:buFontTx/>
              <a:buNone/>
            </a:pPr>
            <a:endParaRPr lang="en-US" altLang="en-US" sz="1800" dirty="0"/>
          </a:p>
          <a:p>
            <a:pPr>
              <a:lnSpc>
                <a:spcPct val="80000"/>
              </a:lnSpc>
            </a:pPr>
            <a:r>
              <a:rPr lang="en-US" altLang="en-US" sz="2800" dirty="0"/>
              <a:t>2. Move </a:t>
            </a:r>
            <a:r>
              <a:rPr lang="en-US" altLang="en-US" sz="2800" dirty="0">
                <a:sym typeface="Symbol" panose="05050102010706020507" pitchFamily="18" charset="2"/>
              </a:rPr>
              <a:t></a:t>
            </a:r>
            <a:r>
              <a:rPr lang="en-US" altLang="en-US" sz="2800" dirty="0"/>
              <a:t> inwards: </a:t>
            </a:r>
            <a:r>
              <a:rPr lang="en-US" altLang="en-US" sz="2800" dirty="0">
                <a:sym typeface="Symbol" panose="05050102010706020507" pitchFamily="18" charset="2"/>
              </a:rPr>
              <a:t></a:t>
            </a:r>
            <a:r>
              <a:rPr lang="en-US" altLang="en-US" sz="2800" dirty="0"/>
              <a:t>x p </a:t>
            </a:r>
            <a:r>
              <a:rPr lang="en-US" altLang="en-US" sz="2800" dirty="0">
                <a:cs typeface="Arial" panose="020B0604020202020204" pitchFamily="34" charset="0"/>
              </a:rPr>
              <a:t>≡</a:t>
            </a:r>
            <a:r>
              <a:rPr lang="en-US" altLang="en-US" sz="2800" dirty="0"/>
              <a:t> </a:t>
            </a:r>
            <a:r>
              <a:rPr lang="el-GR" altLang="en-US" sz="2800" dirty="0">
                <a:cs typeface="Arial" panose="020B0604020202020204" pitchFamily="34" charset="0"/>
                <a:sym typeface="Symbol" panose="05050102010706020507" pitchFamily="18" charset="2"/>
              </a:rPr>
              <a:t></a:t>
            </a:r>
            <a:r>
              <a:rPr lang="en-US" altLang="en-US" sz="2800" dirty="0"/>
              <a:t>x </a:t>
            </a:r>
            <a:r>
              <a:rPr lang="en-US" altLang="en-US" sz="2800" dirty="0">
                <a:sym typeface="Symbol" panose="05050102010706020507" pitchFamily="18" charset="2"/>
              </a:rPr>
              <a:t></a:t>
            </a:r>
            <a:r>
              <a:rPr lang="en-US" altLang="en-US" sz="2800" dirty="0"/>
              <a:t>p,  </a:t>
            </a:r>
            <a:r>
              <a:rPr lang="en-US" altLang="en-US" sz="2800" dirty="0">
                <a:sym typeface="Symbol" panose="05050102010706020507" pitchFamily="18" charset="2"/>
              </a:rPr>
              <a:t> </a:t>
            </a:r>
            <a:r>
              <a:rPr lang="el-GR" altLang="en-US" sz="2800" dirty="0">
                <a:cs typeface="Arial" panose="020B0604020202020204" pitchFamily="34" charset="0"/>
                <a:sym typeface="Symbol" panose="05050102010706020507" pitchFamily="18" charset="2"/>
              </a:rPr>
              <a:t></a:t>
            </a:r>
            <a:r>
              <a:rPr lang="en-US" altLang="en-US" sz="2800" dirty="0"/>
              <a:t>x p </a:t>
            </a:r>
            <a:r>
              <a:rPr lang="en-US" altLang="en-US" sz="2800" dirty="0">
                <a:cs typeface="Arial" panose="020B0604020202020204" pitchFamily="34" charset="0"/>
              </a:rPr>
              <a:t>≡</a:t>
            </a:r>
            <a:r>
              <a:rPr lang="en-US" altLang="en-US" sz="2800" dirty="0"/>
              <a:t> </a:t>
            </a:r>
            <a:r>
              <a:rPr lang="en-US" altLang="en-US" sz="2800" dirty="0">
                <a:sym typeface="Symbol" panose="05050102010706020507" pitchFamily="18" charset="2"/>
              </a:rPr>
              <a:t></a:t>
            </a:r>
            <a:r>
              <a:rPr lang="en-US" altLang="en-US" sz="2800" dirty="0"/>
              <a:t>x </a:t>
            </a:r>
            <a:r>
              <a:rPr lang="en-US" altLang="en-US" sz="2800" dirty="0">
                <a:sym typeface="Symbol" panose="05050102010706020507" pitchFamily="18" charset="2"/>
              </a:rPr>
              <a:t></a:t>
            </a:r>
            <a:r>
              <a:rPr lang="en-US" altLang="en-US" sz="2800" dirty="0" smtClean="0"/>
              <a:t>p</a:t>
            </a:r>
            <a:endParaRPr lang="en-US" altLang="en-US" sz="2800" dirty="0"/>
          </a:p>
          <a:p>
            <a:pPr lvl="1">
              <a:lnSpc>
                <a:spcPct val="80000"/>
              </a:lnSpc>
              <a:buFontTx/>
              <a:buNone/>
            </a:pPr>
            <a:r>
              <a:rPr lang="en-US" altLang="en-US" sz="2400" dirty="0">
                <a:sym typeface="Symbol" panose="05050102010706020507" pitchFamily="18" charset="2"/>
              </a:rPr>
              <a:t></a:t>
            </a:r>
            <a:r>
              <a:rPr lang="en-US" altLang="en-US" sz="2400" dirty="0"/>
              <a:t>x [</a:t>
            </a:r>
            <a:r>
              <a:rPr lang="el-GR" altLang="en-US" sz="2400" dirty="0">
                <a:cs typeface="Arial" panose="020B0604020202020204" pitchFamily="34" charset="0"/>
                <a:sym typeface="Symbol" panose="05050102010706020507" pitchFamily="18" charset="2"/>
              </a:rPr>
              <a:t></a:t>
            </a:r>
            <a:r>
              <a:rPr lang="en-US" altLang="en-US" sz="2400" dirty="0"/>
              <a:t>y </a:t>
            </a:r>
            <a:r>
              <a:rPr lang="en-US" altLang="en-US" sz="2400" dirty="0">
                <a:sym typeface="Symbol" panose="05050102010706020507" pitchFamily="18" charset="2"/>
              </a:rPr>
              <a:t></a:t>
            </a:r>
            <a:r>
              <a:rPr lang="en-US" altLang="en-US" sz="2400" dirty="0"/>
              <a:t>(</a:t>
            </a:r>
            <a:r>
              <a:rPr lang="en-US" altLang="en-US" sz="2400" dirty="0">
                <a:sym typeface="Symbol" panose="05050102010706020507" pitchFamily="18" charset="2"/>
              </a:rPr>
              <a:t></a:t>
            </a:r>
            <a:r>
              <a:rPr lang="en-US" altLang="en-US" sz="2400" i="1" dirty="0"/>
              <a:t>Animal</a:t>
            </a:r>
            <a:r>
              <a:rPr lang="en-US" altLang="en-US" sz="2400" dirty="0"/>
              <a:t>(</a:t>
            </a:r>
            <a:r>
              <a:rPr lang="en-US" altLang="en-US" sz="2400" i="1" dirty="0"/>
              <a:t>y</a:t>
            </a:r>
            <a:r>
              <a:rPr lang="en-US" altLang="en-US" sz="2400" dirty="0"/>
              <a:t>) </a:t>
            </a:r>
            <a:r>
              <a:rPr lang="en-US" altLang="en-US" sz="2400" dirty="0">
                <a:sym typeface="Symbol" panose="05050102010706020507" pitchFamily="18" charset="2"/>
              </a:rPr>
              <a:t></a:t>
            </a:r>
            <a:r>
              <a:rPr lang="en-US" altLang="en-US" sz="2400" dirty="0"/>
              <a:t> </a:t>
            </a:r>
            <a:r>
              <a:rPr lang="en-US" altLang="en-US" sz="2400" i="1" dirty="0"/>
              <a:t>Loves</a:t>
            </a:r>
            <a:r>
              <a:rPr lang="en-US" altLang="en-US" sz="2400" dirty="0"/>
              <a:t>(</a:t>
            </a:r>
            <a:r>
              <a:rPr lang="en-US" altLang="en-US" sz="2400" i="1" dirty="0" err="1"/>
              <a:t>x,y</a:t>
            </a:r>
            <a:r>
              <a:rPr lang="en-US" altLang="en-US" sz="2400" dirty="0"/>
              <a:t>))] </a:t>
            </a:r>
            <a:r>
              <a:rPr lang="en-US" altLang="en-US" sz="2400" dirty="0">
                <a:sym typeface="Symbol" panose="05050102010706020507" pitchFamily="18" charset="2"/>
              </a:rPr>
              <a:t></a:t>
            </a:r>
            <a:r>
              <a:rPr lang="en-US" altLang="en-US" sz="2400" dirty="0"/>
              <a:t> [</a:t>
            </a:r>
            <a:r>
              <a:rPr lang="el-GR" altLang="en-US" sz="2400" dirty="0">
                <a:cs typeface="Arial" panose="020B0604020202020204" pitchFamily="34" charset="0"/>
                <a:sym typeface="Symbol" panose="05050102010706020507" pitchFamily="18" charset="2"/>
              </a:rPr>
              <a:t></a:t>
            </a:r>
            <a:r>
              <a:rPr lang="en-US" altLang="en-US" sz="2400" dirty="0"/>
              <a:t>y </a:t>
            </a:r>
            <a:r>
              <a:rPr lang="en-US" altLang="en-US" sz="2400" i="1" dirty="0"/>
              <a:t>Loves</a:t>
            </a:r>
            <a:r>
              <a:rPr lang="en-US" altLang="en-US" sz="2400" dirty="0"/>
              <a:t>(</a:t>
            </a:r>
            <a:r>
              <a:rPr lang="en-US" altLang="en-US" sz="2400" i="1" dirty="0" err="1"/>
              <a:t>y,x</a:t>
            </a:r>
            <a:r>
              <a:rPr lang="en-US" altLang="en-US" sz="2400" dirty="0"/>
              <a:t>)] </a:t>
            </a:r>
          </a:p>
          <a:p>
            <a:pPr lvl="1">
              <a:lnSpc>
                <a:spcPct val="80000"/>
              </a:lnSpc>
              <a:buFontTx/>
              <a:buNone/>
            </a:pPr>
            <a:r>
              <a:rPr lang="en-US" altLang="en-US" sz="2400" dirty="0">
                <a:sym typeface="Symbol" panose="05050102010706020507" pitchFamily="18" charset="2"/>
              </a:rPr>
              <a:t></a:t>
            </a:r>
            <a:r>
              <a:rPr lang="en-US" altLang="en-US" sz="2400" dirty="0"/>
              <a:t>x [</a:t>
            </a:r>
            <a:r>
              <a:rPr lang="el-GR" altLang="en-US" sz="2400" dirty="0">
                <a:cs typeface="Arial" panose="020B0604020202020204" pitchFamily="34" charset="0"/>
                <a:sym typeface="Symbol" panose="05050102010706020507" pitchFamily="18" charset="2"/>
              </a:rPr>
              <a:t></a:t>
            </a:r>
            <a:r>
              <a:rPr lang="en-US" altLang="en-US" sz="2400" dirty="0"/>
              <a:t>y </a:t>
            </a:r>
            <a:r>
              <a:rPr lang="en-US" altLang="en-US" sz="2400" dirty="0">
                <a:sym typeface="Symbol" panose="05050102010706020507" pitchFamily="18" charset="2"/>
              </a:rPr>
              <a:t></a:t>
            </a:r>
            <a:r>
              <a:rPr lang="en-US" altLang="en-US" sz="2400" i="1" dirty="0"/>
              <a:t>Animal</a:t>
            </a:r>
            <a:r>
              <a:rPr lang="en-US" altLang="en-US" sz="2400" dirty="0"/>
              <a:t>(</a:t>
            </a:r>
            <a:r>
              <a:rPr lang="en-US" altLang="en-US" sz="2400" i="1" dirty="0"/>
              <a:t>y</a:t>
            </a:r>
            <a:r>
              <a:rPr lang="en-US" altLang="en-US" sz="2400" dirty="0"/>
              <a:t>) </a:t>
            </a:r>
            <a:r>
              <a:rPr lang="en-US" altLang="en-US" sz="2400" dirty="0">
                <a:sym typeface="Symbol" panose="05050102010706020507" pitchFamily="18" charset="2"/>
              </a:rPr>
              <a:t></a:t>
            </a:r>
            <a:r>
              <a:rPr lang="en-US" altLang="en-US" sz="2400" dirty="0"/>
              <a:t> </a:t>
            </a:r>
            <a:r>
              <a:rPr lang="en-US" altLang="en-US" sz="2400" dirty="0">
                <a:sym typeface="Symbol" panose="05050102010706020507" pitchFamily="18" charset="2"/>
              </a:rPr>
              <a:t></a:t>
            </a:r>
            <a:r>
              <a:rPr lang="en-US" altLang="en-US" sz="2400" i="1" dirty="0"/>
              <a:t>Loves</a:t>
            </a:r>
            <a:r>
              <a:rPr lang="en-US" altLang="en-US" sz="2400" dirty="0"/>
              <a:t>(</a:t>
            </a:r>
            <a:r>
              <a:rPr lang="en-US" altLang="en-US" sz="2400" i="1" dirty="0" err="1"/>
              <a:t>x,y</a:t>
            </a:r>
            <a:r>
              <a:rPr lang="en-US" altLang="en-US" sz="2400" dirty="0"/>
              <a:t>)] </a:t>
            </a:r>
            <a:r>
              <a:rPr lang="en-US" altLang="en-US" sz="2400" dirty="0">
                <a:sym typeface="Symbol" panose="05050102010706020507" pitchFamily="18" charset="2"/>
              </a:rPr>
              <a:t></a:t>
            </a:r>
            <a:r>
              <a:rPr lang="en-US" altLang="en-US" sz="2400" dirty="0"/>
              <a:t> [</a:t>
            </a:r>
            <a:r>
              <a:rPr lang="el-GR" altLang="en-US" sz="2400" dirty="0">
                <a:cs typeface="Arial" panose="020B0604020202020204" pitchFamily="34" charset="0"/>
                <a:sym typeface="Symbol" panose="05050102010706020507" pitchFamily="18" charset="2"/>
              </a:rPr>
              <a:t></a:t>
            </a:r>
            <a:r>
              <a:rPr lang="en-US" altLang="en-US" sz="2400" dirty="0"/>
              <a:t>y </a:t>
            </a:r>
            <a:r>
              <a:rPr lang="en-US" altLang="en-US" sz="2400" i="1" dirty="0"/>
              <a:t>Loves</a:t>
            </a:r>
            <a:r>
              <a:rPr lang="en-US" altLang="en-US" sz="2400" dirty="0"/>
              <a:t>(</a:t>
            </a:r>
            <a:r>
              <a:rPr lang="en-US" altLang="en-US" sz="2400" i="1" dirty="0" err="1"/>
              <a:t>y,x</a:t>
            </a:r>
            <a:r>
              <a:rPr lang="en-US" altLang="en-US" sz="2400" dirty="0"/>
              <a:t>)] </a:t>
            </a:r>
          </a:p>
          <a:p>
            <a:pPr lvl="1">
              <a:lnSpc>
                <a:spcPct val="80000"/>
              </a:lnSpc>
              <a:buFontTx/>
              <a:buNone/>
            </a:pPr>
            <a:r>
              <a:rPr lang="en-US" altLang="en-US" sz="2400" dirty="0">
                <a:sym typeface="Symbol" panose="05050102010706020507" pitchFamily="18" charset="2"/>
              </a:rPr>
              <a:t></a:t>
            </a:r>
            <a:r>
              <a:rPr lang="en-US" altLang="en-US" sz="2400" dirty="0"/>
              <a:t>x [</a:t>
            </a:r>
            <a:r>
              <a:rPr lang="el-GR" altLang="en-US" sz="2400" dirty="0">
                <a:cs typeface="Arial" panose="020B0604020202020204" pitchFamily="34" charset="0"/>
                <a:sym typeface="Symbol" panose="05050102010706020507" pitchFamily="18" charset="2"/>
              </a:rPr>
              <a:t></a:t>
            </a:r>
            <a:r>
              <a:rPr lang="en-US" altLang="en-US" sz="2400" dirty="0"/>
              <a:t>y </a:t>
            </a:r>
            <a:r>
              <a:rPr lang="en-US" altLang="en-US" sz="2400" i="1" dirty="0"/>
              <a:t>Animal</a:t>
            </a:r>
            <a:r>
              <a:rPr lang="en-US" altLang="en-US" sz="2400" dirty="0"/>
              <a:t>(</a:t>
            </a:r>
            <a:r>
              <a:rPr lang="en-US" altLang="en-US" sz="2400" i="1" dirty="0"/>
              <a:t>y</a:t>
            </a:r>
            <a:r>
              <a:rPr lang="en-US" altLang="en-US" sz="2400" dirty="0"/>
              <a:t>) </a:t>
            </a:r>
            <a:r>
              <a:rPr lang="en-US" altLang="en-US" sz="2400" dirty="0">
                <a:sym typeface="Symbol" panose="05050102010706020507" pitchFamily="18" charset="2"/>
              </a:rPr>
              <a:t></a:t>
            </a:r>
            <a:r>
              <a:rPr lang="en-US" altLang="en-US" sz="2400" dirty="0"/>
              <a:t> </a:t>
            </a:r>
            <a:r>
              <a:rPr lang="en-US" altLang="en-US" sz="2400" dirty="0">
                <a:sym typeface="Symbol" panose="05050102010706020507" pitchFamily="18" charset="2"/>
              </a:rPr>
              <a:t></a:t>
            </a:r>
            <a:r>
              <a:rPr lang="en-US" altLang="en-US" sz="2400" i="1" dirty="0"/>
              <a:t>Loves</a:t>
            </a:r>
            <a:r>
              <a:rPr lang="en-US" altLang="en-US" sz="2400" dirty="0"/>
              <a:t>(</a:t>
            </a:r>
            <a:r>
              <a:rPr lang="en-US" altLang="en-US" sz="2400" i="1" dirty="0" err="1"/>
              <a:t>x,y</a:t>
            </a:r>
            <a:r>
              <a:rPr lang="en-US" altLang="en-US" sz="2400" dirty="0"/>
              <a:t>)] </a:t>
            </a:r>
            <a:r>
              <a:rPr lang="en-US" altLang="en-US" sz="2400" dirty="0">
                <a:sym typeface="Symbol" panose="05050102010706020507" pitchFamily="18" charset="2"/>
              </a:rPr>
              <a:t></a:t>
            </a:r>
            <a:r>
              <a:rPr lang="en-US" altLang="en-US" sz="2400" dirty="0"/>
              <a:t> [</a:t>
            </a:r>
            <a:r>
              <a:rPr lang="el-GR" altLang="en-US" sz="2400" dirty="0">
                <a:cs typeface="Arial" panose="020B0604020202020204" pitchFamily="34" charset="0"/>
                <a:sym typeface="Symbol" panose="05050102010706020507" pitchFamily="18" charset="2"/>
              </a:rPr>
              <a:t></a:t>
            </a:r>
            <a:r>
              <a:rPr lang="en-US" altLang="en-US" sz="2400" dirty="0"/>
              <a:t>y </a:t>
            </a:r>
            <a:r>
              <a:rPr lang="en-US" altLang="en-US" sz="2400" i="1" dirty="0"/>
              <a:t>Loves</a:t>
            </a:r>
            <a:r>
              <a:rPr lang="en-US" altLang="en-US" sz="2400" dirty="0"/>
              <a:t>(</a:t>
            </a:r>
            <a:r>
              <a:rPr lang="en-US" altLang="en-US" sz="2400" i="1" dirty="0" err="1"/>
              <a:t>y,x</a:t>
            </a:r>
            <a:r>
              <a:rPr lang="en-US" altLang="en-US" sz="2400" dirty="0"/>
              <a:t>)] 
</a:t>
            </a:r>
          </a:p>
        </p:txBody>
      </p:sp>
      <p:sp>
        <p:nvSpPr>
          <p:cNvPr id="2" name="Date Placeholder 1"/>
          <p:cNvSpPr>
            <a:spLocks noGrp="1"/>
          </p:cNvSpPr>
          <p:nvPr>
            <p:ph type="dt" sz="half" idx="10"/>
          </p:nvPr>
        </p:nvSpPr>
        <p:spPr/>
        <p:txBody>
          <a:bodyPr/>
          <a:lstStyle/>
          <a:p>
            <a:pPr>
              <a:defRPr/>
            </a:pPr>
            <a:fld id="{4CA7BF11-8A7D-4358-83AD-D03CC670CFB3}"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169</a:t>
            </a:fld>
            <a:endParaRPr lang="en-US"/>
          </a:p>
        </p:txBody>
      </p:sp>
    </p:spTree>
    <p:extLst>
      <p:ext uri="{BB962C8B-B14F-4D97-AF65-F5344CB8AC3E}">
        <p14:creationId xmlns:p14="http://schemas.microsoft.com/office/powerpoint/2010/main" val="4351927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a:t>Models</a:t>
            </a:r>
          </a:p>
        </p:txBody>
      </p:sp>
      <p:sp>
        <p:nvSpPr>
          <p:cNvPr id="19459" name="Rectangle 3"/>
          <p:cNvSpPr>
            <a:spLocks noGrp="1" noChangeArrowheads="1"/>
          </p:cNvSpPr>
          <p:nvPr>
            <p:ph type="body" idx="1"/>
          </p:nvPr>
        </p:nvSpPr>
        <p:spPr/>
        <p:txBody>
          <a:bodyPr/>
          <a:lstStyle/>
          <a:p>
            <a:pPr>
              <a:lnSpc>
                <a:spcPct val="80000"/>
              </a:lnSpc>
            </a:pPr>
            <a:r>
              <a:rPr lang="en-US" altLang="en-US" sz="4000" baseline="30000" dirty="0"/>
              <a:t>Logicians typically think in terms of </a:t>
            </a:r>
            <a:r>
              <a:rPr lang="en-US" altLang="en-US" sz="4000" baseline="30000" dirty="0">
                <a:solidFill>
                  <a:schemeClr val="accent2"/>
                </a:solidFill>
              </a:rPr>
              <a:t>models</a:t>
            </a:r>
            <a:r>
              <a:rPr lang="en-US" altLang="en-US" sz="4000" baseline="30000" dirty="0"/>
              <a:t>, which are formally structured worlds with respect to which truth can be </a:t>
            </a:r>
            <a:r>
              <a:rPr lang="en-US" altLang="en-US" sz="4000" baseline="30000" dirty="0" smtClean="0"/>
              <a:t>evaluated</a:t>
            </a:r>
            <a:endParaRPr lang="en-US" altLang="en-US" sz="4000" baseline="30000" dirty="0"/>
          </a:p>
          <a:p>
            <a:pPr>
              <a:lnSpc>
                <a:spcPct val="80000"/>
              </a:lnSpc>
            </a:pPr>
            <a:r>
              <a:rPr lang="en-US" altLang="en-US" sz="4000" baseline="30000" dirty="0"/>
              <a:t>We say </a:t>
            </a:r>
            <a:r>
              <a:rPr lang="en-US" altLang="en-US" sz="4000" i="1" baseline="30000" dirty="0"/>
              <a:t>m</a:t>
            </a:r>
            <a:r>
              <a:rPr lang="en-US" altLang="en-US" sz="4000" baseline="30000" dirty="0"/>
              <a:t> </a:t>
            </a:r>
            <a:r>
              <a:rPr lang="en-US" altLang="en-US" sz="4000" baseline="30000" dirty="0">
                <a:solidFill>
                  <a:schemeClr val="accent2"/>
                </a:solidFill>
              </a:rPr>
              <a:t>is a model of</a:t>
            </a:r>
            <a:r>
              <a:rPr lang="en-US" altLang="en-US" sz="4000" baseline="30000" dirty="0"/>
              <a:t> a sentence α if α is true in </a:t>
            </a:r>
            <a:r>
              <a:rPr lang="en-US" altLang="en-US" sz="4000" i="1" baseline="30000" dirty="0" smtClean="0"/>
              <a:t>m</a:t>
            </a:r>
            <a:endParaRPr lang="en-US" altLang="en-US" sz="4000" baseline="30000" dirty="0"/>
          </a:p>
          <a:p>
            <a:pPr>
              <a:lnSpc>
                <a:spcPct val="80000"/>
              </a:lnSpc>
            </a:pPr>
            <a:r>
              <a:rPr lang="en-US" altLang="en-US" sz="4000" i="1" baseline="30000" dirty="0"/>
              <a:t>M(α) </a:t>
            </a:r>
            <a:r>
              <a:rPr lang="en-US" altLang="en-US" sz="4000" baseline="30000" dirty="0"/>
              <a:t>is the set of all models of </a:t>
            </a:r>
            <a:r>
              <a:rPr lang="en-US" altLang="en-US" sz="4000" baseline="30000" dirty="0" smtClean="0"/>
              <a:t>α</a:t>
            </a:r>
            <a:endParaRPr lang="en-US" altLang="en-US" sz="4000" baseline="30000" dirty="0"/>
          </a:p>
          <a:p>
            <a:pPr>
              <a:lnSpc>
                <a:spcPct val="80000"/>
              </a:lnSpc>
            </a:pPr>
            <a:r>
              <a:rPr lang="en-US" altLang="en-US" sz="4000" baseline="30000" dirty="0"/>
              <a:t>Then KB ╞ α </a:t>
            </a:r>
            <a:r>
              <a:rPr lang="en-US" altLang="en-US" sz="4000" baseline="30000" dirty="0" err="1"/>
              <a:t>iff</a:t>
            </a:r>
            <a:r>
              <a:rPr lang="en-US" altLang="en-US" sz="4000" baseline="30000" dirty="0"/>
              <a:t> </a:t>
            </a:r>
            <a:r>
              <a:rPr lang="en-US" altLang="en-US" sz="4000" i="1" baseline="30000" dirty="0"/>
              <a:t>M(KB) </a:t>
            </a:r>
            <a:r>
              <a:rPr lang="en-US" altLang="en-US" sz="4000" baseline="30000" dirty="0">
                <a:sym typeface="Symbol" panose="05050102010706020507" pitchFamily="18" charset="2"/>
              </a:rPr>
              <a:t> </a:t>
            </a:r>
            <a:r>
              <a:rPr lang="en-US" altLang="en-US" sz="4000" i="1" baseline="30000" dirty="0"/>
              <a:t>M(</a:t>
            </a:r>
            <a:r>
              <a:rPr lang="en-US" altLang="en-US" sz="4000" baseline="30000" dirty="0"/>
              <a:t>α</a:t>
            </a:r>
            <a:r>
              <a:rPr lang="en-US" altLang="en-US" sz="4000" baseline="30000" dirty="0" smtClean="0"/>
              <a:t>)</a:t>
            </a:r>
            <a:endParaRPr lang="en-US" altLang="en-US" sz="4000" baseline="30000" dirty="0"/>
          </a:p>
          <a:p>
            <a:pPr lvl="1">
              <a:lnSpc>
                <a:spcPct val="80000"/>
              </a:lnSpc>
            </a:pPr>
            <a:r>
              <a:rPr lang="en-US" altLang="en-US" sz="3600" baseline="30000" dirty="0"/>
              <a:t>E.g. </a:t>
            </a:r>
            <a:r>
              <a:rPr lang="en-US" altLang="en-US" sz="3600" i="1" baseline="30000" dirty="0"/>
              <a:t>KB </a:t>
            </a:r>
            <a:r>
              <a:rPr lang="en-US" altLang="en-US" sz="3600" baseline="30000" dirty="0"/>
              <a:t>= Giants won and Reds</a:t>
            </a:r>
            <a:br>
              <a:rPr lang="en-US" altLang="en-US" sz="3600" baseline="30000" dirty="0"/>
            </a:br>
            <a:r>
              <a:rPr lang="en-US" altLang="en-US" sz="3600" baseline="30000" dirty="0"/>
              <a:t>won α = Giants </a:t>
            </a:r>
            <a:r>
              <a:rPr lang="en-US" altLang="en-US" sz="3600" baseline="30000" dirty="0" smtClean="0"/>
              <a:t>won</a:t>
            </a:r>
            <a:endParaRPr lang="en-US" altLang="en-US" sz="3600" baseline="30000" dirty="0"/>
          </a:p>
        </p:txBody>
      </p:sp>
      <p:pic>
        <p:nvPicPr>
          <p:cNvPr id="19460" name="Picture 4" descr="model-inclu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2131" y="3140968"/>
            <a:ext cx="3581400" cy="3275013"/>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pPr>
              <a:defRPr/>
            </a:pPr>
            <a:fld id="{6FF8ECA9-C8E2-4C00-ABA7-6AC34299F211}"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17</a:t>
            </a:fld>
            <a:endParaRPr lang="en-US"/>
          </a:p>
        </p:txBody>
      </p:sp>
    </p:spTree>
    <p:extLst>
      <p:ext uri="{BB962C8B-B14F-4D97-AF65-F5344CB8AC3E}">
        <p14:creationId xmlns:p14="http://schemas.microsoft.com/office/powerpoint/2010/main" val="2141698320"/>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en-US"/>
              <a:t>Conversion to CNF contd.</a:t>
            </a:r>
          </a:p>
        </p:txBody>
      </p:sp>
      <p:sp>
        <p:nvSpPr>
          <p:cNvPr id="44035" name="Rectangle 3"/>
          <p:cNvSpPr>
            <a:spLocks noGrp="1" noChangeArrowheads="1"/>
          </p:cNvSpPr>
          <p:nvPr>
            <p:ph type="body" idx="1"/>
          </p:nvPr>
        </p:nvSpPr>
        <p:spPr/>
        <p:txBody>
          <a:bodyPr/>
          <a:lstStyle/>
          <a:p>
            <a:pPr marL="609600" indent="-609600">
              <a:lnSpc>
                <a:spcPct val="80000"/>
              </a:lnSpc>
              <a:buFontTx/>
              <a:buAutoNum type="arabicPeriod" startAt="3"/>
            </a:pPr>
            <a:r>
              <a:rPr lang="en-US" altLang="en-US" sz="2000" dirty="0"/>
              <a:t>Standardize variables: each quantifier should use a different </a:t>
            </a:r>
            <a:r>
              <a:rPr lang="en-US" altLang="en-US" sz="2000" dirty="0" smtClean="0"/>
              <a:t>one</a:t>
            </a:r>
            <a:endParaRPr lang="en-US" altLang="en-US" sz="2000" dirty="0"/>
          </a:p>
          <a:p>
            <a:pPr marL="990600" lvl="1" indent="-533400">
              <a:lnSpc>
                <a:spcPct val="80000"/>
              </a:lnSpc>
              <a:buNone/>
            </a:pPr>
            <a:r>
              <a:rPr lang="en-US" altLang="en-US" sz="1800" dirty="0">
                <a:sym typeface="Symbol" panose="05050102010706020507" pitchFamily="18" charset="2"/>
              </a:rPr>
              <a:t></a:t>
            </a:r>
            <a:r>
              <a:rPr lang="en-US" altLang="en-US" sz="1800" dirty="0"/>
              <a:t>x [</a:t>
            </a:r>
            <a:r>
              <a:rPr lang="el-GR" altLang="en-US" sz="1800" dirty="0">
                <a:cs typeface="Arial" panose="020B0604020202020204" pitchFamily="34" charset="0"/>
                <a:sym typeface="Symbol" panose="05050102010706020507" pitchFamily="18" charset="2"/>
              </a:rPr>
              <a:t></a:t>
            </a:r>
            <a:r>
              <a:rPr lang="en-US" altLang="en-US" sz="1800" dirty="0"/>
              <a:t>y </a:t>
            </a:r>
            <a:r>
              <a:rPr lang="en-US" altLang="en-US" sz="1800" i="1" dirty="0"/>
              <a:t>Animal</a:t>
            </a:r>
            <a:r>
              <a:rPr lang="en-US" altLang="en-US" sz="1800" dirty="0"/>
              <a:t>(</a:t>
            </a:r>
            <a:r>
              <a:rPr lang="en-US" altLang="en-US" sz="1800" i="1" dirty="0"/>
              <a:t>y</a:t>
            </a:r>
            <a:r>
              <a:rPr lang="en-US" altLang="en-US" sz="1800" dirty="0"/>
              <a:t>) </a:t>
            </a:r>
            <a:r>
              <a:rPr lang="en-US" altLang="en-US" sz="1800" dirty="0">
                <a:sym typeface="Symbol" panose="05050102010706020507" pitchFamily="18" charset="2"/>
              </a:rPr>
              <a:t></a:t>
            </a:r>
            <a:r>
              <a:rPr lang="en-US" altLang="en-US" sz="1800" dirty="0"/>
              <a:t> </a:t>
            </a:r>
            <a:r>
              <a:rPr lang="en-US" altLang="en-US" sz="1800" dirty="0">
                <a:sym typeface="Symbol" panose="05050102010706020507" pitchFamily="18" charset="2"/>
              </a:rPr>
              <a:t></a:t>
            </a:r>
            <a:r>
              <a:rPr lang="en-US" altLang="en-US" sz="1800" i="1" dirty="0"/>
              <a:t>Loves</a:t>
            </a:r>
            <a:r>
              <a:rPr lang="en-US" altLang="en-US" sz="1800" dirty="0"/>
              <a:t>(</a:t>
            </a:r>
            <a:r>
              <a:rPr lang="en-US" altLang="en-US" sz="1800" i="1" dirty="0" err="1"/>
              <a:t>x,y</a:t>
            </a:r>
            <a:r>
              <a:rPr lang="en-US" altLang="en-US" sz="1800" dirty="0"/>
              <a:t>)] </a:t>
            </a:r>
            <a:r>
              <a:rPr lang="en-US" altLang="en-US" sz="1800" dirty="0">
                <a:sym typeface="Symbol" panose="05050102010706020507" pitchFamily="18" charset="2"/>
              </a:rPr>
              <a:t></a:t>
            </a:r>
            <a:r>
              <a:rPr lang="en-US" altLang="en-US" sz="1800" dirty="0"/>
              <a:t> [</a:t>
            </a:r>
            <a:r>
              <a:rPr lang="el-GR" altLang="en-US" sz="1800" dirty="0">
                <a:cs typeface="Arial" panose="020B0604020202020204" pitchFamily="34" charset="0"/>
                <a:sym typeface="Symbol" panose="05050102010706020507" pitchFamily="18" charset="2"/>
              </a:rPr>
              <a:t></a:t>
            </a:r>
            <a:r>
              <a:rPr lang="en-US" altLang="en-US" sz="1800" dirty="0"/>
              <a:t>z </a:t>
            </a:r>
            <a:r>
              <a:rPr lang="en-US" altLang="en-US" sz="1800" i="1" dirty="0"/>
              <a:t>Loves</a:t>
            </a:r>
            <a:r>
              <a:rPr lang="en-US" altLang="en-US" sz="1800" dirty="0"/>
              <a:t>(</a:t>
            </a:r>
            <a:r>
              <a:rPr lang="en-US" altLang="en-US" sz="1800" i="1" dirty="0" err="1"/>
              <a:t>z,x</a:t>
            </a:r>
            <a:r>
              <a:rPr lang="en-US" altLang="en-US" sz="1800" dirty="0"/>
              <a:t>)]</a:t>
            </a:r>
          </a:p>
          <a:p>
            <a:pPr marL="2209800" lvl="4" indent="-381000">
              <a:lnSpc>
                <a:spcPct val="80000"/>
              </a:lnSpc>
              <a:buNone/>
            </a:pPr>
            <a:r>
              <a:rPr lang="en-US" altLang="en-US" sz="1400" dirty="0"/>
              <a:t> 
</a:t>
            </a:r>
          </a:p>
          <a:p>
            <a:pPr marL="609600" indent="-609600">
              <a:lnSpc>
                <a:spcPct val="80000"/>
              </a:lnSpc>
              <a:buFontTx/>
              <a:buAutoNum type="arabicPeriod" startAt="3"/>
            </a:pPr>
            <a:r>
              <a:rPr lang="en-US" altLang="en-US" sz="2000" dirty="0" err="1"/>
              <a:t>Skolemize</a:t>
            </a:r>
            <a:r>
              <a:rPr lang="en-US" altLang="en-US" sz="2000" dirty="0"/>
              <a:t>: a more general form of existential instantiation.</a:t>
            </a:r>
          </a:p>
          <a:p>
            <a:pPr marL="990600" lvl="1" indent="-533400">
              <a:lnSpc>
                <a:spcPct val="80000"/>
              </a:lnSpc>
              <a:buNone/>
            </a:pPr>
            <a:r>
              <a:rPr lang="en-US" altLang="en-US" sz="1800" dirty="0"/>
              <a:t>Each existential variable is replaced by a </a:t>
            </a:r>
            <a:r>
              <a:rPr lang="en-US" altLang="en-US" sz="1800" dirty="0" err="1">
                <a:solidFill>
                  <a:schemeClr val="accent2"/>
                </a:solidFill>
              </a:rPr>
              <a:t>Skolem</a:t>
            </a:r>
            <a:r>
              <a:rPr lang="en-US" altLang="en-US" sz="1800" dirty="0">
                <a:solidFill>
                  <a:schemeClr val="accent2"/>
                </a:solidFill>
              </a:rPr>
              <a:t> function</a:t>
            </a:r>
            <a:r>
              <a:rPr lang="en-US" altLang="en-US" sz="1800" dirty="0"/>
              <a:t> of the enclosing universally quantified variables:
</a:t>
            </a:r>
          </a:p>
          <a:p>
            <a:pPr marL="990600" lvl="1" indent="-533400">
              <a:lnSpc>
                <a:spcPct val="80000"/>
              </a:lnSpc>
              <a:buNone/>
            </a:pPr>
            <a:r>
              <a:rPr lang="en-US" altLang="en-US" sz="1800" dirty="0"/>
              <a:t> </a:t>
            </a:r>
            <a:r>
              <a:rPr lang="en-US" altLang="en-US" sz="1800" dirty="0">
                <a:sym typeface="Symbol" panose="05050102010706020507" pitchFamily="18" charset="2"/>
              </a:rPr>
              <a:t></a:t>
            </a:r>
            <a:r>
              <a:rPr lang="en-US" altLang="en-US" sz="1800" dirty="0"/>
              <a:t>x [</a:t>
            </a:r>
            <a:r>
              <a:rPr lang="en-US" altLang="en-US" sz="1800" i="1" dirty="0"/>
              <a:t>Animal</a:t>
            </a:r>
            <a:r>
              <a:rPr lang="en-US" altLang="en-US" sz="1800" dirty="0"/>
              <a:t>(</a:t>
            </a:r>
            <a:r>
              <a:rPr lang="en-US" altLang="en-US" sz="1800" i="1" dirty="0"/>
              <a:t>F</a:t>
            </a:r>
            <a:r>
              <a:rPr lang="en-US" altLang="en-US" sz="1800" dirty="0"/>
              <a:t>(</a:t>
            </a:r>
            <a:r>
              <a:rPr lang="en-US" altLang="en-US" sz="1800" i="1" dirty="0"/>
              <a:t>x</a:t>
            </a:r>
            <a:r>
              <a:rPr lang="en-US" altLang="en-US" sz="1800" dirty="0"/>
              <a:t>)) </a:t>
            </a:r>
            <a:r>
              <a:rPr lang="en-US" altLang="en-US" sz="1800" dirty="0">
                <a:sym typeface="Symbol" panose="05050102010706020507" pitchFamily="18" charset="2"/>
              </a:rPr>
              <a:t></a:t>
            </a:r>
            <a:r>
              <a:rPr lang="en-US" altLang="en-US" sz="1800" dirty="0"/>
              <a:t> </a:t>
            </a:r>
            <a:r>
              <a:rPr lang="en-US" altLang="en-US" sz="1800" dirty="0">
                <a:sym typeface="Symbol" panose="05050102010706020507" pitchFamily="18" charset="2"/>
              </a:rPr>
              <a:t></a:t>
            </a:r>
            <a:r>
              <a:rPr lang="en-US" altLang="en-US" sz="1800" i="1" dirty="0"/>
              <a:t>Loves</a:t>
            </a:r>
            <a:r>
              <a:rPr lang="en-US" altLang="en-US" sz="1800" dirty="0"/>
              <a:t>(</a:t>
            </a:r>
            <a:r>
              <a:rPr lang="en-US" altLang="en-US" sz="1800" i="1" dirty="0" err="1"/>
              <a:t>x,F</a:t>
            </a:r>
            <a:r>
              <a:rPr lang="en-US" altLang="en-US" sz="1800" dirty="0"/>
              <a:t>(</a:t>
            </a:r>
            <a:r>
              <a:rPr lang="en-US" altLang="en-US" sz="1800" i="1" dirty="0"/>
              <a:t>x</a:t>
            </a:r>
            <a:r>
              <a:rPr lang="en-US" altLang="en-US" sz="1800" dirty="0"/>
              <a:t>))] </a:t>
            </a:r>
            <a:r>
              <a:rPr lang="en-US" altLang="en-US" sz="1800" dirty="0">
                <a:sym typeface="Symbol" panose="05050102010706020507" pitchFamily="18" charset="2"/>
              </a:rPr>
              <a:t></a:t>
            </a:r>
            <a:r>
              <a:rPr lang="en-US" altLang="en-US" sz="1800" dirty="0"/>
              <a:t> </a:t>
            </a:r>
            <a:r>
              <a:rPr lang="en-US" altLang="en-US" sz="1800" i="1" dirty="0"/>
              <a:t>Loves</a:t>
            </a:r>
            <a:r>
              <a:rPr lang="en-US" altLang="en-US" sz="1800" dirty="0"/>
              <a:t>(</a:t>
            </a:r>
            <a:r>
              <a:rPr lang="en-US" altLang="en-US" sz="1800" i="1" dirty="0"/>
              <a:t>G</a:t>
            </a:r>
            <a:r>
              <a:rPr lang="en-US" altLang="en-US" sz="1800" dirty="0"/>
              <a:t>(</a:t>
            </a:r>
            <a:r>
              <a:rPr lang="en-US" altLang="en-US" sz="1800" i="1" dirty="0"/>
              <a:t>x</a:t>
            </a:r>
            <a:r>
              <a:rPr lang="en-US" altLang="en-US" sz="1800" dirty="0"/>
              <a:t>),</a:t>
            </a:r>
            <a:r>
              <a:rPr lang="en-US" altLang="en-US" sz="1800" i="1" dirty="0"/>
              <a:t>x</a:t>
            </a:r>
            <a:r>
              <a:rPr lang="en-US" altLang="en-US" sz="1800" dirty="0" smtClean="0"/>
              <a:t>)</a:t>
            </a:r>
            <a:r>
              <a:rPr lang="en-US" altLang="en-US" sz="1800" dirty="0"/>
              <a:t>
</a:t>
            </a:r>
          </a:p>
          <a:p>
            <a:pPr marL="2209800" lvl="4" indent="-381000">
              <a:lnSpc>
                <a:spcPct val="80000"/>
              </a:lnSpc>
            </a:pPr>
            <a:endParaRPr lang="en-US" altLang="en-US" sz="1400" dirty="0"/>
          </a:p>
          <a:p>
            <a:pPr marL="609600" indent="-609600">
              <a:lnSpc>
                <a:spcPct val="80000"/>
              </a:lnSpc>
              <a:buFontTx/>
              <a:buAutoNum type="arabicPeriod" startAt="5"/>
            </a:pPr>
            <a:r>
              <a:rPr lang="en-US" altLang="en-US" sz="2000" dirty="0"/>
              <a:t>Drop universal quantifiers</a:t>
            </a:r>
            <a:r>
              <a:rPr lang="en-US" altLang="en-US" sz="2000" dirty="0" smtClean="0"/>
              <a:t>:</a:t>
            </a:r>
            <a:endParaRPr lang="en-US" altLang="en-US" sz="2000" dirty="0"/>
          </a:p>
          <a:p>
            <a:pPr marL="990600" lvl="1" indent="-533400">
              <a:lnSpc>
                <a:spcPct val="80000"/>
              </a:lnSpc>
              <a:buNone/>
            </a:pPr>
            <a:r>
              <a:rPr lang="en-US" altLang="en-US" sz="1800" dirty="0"/>
              <a:t> [</a:t>
            </a:r>
            <a:r>
              <a:rPr lang="en-US" altLang="en-US" sz="1800" i="1" dirty="0"/>
              <a:t>Animal</a:t>
            </a:r>
            <a:r>
              <a:rPr lang="en-US" altLang="en-US" sz="1800" dirty="0"/>
              <a:t>(</a:t>
            </a:r>
            <a:r>
              <a:rPr lang="en-US" altLang="en-US" sz="1800" i="1" dirty="0"/>
              <a:t>F</a:t>
            </a:r>
            <a:r>
              <a:rPr lang="en-US" altLang="en-US" sz="1800" dirty="0"/>
              <a:t>(</a:t>
            </a:r>
            <a:r>
              <a:rPr lang="en-US" altLang="en-US" sz="1800" i="1" dirty="0"/>
              <a:t>x</a:t>
            </a:r>
            <a:r>
              <a:rPr lang="en-US" altLang="en-US" sz="1800" dirty="0"/>
              <a:t>)) </a:t>
            </a:r>
            <a:r>
              <a:rPr lang="en-US" altLang="en-US" sz="1800" dirty="0">
                <a:sym typeface="Symbol" panose="05050102010706020507" pitchFamily="18" charset="2"/>
              </a:rPr>
              <a:t></a:t>
            </a:r>
            <a:r>
              <a:rPr lang="en-US" altLang="en-US" sz="1800" dirty="0"/>
              <a:t> </a:t>
            </a:r>
            <a:r>
              <a:rPr lang="en-US" altLang="en-US" sz="1800" dirty="0">
                <a:sym typeface="Symbol" panose="05050102010706020507" pitchFamily="18" charset="2"/>
              </a:rPr>
              <a:t></a:t>
            </a:r>
            <a:r>
              <a:rPr lang="en-US" altLang="en-US" sz="1800" i="1" dirty="0"/>
              <a:t>Loves</a:t>
            </a:r>
            <a:r>
              <a:rPr lang="en-US" altLang="en-US" sz="1800" dirty="0"/>
              <a:t>(</a:t>
            </a:r>
            <a:r>
              <a:rPr lang="en-US" altLang="en-US" sz="1800" i="1" dirty="0" err="1"/>
              <a:t>x,F</a:t>
            </a:r>
            <a:r>
              <a:rPr lang="en-US" altLang="en-US" sz="1800" dirty="0"/>
              <a:t>(</a:t>
            </a:r>
            <a:r>
              <a:rPr lang="en-US" altLang="en-US" sz="1800" i="1" dirty="0"/>
              <a:t>x</a:t>
            </a:r>
            <a:r>
              <a:rPr lang="en-US" altLang="en-US" sz="1800" dirty="0"/>
              <a:t>))]  </a:t>
            </a:r>
            <a:r>
              <a:rPr lang="en-US" altLang="en-US" sz="1800" dirty="0">
                <a:sym typeface="Symbol" panose="05050102010706020507" pitchFamily="18" charset="2"/>
              </a:rPr>
              <a:t></a:t>
            </a:r>
            <a:r>
              <a:rPr lang="en-US" altLang="en-US" sz="1800" dirty="0"/>
              <a:t> </a:t>
            </a:r>
            <a:r>
              <a:rPr lang="en-US" altLang="en-US" sz="1800" i="1" dirty="0"/>
              <a:t>Loves</a:t>
            </a:r>
            <a:r>
              <a:rPr lang="en-US" altLang="en-US" sz="1800" dirty="0"/>
              <a:t>(</a:t>
            </a:r>
            <a:r>
              <a:rPr lang="en-US" altLang="en-US" sz="1800" i="1" dirty="0"/>
              <a:t>G</a:t>
            </a:r>
            <a:r>
              <a:rPr lang="en-US" altLang="en-US" sz="1800" dirty="0"/>
              <a:t>(</a:t>
            </a:r>
            <a:r>
              <a:rPr lang="en-US" altLang="en-US" sz="1800" i="1" dirty="0"/>
              <a:t>x</a:t>
            </a:r>
            <a:r>
              <a:rPr lang="en-US" altLang="en-US" sz="1800" dirty="0"/>
              <a:t>),</a:t>
            </a:r>
            <a:r>
              <a:rPr lang="en-US" altLang="en-US" sz="1800" i="1" dirty="0"/>
              <a:t>x</a:t>
            </a:r>
            <a:r>
              <a:rPr lang="en-US" altLang="en-US" sz="1800" dirty="0"/>
              <a:t>)</a:t>
            </a:r>
          </a:p>
          <a:p>
            <a:pPr marL="2209800" lvl="4" indent="-381000">
              <a:lnSpc>
                <a:spcPct val="80000"/>
              </a:lnSpc>
              <a:buNone/>
            </a:pPr>
            <a:r>
              <a:rPr lang="en-US" altLang="en-US" sz="1400" dirty="0"/>
              <a:t>
</a:t>
            </a:r>
          </a:p>
          <a:p>
            <a:pPr marL="609600" indent="-609600">
              <a:lnSpc>
                <a:spcPct val="80000"/>
              </a:lnSpc>
              <a:buFontTx/>
              <a:buAutoNum type="arabicPeriod" startAt="6"/>
            </a:pPr>
            <a:r>
              <a:rPr lang="en-US" altLang="en-US" sz="2000" dirty="0"/>
              <a:t>Distribute </a:t>
            </a:r>
            <a:r>
              <a:rPr lang="en-US" altLang="en-US" sz="2000" dirty="0">
                <a:sym typeface="Symbol" panose="05050102010706020507" pitchFamily="18" charset="2"/>
              </a:rPr>
              <a:t></a:t>
            </a:r>
            <a:r>
              <a:rPr lang="en-US" altLang="en-US" sz="2000" dirty="0"/>
              <a:t> over </a:t>
            </a:r>
            <a:r>
              <a:rPr lang="en-US" altLang="en-US" sz="2000" dirty="0">
                <a:sym typeface="Symbol" panose="05050102010706020507" pitchFamily="18" charset="2"/>
              </a:rPr>
              <a:t></a:t>
            </a:r>
            <a:r>
              <a:rPr lang="en-US" altLang="en-US" sz="2000" dirty="0"/>
              <a:t> :
</a:t>
            </a:r>
            <a:r>
              <a:rPr lang="en-US" altLang="en-US" sz="1800" dirty="0" smtClean="0"/>
              <a:t> </a:t>
            </a:r>
            <a:r>
              <a:rPr lang="en-US" altLang="en-US" sz="1800" dirty="0"/>
              <a:t>[</a:t>
            </a:r>
            <a:r>
              <a:rPr lang="en-US" altLang="en-US" sz="1800" i="1" dirty="0"/>
              <a:t>Animal</a:t>
            </a:r>
            <a:r>
              <a:rPr lang="en-US" altLang="en-US" sz="1800" dirty="0"/>
              <a:t>(</a:t>
            </a:r>
            <a:r>
              <a:rPr lang="en-US" altLang="en-US" sz="1800" i="1" dirty="0"/>
              <a:t>F</a:t>
            </a:r>
            <a:r>
              <a:rPr lang="en-US" altLang="en-US" sz="1800" dirty="0"/>
              <a:t>(</a:t>
            </a:r>
            <a:r>
              <a:rPr lang="en-US" altLang="en-US" sz="1800" i="1" dirty="0"/>
              <a:t>x</a:t>
            </a:r>
            <a:r>
              <a:rPr lang="en-US" altLang="en-US" sz="1800" dirty="0"/>
              <a:t>)) </a:t>
            </a:r>
            <a:r>
              <a:rPr lang="en-US" altLang="en-US" sz="1800" dirty="0">
                <a:sym typeface="Symbol" panose="05050102010706020507" pitchFamily="18" charset="2"/>
              </a:rPr>
              <a:t></a:t>
            </a:r>
            <a:r>
              <a:rPr lang="en-US" altLang="en-US" sz="1800" dirty="0"/>
              <a:t> </a:t>
            </a:r>
            <a:r>
              <a:rPr lang="en-US" altLang="en-US" sz="1800" i="1" dirty="0"/>
              <a:t>Loves</a:t>
            </a:r>
            <a:r>
              <a:rPr lang="en-US" altLang="en-US" sz="1800" dirty="0"/>
              <a:t>(</a:t>
            </a:r>
            <a:r>
              <a:rPr lang="en-US" altLang="en-US" sz="1800" i="1" dirty="0"/>
              <a:t>G</a:t>
            </a:r>
            <a:r>
              <a:rPr lang="en-US" altLang="en-US" sz="1800" dirty="0"/>
              <a:t>(</a:t>
            </a:r>
            <a:r>
              <a:rPr lang="en-US" altLang="en-US" sz="1800" i="1" dirty="0"/>
              <a:t>x</a:t>
            </a:r>
            <a:r>
              <a:rPr lang="en-US" altLang="en-US" sz="1800" dirty="0"/>
              <a:t>),</a:t>
            </a:r>
            <a:r>
              <a:rPr lang="en-US" altLang="en-US" sz="1800" i="1" dirty="0"/>
              <a:t>x</a:t>
            </a:r>
            <a:r>
              <a:rPr lang="en-US" altLang="en-US" sz="1800" dirty="0"/>
              <a:t>)] </a:t>
            </a:r>
            <a:r>
              <a:rPr lang="en-US" altLang="en-US" sz="1800" dirty="0">
                <a:sym typeface="Symbol" panose="05050102010706020507" pitchFamily="18" charset="2"/>
              </a:rPr>
              <a:t></a:t>
            </a:r>
            <a:r>
              <a:rPr lang="en-US" altLang="en-US" sz="1800" dirty="0"/>
              <a:t> [</a:t>
            </a:r>
            <a:r>
              <a:rPr lang="en-US" altLang="en-US" sz="1800" dirty="0">
                <a:sym typeface="Symbol" panose="05050102010706020507" pitchFamily="18" charset="2"/>
              </a:rPr>
              <a:t></a:t>
            </a:r>
            <a:r>
              <a:rPr lang="en-US" altLang="en-US" sz="1800" i="1" dirty="0"/>
              <a:t>Loves</a:t>
            </a:r>
            <a:r>
              <a:rPr lang="en-US" altLang="en-US" sz="1800" dirty="0"/>
              <a:t>(</a:t>
            </a:r>
            <a:r>
              <a:rPr lang="en-US" altLang="en-US" sz="1800" i="1" dirty="0" err="1"/>
              <a:t>x,F</a:t>
            </a:r>
            <a:r>
              <a:rPr lang="en-US" altLang="en-US" sz="1800" dirty="0"/>
              <a:t>(</a:t>
            </a:r>
            <a:r>
              <a:rPr lang="en-US" altLang="en-US" sz="1800" i="1" dirty="0"/>
              <a:t>x</a:t>
            </a:r>
            <a:r>
              <a:rPr lang="en-US" altLang="en-US" sz="1800" dirty="0"/>
              <a:t>)) </a:t>
            </a:r>
            <a:r>
              <a:rPr lang="en-US" altLang="en-US" sz="1800" dirty="0">
                <a:sym typeface="Symbol" panose="05050102010706020507" pitchFamily="18" charset="2"/>
              </a:rPr>
              <a:t></a:t>
            </a:r>
            <a:r>
              <a:rPr lang="en-US" altLang="en-US" sz="1800" dirty="0"/>
              <a:t> </a:t>
            </a:r>
            <a:r>
              <a:rPr lang="en-US" altLang="en-US" sz="1800" i="1" dirty="0"/>
              <a:t>Loves</a:t>
            </a:r>
            <a:r>
              <a:rPr lang="en-US" altLang="en-US" sz="1800" dirty="0"/>
              <a:t>(</a:t>
            </a:r>
            <a:r>
              <a:rPr lang="en-US" altLang="en-US" sz="1800" i="1" dirty="0"/>
              <a:t>G</a:t>
            </a:r>
            <a:r>
              <a:rPr lang="en-US" altLang="en-US" sz="1800" dirty="0"/>
              <a:t>(</a:t>
            </a:r>
            <a:r>
              <a:rPr lang="en-US" altLang="en-US" sz="1800" i="1" dirty="0"/>
              <a:t>x</a:t>
            </a:r>
            <a:r>
              <a:rPr lang="en-US" altLang="en-US" sz="1800" dirty="0"/>
              <a:t>),</a:t>
            </a:r>
            <a:r>
              <a:rPr lang="en-US" altLang="en-US" sz="1800" i="1" dirty="0"/>
              <a:t>x</a:t>
            </a:r>
            <a:r>
              <a:rPr lang="en-US" altLang="en-US" sz="1800" dirty="0" smtClean="0"/>
              <a:t>)]</a:t>
            </a:r>
            <a:endParaRPr lang="en-US" altLang="en-US" sz="1800" dirty="0"/>
          </a:p>
        </p:txBody>
      </p:sp>
      <p:sp>
        <p:nvSpPr>
          <p:cNvPr id="2" name="Date Placeholder 1"/>
          <p:cNvSpPr>
            <a:spLocks noGrp="1"/>
          </p:cNvSpPr>
          <p:nvPr>
            <p:ph type="dt" sz="half" idx="10"/>
          </p:nvPr>
        </p:nvSpPr>
        <p:spPr/>
        <p:txBody>
          <a:bodyPr/>
          <a:lstStyle/>
          <a:p>
            <a:pPr>
              <a:defRPr/>
            </a:pPr>
            <a:fld id="{4250901C-51DD-49BB-80C5-A88B71B4CE41}"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170</a:t>
            </a:fld>
            <a:endParaRPr lang="en-US"/>
          </a:p>
        </p:txBody>
      </p:sp>
    </p:spTree>
    <p:extLst>
      <p:ext uri="{BB962C8B-B14F-4D97-AF65-F5344CB8AC3E}">
        <p14:creationId xmlns:p14="http://schemas.microsoft.com/office/powerpoint/2010/main" val="4181874617"/>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ltLang="en-US" sz="4000"/>
              <a:t>Resolution proof: definite clauses</a:t>
            </a:r>
          </a:p>
        </p:txBody>
      </p:sp>
      <p:pic>
        <p:nvPicPr>
          <p:cNvPr id="45060" name="Picture 4" descr="crime-resol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371600"/>
            <a:ext cx="7848600" cy="4719638"/>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pPr>
              <a:defRPr/>
            </a:pPr>
            <a:fld id="{1D1FAC0D-0D0F-4CCA-BD03-8ED13F0E697C}"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171</a:t>
            </a:fld>
            <a:endParaRPr lang="en-US"/>
          </a:p>
        </p:txBody>
      </p:sp>
    </p:spTree>
    <p:extLst>
      <p:ext uri="{BB962C8B-B14F-4D97-AF65-F5344CB8AC3E}">
        <p14:creationId xmlns:p14="http://schemas.microsoft.com/office/powerpoint/2010/main" val="1983924900"/>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3392" y="2132856"/>
            <a:ext cx="8064896" cy="3046988"/>
          </a:xfrm>
          <a:prstGeom prst="rect">
            <a:avLst/>
          </a:prstGeom>
          <a:noFill/>
        </p:spPr>
        <p:txBody>
          <a:bodyPr wrap="square" rtlCol="0">
            <a:spAutoFit/>
          </a:bodyPr>
          <a:lstStyle/>
          <a:p>
            <a:r>
              <a:rPr lang="en-US" sz="4800" dirty="0" smtClean="0">
                <a:solidFill>
                  <a:srgbClr val="7030A0"/>
                </a:solidFill>
              </a:rPr>
              <a:t>Thank you for your Attention </a:t>
            </a:r>
          </a:p>
          <a:p>
            <a:pPr algn="ctr"/>
            <a:endParaRPr lang="en-US" sz="4800" dirty="0" smtClean="0">
              <a:solidFill>
                <a:srgbClr val="7030A0"/>
              </a:solidFill>
            </a:endParaRPr>
          </a:p>
          <a:p>
            <a:pPr algn="ctr"/>
            <a:endParaRPr lang="en-US" sz="4800" dirty="0">
              <a:solidFill>
                <a:srgbClr val="7030A0"/>
              </a:solidFill>
            </a:endParaRPr>
          </a:p>
          <a:p>
            <a:pPr algn="ctr"/>
            <a:r>
              <a:rPr lang="en-US" sz="4800" dirty="0" smtClean="0">
                <a:solidFill>
                  <a:srgbClr val="7030A0"/>
                </a:solidFill>
              </a:rPr>
              <a:t>Any more queries</a:t>
            </a:r>
            <a:endParaRPr lang="en-IN" sz="4800" dirty="0">
              <a:solidFill>
                <a:srgbClr val="7030A0"/>
              </a:solidFill>
            </a:endParaRPr>
          </a:p>
        </p:txBody>
      </p:sp>
      <p:sp>
        <p:nvSpPr>
          <p:cNvPr id="5" name="Date Placeholder 4"/>
          <p:cNvSpPr>
            <a:spLocks noGrp="1"/>
          </p:cNvSpPr>
          <p:nvPr>
            <p:ph type="dt" sz="half" idx="10"/>
          </p:nvPr>
        </p:nvSpPr>
        <p:spPr/>
        <p:txBody>
          <a:bodyPr/>
          <a:lstStyle/>
          <a:p>
            <a:pPr>
              <a:defRPr/>
            </a:pPr>
            <a:fld id="{867A985E-AF1F-433D-B9E9-83786FD0B64A}" type="datetime8">
              <a:rPr lang="en-US" smtClean="0"/>
              <a:t>1/17/2021 11:30 AM</a:t>
            </a:fld>
            <a:endParaRPr lang="en-US"/>
          </a:p>
        </p:txBody>
      </p:sp>
      <p:sp>
        <p:nvSpPr>
          <p:cNvPr id="6" name="Slide Number Placeholder 5"/>
          <p:cNvSpPr>
            <a:spLocks noGrp="1"/>
          </p:cNvSpPr>
          <p:nvPr>
            <p:ph type="sldNum" sz="quarter" idx="12"/>
          </p:nvPr>
        </p:nvSpPr>
        <p:spPr/>
        <p:txBody>
          <a:bodyPr/>
          <a:lstStyle/>
          <a:p>
            <a:pPr>
              <a:defRPr/>
            </a:pPr>
            <a:fld id="{95D59A8A-7DBD-46DB-811A-0FD3F62D5942}" type="slidenum">
              <a:rPr lang="en-US" smtClean="0"/>
              <a:pPr>
                <a:defRPr/>
              </a:pPr>
              <a:t>172</a:t>
            </a:fld>
            <a:endParaRPr lang="en-US"/>
          </a:p>
        </p:txBody>
      </p:sp>
    </p:spTree>
    <p:extLst>
      <p:ext uri="{BB962C8B-B14F-4D97-AF65-F5344CB8AC3E}">
        <p14:creationId xmlns:p14="http://schemas.microsoft.com/office/powerpoint/2010/main" val="229689351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19" descr="11942.jpg"/>
          <p:cNvPicPr>
            <a:picLocks noChangeAspect="1"/>
          </p:cNvPicPr>
          <p:nvPr/>
        </p:nvPicPr>
        <p:blipFill rotWithShape="1">
          <a:blip r:embed="rId3">
            <a:lum bright="-20000" contrast="22000"/>
          </a:blip>
          <a:srcRect t="5436" b="48065"/>
          <a:stretch/>
        </p:blipFill>
        <p:spPr bwMode="auto">
          <a:xfrm>
            <a:off x="1" y="-2410"/>
            <a:ext cx="12191999" cy="7029426"/>
          </a:xfrm>
          <a:prstGeom prst="rect">
            <a:avLst/>
          </a:prstGeom>
          <a:solidFill>
            <a:schemeClr val="bg2">
              <a:lumMod val="75000"/>
            </a:schemeClr>
          </a:solidFill>
          <a:ln w="9525">
            <a:noFill/>
            <a:miter lim="800000"/>
            <a:headEnd/>
            <a:tailEnd/>
          </a:ln>
        </p:spPr>
      </p:pic>
      <p:grpSp>
        <p:nvGrpSpPr>
          <p:cNvPr id="18" name="Group 17"/>
          <p:cNvGrpSpPr/>
          <p:nvPr/>
        </p:nvGrpSpPr>
        <p:grpSpPr>
          <a:xfrm>
            <a:off x="10075256" y="714358"/>
            <a:ext cx="1853392" cy="645915"/>
            <a:chOff x="6810375" y="833438"/>
            <a:chExt cx="1853392" cy="645915"/>
          </a:xfrm>
        </p:grpSpPr>
        <p:sp>
          <p:nvSpPr>
            <p:cNvPr id="5130" name="TextBox 12"/>
            <p:cNvSpPr txBox="1">
              <a:spLocks noChangeArrowheads="1"/>
            </p:cNvSpPr>
            <p:nvPr/>
          </p:nvSpPr>
          <p:spPr bwMode="auto">
            <a:xfrm>
              <a:off x="6810375" y="833438"/>
              <a:ext cx="1853392" cy="492443"/>
            </a:xfrm>
            <a:prstGeom prst="rect">
              <a:avLst/>
            </a:prstGeom>
            <a:noFill/>
            <a:ln w="9525">
              <a:noFill/>
              <a:miter lim="800000"/>
              <a:headEnd/>
              <a:tailEnd/>
            </a:ln>
          </p:spPr>
          <p:txBody>
            <a:bodyPr wrap="none">
              <a:spAutoFit/>
            </a:bodyPr>
            <a:lstStyle/>
            <a:p>
              <a:r>
                <a:rPr lang="en-US" sz="2600" b="1" dirty="0">
                  <a:solidFill>
                    <a:srgbClr val="FFFFFF"/>
                  </a:solidFill>
                  <a:latin typeface="Helvetica" pitchFamily="34" charset="0"/>
                  <a:cs typeface="Helvetica" pitchFamily="34" charset="0"/>
                </a:rPr>
                <a:t>BITS</a:t>
              </a:r>
              <a:r>
                <a:rPr lang="en-US" sz="2600" b="1" dirty="0">
                  <a:solidFill>
                    <a:srgbClr val="FFFFFF"/>
                  </a:solidFill>
                  <a:latin typeface="Helvetica Neue"/>
                  <a:ea typeface="Helvetica Neue"/>
                  <a:cs typeface="Helvetica Neue"/>
                </a:rPr>
                <a:t> </a:t>
              </a:r>
              <a:r>
                <a:rPr lang="en-US" sz="2600" dirty="0">
                  <a:solidFill>
                    <a:srgbClr val="FFFFFF"/>
                  </a:solidFill>
                  <a:latin typeface="Helvetica" pitchFamily="34" charset="0"/>
                  <a:cs typeface="Helvetica" pitchFamily="34" charset="0"/>
                </a:rPr>
                <a:t>Pilani</a:t>
              </a:r>
            </a:p>
          </p:txBody>
        </p:sp>
        <p:sp>
          <p:nvSpPr>
            <p:cNvPr id="5131" name="TextBox 13"/>
            <p:cNvSpPr txBox="1">
              <a:spLocks noChangeArrowheads="1"/>
            </p:cNvSpPr>
            <p:nvPr/>
          </p:nvSpPr>
          <p:spPr bwMode="auto">
            <a:xfrm>
              <a:off x="7312025" y="1171576"/>
              <a:ext cx="1340432" cy="307777"/>
            </a:xfrm>
            <a:prstGeom prst="rect">
              <a:avLst/>
            </a:prstGeom>
            <a:noFill/>
            <a:ln w="9525">
              <a:noFill/>
              <a:miter lim="800000"/>
              <a:headEnd/>
              <a:tailEnd/>
            </a:ln>
          </p:spPr>
          <p:txBody>
            <a:bodyPr wrap="none">
              <a:spAutoFit/>
            </a:bodyPr>
            <a:lstStyle/>
            <a:p>
              <a:r>
                <a:rPr lang="en-US" sz="1400" dirty="0">
                  <a:solidFill>
                    <a:srgbClr val="FFFFFF"/>
                  </a:solidFill>
                  <a:latin typeface="Helvetica" pitchFamily="34" charset="0"/>
                  <a:cs typeface="Helvetica" pitchFamily="34" charset="0"/>
                </a:rPr>
                <a:t>Pilani Campus</a:t>
              </a:r>
              <a:endParaRPr lang="en-US" sz="1400" dirty="0">
                <a:latin typeface="Helvetica" pitchFamily="34" charset="0"/>
                <a:cs typeface="Helvetica" pitchFamily="34" charset="0"/>
              </a:endParaRPr>
            </a:p>
          </p:txBody>
        </p:sp>
      </p:grpSp>
      <p:pic>
        <p:nvPicPr>
          <p:cNvPr id="5132" name="Picture 15" descr="Picture 7.png"/>
          <p:cNvPicPr>
            <a:picLocks noChangeAspect="1"/>
          </p:cNvPicPr>
          <p:nvPr/>
        </p:nvPicPr>
        <p:blipFill>
          <a:blip r:embed="rId4"/>
          <a:srcRect l="1923" b="5336"/>
          <a:stretch>
            <a:fillRect/>
          </a:stretch>
        </p:blipFill>
        <p:spPr bwMode="auto">
          <a:xfrm>
            <a:off x="9667251" y="2"/>
            <a:ext cx="2193925" cy="692151"/>
          </a:xfrm>
          <a:prstGeom prst="rect">
            <a:avLst/>
          </a:prstGeom>
          <a:noFill/>
          <a:ln w="9525">
            <a:noFill/>
            <a:miter lim="800000"/>
            <a:headEnd/>
            <a:tailEnd/>
          </a:ln>
        </p:spPr>
      </p:pic>
      <p:grpSp>
        <p:nvGrpSpPr>
          <p:cNvPr id="3" name="Group 2"/>
          <p:cNvGrpSpPr/>
          <p:nvPr/>
        </p:nvGrpSpPr>
        <p:grpSpPr>
          <a:xfrm>
            <a:off x="-24680" y="3405898"/>
            <a:ext cx="11017224" cy="1841959"/>
            <a:chOff x="-24680" y="5633261"/>
            <a:chExt cx="8145017" cy="1612163"/>
          </a:xfrm>
        </p:grpSpPr>
        <p:sp>
          <p:nvSpPr>
            <p:cNvPr id="23" name="Rectangle 22"/>
            <p:cNvSpPr/>
            <p:nvPr/>
          </p:nvSpPr>
          <p:spPr>
            <a:xfrm>
              <a:off x="2982045" y="7153984"/>
              <a:ext cx="2730649" cy="91440"/>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4" name="Rectangle 23"/>
            <p:cNvSpPr/>
            <p:nvPr/>
          </p:nvSpPr>
          <p:spPr>
            <a:xfrm>
              <a:off x="5515250" y="7153984"/>
              <a:ext cx="2605087" cy="9144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5" name="Rectangle 24"/>
            <p:cNvSpPr/>
            <p:nvPr/>
          </p:nvSpPr>
          <p:spPr>
            <a:xfrm>
              <a:off x="-24680" y="7153984"/>
              <a:ext cx="3006725" cy="91440"/>
            </a:xfrm>
            <a:prstGeom prst="rect">
              <a:avLst/>
            </a:prstGeom>
            <a:solidFill>
              <a:srgbClr val="FFCE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5129" name="Picture 11" descr="logo.png"/>
            <p:cNvPicPr>
              <a:picLocks noChangeAspect="1"/>
            </p:cNvPicPr>
            <p:nvPr/>
          </p:nvPicPr>
          <p:blipFill>
            <a:blip r:embed="rId5"/>
            <a:srcRect/>
            <a:stretch>
              <a:fillRect/>
            </a:stretch>
          </p:blipFill>
          <p:spPr bwMode="auto">
            <a:xfrm>
              <a:off x="135026" y="5633261"/>
              <a:ext cx="1277650" cy="1417844"/>
            </a:xfrm>
            <a:prstGeom prst="rect">
              <a:avLst/>
            </a:prstGeom>
            <a:noFill/>
            <a:ln w="9525">
              <a:noFill/>
              <a:miter lim="800000"/>
              <a:headEnd/>
              <a:tailEnd/>
            </a:ln>
          </p:spPr>
        </p:pic>
        <p:sp>
          <p:nvSpPr>
            <p:cNvPr id="26" name="TextBox 25"/>
            <p:cNvSpPr txBox="1"/>
            <p:nvPr/>
          </p:nvSpPr>
          <p:spPr>
            <a:xfrm>
              <a:off x="1519147" y="5753981"/>
              <a:ext cx="5542903" cy="1050580"/>
            </a:xfrm>
            <a:prstGeom prst="rect">
              <a:avLst/>
            </a:prstGeom>
            <a:solidFill>
              <a:srgbClr val="FFFF00"/>
            </a:solidFill>
            <a:ln>
              <a:solidFill>
                <a:schemeClr val="accent1"/>
              </a:solidFill>
            </a:ln>
          </p:spPr>
          <p:txBody>
            <a:bodyPr wrap="square">
              <a:spAutoFit/>
            </a:bodyPr>
            <a:lstStyle/>
            <a:p>
              <a:pPr algn="ctr" fontAlgn="auto">
                <a:spcBef>
                  <a:spcPts val="0"/>
                </a:spcBef>
                <a:spcAft>
                  <a:spcPts val="0"/>
                </a:spcAft>
                <a:defRPr/>
              </a:pPr>
              <a:r>
                <a:rPr lang="en-US" sz="2400" b="1" dirty="0" smtClean="0">
                  <a:solidFill>
                    <a:srgbClr val="FF0000"/>
                  </a:solidFill>
                  <a:latin typeface="Adobe Caslon Pro Bold" pitchFamily="18" charset="0"/>
                  <a:cs typeface="Helvetica"/>
                </a:rPr>
                <a:t>DSE CL 557  - Artificial and Computational Intelligence</a:t>
              </a:r>
            </a:p>
            <a:p>
              <a:pPr algn="ctr" fontAlgn="auto">
                <a:spcBef>
                  <a:spcPts val="0"/>
                </a:spcBef>
                <a:spcAft>
                  <a:spcPts val="0"/>
                </a:spcAft>
                <a:defRPr/>
              </a:pPr>
              <a:endParaRPr lang="en-US" sz="2400" b="1" dirty="0" smtClean="0">
                <a:solidFill>
                  <a:srgbClr val="FF0000"/>
                </a:solidFill>
                <a:latin typeface="Adobe Caslon Pro Bold" pitchFamily="18" charset="0"/>
                <a:cs typeface="Helvetica"/>
              </a:endParaRPr>
            </a:p>
            <a:p>
              <a:pPr algn="ctr" fontAlgn="auto">
                <a:spcBef>
                  <a:spcPts val="0"/>
                </a:spcBef>
                <a:spcAft>
                  <a:spcPts val="0"/>
                </a:spcAft>
                <a:defRPr/>
              </a:pPr>
              <a:r>
                <a:rPr lang="en-US" sz="2400" b="1" dirty="0" smtClean="0">
                  <a:solidFill>
                    <a:srgbClr val="000099"/>
                  </a:solidFill>
                  <a:latin typeface="Adobe Caslon Pro Bold" pitchFamily="18" charset="0"/>
                  <a:cs typeface="Helvetica"/>
                </a:rPr>
                <a:t>#12. </a:t>
              </a:r>
              <a:r>
                <a:rPr lang="en-US" sz="2400" b="1" dirty="0">
                  <a:solidFill>
                    <a:srgbClr val="000099"/>
                  </a:solidFill>
                  <a:latin typeface="Adobe Caslon Pro Bold" pitchFamily="18" charset="0"/>
                  <a:cs typeface="Helvetica"/>
                </a:rPr>
                <a:t>Probabilistic Representation and Reasoning</a:t>
              </a:r>
              <a:endParaRPr lang="en-US" sz="1200" dirty="0">
                <a:solidFill>
                  <a:schemeClr val="tx1">
                    <a:lumMod val="95000"/>
                    <a:lumOff val="5000"/>
                  </a:schemeClr>
                </a:solidFill>
                <a:latin typeface="Palatino Linotype" pitchFamily="18" charset="0"/>
                <a:cs typeface="Helvetica"/>
              </a:endParaRPr>
            </a:p>
          </p:txBody>
        </p:sp>
      </p:grpSp>
      <p:sp>
        <p:nvSpPr>
          <p:cNvPr id="2" name="Rectangle 1"/>
          <p:cNvSpPr/>
          <p:nvPr/>
        </p:nvSpPr>
        <p:spPr>
          <a:xfrm>
            <a:off x="191344" y="2449182"/>
            <a:ext cx="3046254" cy="369332"/>
          </a:xfrm>
          <a:prstGeom prst="rect">
            <a:avLst/>
          </a:prstGeom>
        </p:spPr>
        <p:txBody>
          <a:bodyPr wrap="square">
            <a:spAutoFit/>
          </a:bodyPr>
          <a:lstStyle/>
          <a:p>
            <a:pPr algn="ctr">
              <a:spcBef>
                <a:spcPct val="50000"/>
              </a:spcBef>
            </a:pPr>
            <a:r>
              <a:rPr lang="en-US" sz="900" dirty="0" smtClean="0">
                <a:solidFill>
                  <a:schemeClr val="bg1"/>
                </a:solidFill>
                <a:latin typeface="Palatino"/>
                <a:cs typeface="Palatino"/>
              </a:rPr>
              <a:t>(some slides </a:t>
            </a:r>
            <a:r>
              <a:rPr lang="en-US" sz="900" dirty="0">
                <a:solidFill>
                  <a:schemeClr val="bg1"/>
                </a:solidFill>
                <a:latin typeface="Palatino"/>
                <a:cs typeface="Palatino"/>
              </a:rPr>
              <a:t>adapted </a:t>
            </a:r>
            <a:r>
              <a:rPr lang="en-US" sz="900" dirty="0" smtClean="0">
                <a:solidFill>
                  <a:schemeClr val="bg1"/>
                </a:solidFill>
                <a:latin typeface="Palatino"/>
                <a:cs typeface="Palatino"/>
              </a:rPr>
              <a:t>from </a:t>
            </a:r>
            <a:r>
              <a:rPr lang="en-US" sz="900" dirty="0" smtClean="0">
                <a:solidFill>
                  <a:schemeClr val="bg1"/>
                </a:solidFill>
                <a:latin typeface="Calibri"/>
                <a:cs typeface="Calibri"/>
              </a:rPr>
              <a:t>Stuart</a:t>
            </a:r>
            <a:r>
              <a:rPr lang="en-US" sz="900" dirty="0" smtClean="0">
                <a:solidFill>
                  <a:schemeClr val="bg1"/>
                </a:solidFill>
                <a:latin typeface="Palatino"/>
                <a:cs typeface="Palatino"/>
              </a:rPr>
              <a:t>  </a:t>
            </a:r>
            <a:r>
              <a:rPr lang="en-IN" sz="900" dirty="0">
                <a:solidFill>
                  <a:schemeClr val="bg1"/>
                </a:solidFill>
              </a:rPr>
              <a:t>http://aima.cs.berkeley.edu/</a:t>
            </a:r>
            <a:r>
              <a:rPr lang="en-US" sz="900" dirty="0" smtClean="0">
                <a:solidFill>
                  <a:schemeClr val="bg1"/>
                </a:solidFill>
                <a:latin typeface="Palatino"/>
                <a:cs typeface="Palatino"/>
              </a:rPr>
              <a:t>)</a:t>
            </a:r>
            <a:endParaRPr lang="en-US" sz="900" dirty="0">
              <a:solidFill>
                <a:schemeClr val="bg1"/>
              </a:solidFill>
              <a:latin typeface="Palatino"/>
              <a:cs typeface="Palatino"/>
            </a:endParaRPr>
          </a:p>
        </p:txBody>
      </p:sp>
      <p:sp>
        <p:nvSpPr>
          <p:cNvPr id="6" name="Rectangle 5"/>
          <p:cNvSpPr/>
          <p:nvPr/>
        </p:nvSpPr>
        <p:spPr>
          <a:xfrm>
            <a:off x="191344" y="5775647"/>
            <a:ext cx="3507563" cy="461665"/>
          </a:xfrm>
          <a:prstGeom prst="rect">
            <a:avLst/>
          </a:prstGeom>
        </p:spPr>
        <p:txBody>
          <a:bodyPr wrap="none">
            <a:spAutoFit/>
          </a:bodyPr>
          <a:lstStyle/>
          <a:p>
            <a:fld id="{FF8EA8C4-DC85-4AF6-93A9-6960CF029261}" type="datetime2">
              <a:rPr lang="en-US" sz="2400">
                <a:solidFill>
                  <a:schemeClr val="bg1"/>
                </a:solidFill>
                <a:latin typeface="Adobe Caslon Pro Bold" pitchFamily="18" charset="0"/>
                <a:cs typeface="Helvetica"/>
              </a:rPr>
              <a:pPr/>
              <a:t>Sunday, January 17, 2021</a:t>
            </a:fld>
            <a:endParaRPr lang="en-IN" sz="2400" dirty="0">
              <a:solidFill>
                <a:schemeClr val="bg1"/>
              </a:solidFill>
            </a:endParaRPr>
          </a:p>
        </p:txBody>
      </p:sp>
      <p:sp>
        <p:nvSpPr>
          <p:cNvPr id="7" name="Rectangle 6"/>
          <p:cNvSpPr/>
          <p:nvPr/>
        </p:nvSpPr>
        <p:spPr>
          <a:xfrm>
            <a:off x="8112224" y="5775647"/>
            <a:ext cx="2993260" cy="461665"/>
          </a:xfrm>
          <a:prstGeom prst="rect">
            <a:avLst/>
          </a:prstGeom>
        </p:spPr>
        <p:txBody>
          <a:bodyPr wrap="square">
            <a:spAutoFit/>
          </a:bodyPr>
          <a:lstStyle/>
          <a:p>
            <a:r>
              <a:rPr lang="en-US" sz="2400" dirty="0">
                <a:solidFill>
                  <a:schemeClr val="bg1"/>
                </a:solidFill>
                <a:latin typeface="Adobe Caslon Pro Bold" pitchFamily="18" charset="0"/>
                <a:cs typeface="Helvetica"/>
              </a:rPr>
              <a:t>Dr. Saikishor Jangiti</a:t>
            </a:r>
            <a:endParaRPr lang="en-IN" sz="2400" dirty="0">
              <a:solidFill>
                <a:schemeClr val="bg1"/>
              </a:solidFill>
            </a:endParaRPr>
          </a:p>
        </p:txBody>
      </p:sp>
      <p:sp>
        <p:nvSpPr>
          <p:cNvPr id="8" name="Date Placeholder 7"/>
          <p:cNvSpPr>
            <a:spLocks noGrp="1"/>
          </p:cNvSpPr>
          <p:nvPr>
            <p:ph type="dt" sz="half" idx="10"/>
          </p:nvPr>
        </p:nvSpPr>
        <p:spPr/>
        <p:txBody>
          <a:bodyPr/>
          <a:lstStyle/>
          <a:p>
            <a:pPr>
              <a:defRPr/>
            </a:pPr>
            <a:fld id="{6954DC63-EA26-457E-9B6E-62DC58255243}" type="datetime8">
              <a:rPr lang="en-US" smtClean="0"/>
              <a:t>1/17/2021 11:30 AM</a:t>
            </a:fld>
            <a:endParaRPr lang="en-US"/>
          </a:p>
        </p:txBody>
      </p:sp>
      <p:sp>
        <p:nvSpPr>
          <p:cNvPr id="9" name="Slide Number Placeholder 8"/>
          <p:cNvSpPr>
            <a:spLocks noGrp="1"/>
          </p:cNvSpPr>
          <p:nvPr>
            <p:ph type="sldNum" sz="quarter" idx="12"/>
          </p:nvPr>
        </p:nvSpPr>
        <p:spPr/>
        <p:txBody>
          <a:bodyPr/>
          <a:lstStyle/>
          <a:p>
            <a:pPr>
              <a:defRPr/>
            </a:pPr>
            <a:fld id="{4C84874A-9F9C-412B-8B59-7BB7BD4CCB0F}" type="slidenum">
              <a:rPr lang="en-US" smtClean="0"/>
              <a:pPr>
                <a:defRPr/>
              </a:pPr>
              <a:t>173</a:t>
            </a:fld>
            <a:endParaRPr lang="en-US"/>
          </a:p>
        </p:txBody>
      </p:sp>
      <p:pic>
        <p:nvPicPr>
          <p:cNvPr id="1026" name="Picture 2" descr="See the source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7079" y="524403"/>
            <a:ext cx="1814784" cy="1879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823064"/>
      </p:ext>
    </p:extLst>
  </p:cSld>
  <p:clrMapOvr>
    <a:masterClrMapping/>
  </p:clrMapOvr>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dirty="0"/>
              <a:t>Today</a:t>
            </a:r>
            <a:endParaRPr lang="en-US" altLang="en-US" dirty="0"/>
          </a:p>
        </p:txBody>
      </p:sp>
      <p:sp>
        <p:nvSpPr>
          <p:cNvPr id="4099" name="Rectangle 3"/>
          <p:cNvSpPr>
            <a:spLocks noGrp="1" noChangeArrowheads="1"/>
          </p:cNvSpPr>
          <p:nvPr>
            <p:ph type="body" idx="1"/>
          </p:nvPr>
        </p:nvSpPr>
        <p:spPr>
          <a:xfrm>
            <a:off x="609600" y="1340768"/>
            <a:ext cx="8669867" cy="4525963"/>
          </a:xfrm>
        </p:spPr>
        <p:txBody>
          <a:bodyPr>
            <a:normAutofit fontScale="92500" lnSpcReduction="10000"/>
          </a:bodyPr>
          <a:lstStyle/>
          <a:p>
            <a:pPr marL="0" indent="0">
              <a:buNone/>
            </a:pPr>
            <a:r>
              <a:rPr lang="en-IN" dirty="0"/>
              <a:t>Probabilistic Representation and Reasoning 	</a:t>
            </a:r>
          </a:p>
          <a:p>
            <a:r>
              <a:rPr lang="en-US" dirty="0" smtClean="0"/>
              <a:t>Inference </a:t>
            </a:r>
            <a:r>
              <a:rPr lang="en-US" dirty="0"/>
              <a:t>using full joint distribution &amp; </a:t>
            </a:r>
            <a:r>
              <a:rPr lang="en-US" dirty="0" smtClean="0"/>
              <a:t>Example</a:t>
            </a:r>
          </a:p>
          <a:p>
            <a:pPr lvl="1"/>
            <a:r>
              <a:rPr lang="en-US" altLang="en-US" dirty="0"/>
              <a:t>Uncertainty</a:t>
            </a:r>
          </a:p>
          <a:p>
            <a:pPr lvl="1"/>
            <a:r>
              <a:rPr lang="en-US" altLang="en-US" dirty="0"/>
              <a:t>Probability</a:t>
            </a:r>
          </a:p>
          <a:p>
            <a:pPr lvl="1"/>
            <a:r>
              <a:rPr lang="en-US" altLang="en-US" dirty="0"/>
              <a:t>Syntax and Semantics</a:t>
            </a:r>
          </a:p>
          <a:p>
            <a:pPr lvl="1"/>
            <a:r>
              <a:rPr lang="en-US" altLang="en-US" dirty="0"/>
              <a:t>Inference</a:t>
            </a:r>
          </a:p>
          <a:p>
            <a:pPr lvl="1"/>
            <a:r>
              <a:rPr lang="en-US" altLang="en-US" dirty="0"/>
              <a:t>Independence and Bayes' </a:t>
            </a:r>
            <a:r>
              <a:rPr lang="en-US" altLang="en-US" dirty="0" smtClean="0"/>
              <a:t>Rule</a:t>
            </a:r>
            <a:endParaRPr lang="en-US" dirty="0"/>
          </a:p>
          <a:p>
            <a:r>
              <a:rPr lang="en-US" dirty="0" smtClean="0"/>
              <a:t>Knowledge </a:t>
            </a:r>
            <a:r>
              <a:rPr lang="en-US" dirty="0"/>
              <a:t>representation using Bayesian Networks, semantics of Bayesian Networks </a:t>
            </a:r>
            <a:r>
              <a:rPr lang="en-IN" dirty="0"/>
              <a:t>	</a:t>
            </a:r>
          </a:p>
          <a:p>
            <a:pPr marL="0" indent="0">
              <a:buNone/>
            </a:pPr>
            <a:endParaRPr lang="en-IN" dirty="0"/>
          </a:p>
        </p:txBody>
      </p:sp>
      <p:sp>
        <p:nvSpPr>
          <p:cNvPr id="4" name="Rectangle 3"/>
          <p:cNvSpPr/>
          <p:nvPr/>
        </p:nvSpPr>
        <p:spPr>
          <a:xfrm>
            <a:off x="483750" y="5995150"/>
            <a:ext cx="8596044" cy="369332"/>
          </a:xfrm>
          <a:prstGeom prst="rect">
            <a:avLst/>
          </a:prstGeom>
        </p:spPr>
        <p:txBody>
          <a:bodyPr wrap="square">
            <a:spAutoFit/>
          </a:bodyPr>
          <a:lstStyle/>
          <a:p>
            <a:r>
              <a:rPr lang="en-IN" dirty="0"/>
              <a:t>Reference: </a:t>
            </a:r>
            <a:r>
              <a:rPr lang="en-IN" dirty="0" smtClean="0"/>
              <a:t>Chapter 13, 14.1 &amp; 14.2  from </a:t>
            </a:r>
            <a:r>
              <a:rPr lang="en-IN" dirty="0"/>
              <a:t>AI: A modern approach (Russell, </a:t>
            </a:r>
            <a:r>
              <a:rPr lang="en-IN" dirty="0" err="1"/>
              <a:t>Norvig</a:t>
            </a:r>
            <a:r>
              <a:rPr lang="en-IN" dirty="0"/>
              <a:t>)</a:t>
            </a:r>
          </a:p>
        </p:txBody>
      </p:sp>
      <p:sp>
        <p:nvSpPr>
          <p:cNvPr id="5" name="Date Placeholder 4"/>
          <p:cNvSpPr>
            <a:spLocks noGrp="1"/>
          </p:cNvSpPr>
          <p:nvPr>
            <p:ph type="dt" sz="half" idx="10"/>
          </p:nvPr>
        </p:nvSpPr>
        <p:spPr/>
        <p:txBody>
          <a:bodyPr/>
          <a:lstStyle/>
          <a:p>
            <a:pPr>
              <a:defRPr/>
            </a:pPr>
            <a:fld id="{3AABE5A1-27AA-4580-899E-7723EF71CB9A}" type="datetime8">
              <a:rPr lang="en-US" smtClean="0"/>
              <a:t>1/17/2021 11:30 AM</a:t>
            </a:fld>
            <a:endParaRPr lang="en-US"/>
          </a:p>
        </p:txBody>
      </p:sp>
      <p:sp>
        <p:nvSpPr>
          <p:cNvPr id="6" name="Slide Number Placeholder 5"/>
          <p:cNvSpPr>
            <a:spLocks noGrp="1"/>
          </p:cNvSpPr>
          <p:nvPr>
            <p:ph type="sldNum" sz="quarter" idx="12"/>
          </p:nvPr>
        </p:nvSpPr>
        <p:spPr/>
        <p:txBody>
          <a:bodyPr/>
          <a:lstStyle/>
          <a:p>
            <a:pPr>
              <a:defRPr/>
            </a:pPr>
            <a:fld id="{54CD2F88-8A41-4E7F-9278-91FE67E35F94}" type="slidenum">
              <a:rPr lang="en-US" smtClean="0"/>
              <a:pPr>
                <a:defRPr/>
              </a:pPr>
              <a:t>174</a:t>
            </a:fld>
            <a:endParaRPr lang="en-US"/>
          </a:p>
        </p:txBody>
      </p:sp>
    </p:spTree>
    <p:extLst>
      <p:ext uri="{BB962C8B-B14F-4D97-AF65-F5344CB8AC3E}">
        <p14:creationId xmlns:p14="http://schemas.microsoft.com/office/powerpoint/2010/main" val="1259215807"/>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a:t>Uncertainty</a:t>
            </a:r>
          </a:p>
        </p:txBody>
      </p:sp>
      <p:sp>
        <p:nvSpPr>
          <p:cNvPr id="5123" name="Rectangle 3"/>
          <p:cNvSpPr>
            <a:spLocks noGrp="1" noChangeArrowheads="1"/>
          </p:cNvSpPr>
          <p:nvPr>
            <p:ph type="body" idx="1"/>
          </p:nvPr>
        </p:nvSpPr>
        <p:spPr/>
        <p:txBody>
          <a:bodyPr>
            <a:noAutofit/>
          </a:bodyPr>
          <a:lstStyle/>
          <a:p>
            <a:pPr marL="609600" indent="-609600">
              <a:lnSpc>
                <a:spcPct val="80000"/>
              </a:lnSpc>
              <a:buNone/>
            </a:pPr>
            <a:r>
              <a:rPr lang="en-US" altLang="en-US" sz="1800" dirty="0"/>
              <a:t>Let action </a:t>
            </a:r>
            <a:r>
              <a:rPr lang="en-US" altLang="en-US" sz="1800" i="1" dirty="0"/>
              <a:t>A</a:t>
            </a:r>
            <a:r>
              <a:rPr lang="en-US" altLang="en-US" sz="1800" i="1" baseline="-25000" dirty="0"/>
              <a:t>t</a:t>
            </a:r>
            <a:r>
              <a:rPr lang="en-US" altLang="en-US" sz="1800" dirty="0"/>
              <a:t> = leave for </a:t>
            </a:r>
            <a:r>
              <a:rPr lang="en-US" altLang="en-US" sz="1800" dirty="0" smtClean="0"/>
              <a:t>airport </a:t>
            </a:r>
            <a:r>
              <a:rPr lang="en-US" altLang="en-US" sz="1800" dirty="0" smtClean="0">
                <a:solidFill>
                  <a:srgbClr val="FF0000"/>
                </a:solidFill>
              </a:rPr>
              <a:t>t</a:t>
            </a:r>
            <a:r>
              <a:rPr lang="en-US" altLang="en-US" sz="1800" dirty="0" smtClean="0"/>
              <a:t> minutes </a:t>
            </a:r>
            <a:r>
              <a:rPr lang="en-US" altLang="en-US" sz="1800" dirty="0"/>
              <a:t>before flight</a:t>
            </a:r>
          </a:p>
          <a:p>
            <a:pPr marL="609600" indent="-609600">
              <a:lnSpc>
                <a:spcPct val="80000"/>
              </a:lnSpc>
              <a:buNone/>
            </a:pPr>
            <a:r>
              <a:rPr lang="en-US" altLang="en-US" sz="1800" dirty="0"/>
              <a:t>Will </a:t>
            </a:r>
            <a:r>
              <a:rPr lang="en-US" altLang="en-US" sz="1800" i="1" dirty="0"/>
              <a:t>A</a:t>
            </a:r>
            <a:r>
              <a:rPr lang="en-US" altLang="en-US" sz="1800" i="1" baseline="-25000" dirty="0"/>
              <a:t>t</a:t>
            </a:r>
            <a:r>
              <a:rPr lang="en-US" altLang="en-US" sz="1800" dirty="0"/>
              <a:t> get me there on time?
</a:t>
            </a:r>
          </a:p>
          <a:p>
            <a:pPr marL="609600" indent="-609600">
              <a:lnSpc>
                <a:spcPct val="80000"/>
              </a:lnSpc>
              <a:buNone/>
            </a:pPr>
            <a:r>
              <a:rPr lang="en-US" altLang="en-US" sz="1800" dirty="0"/>
              <a:t>Problems</a:t>
            </a:r>
            <a:r>
              <a:rPr lang="en-US" altLang="en-US" sz="1800" dirty="0" smtClean="0"/>
              <a:t>:</a:t>
            </a:r>
            <a:endParaRPr lang="en-US" altLang="en-US" sz="1800" dirty="0"/>
          </a:p>
          <a:p>
            <a:pPr marL="990600" lvl="1" indent="-533400">
              <a:lnSpc>
                <a:spcPct val="80000"/>
              </a:lnSpc>
              <a:buFontTx/>
              <a:buAutoNum type="arabicPeriod"/>
            </a:pPr>
            <a:r>
              <a:rPr lang="en-US" altLang="en-US" sz="1600" dirty="0"/>
              <a:t>partial observability (road state, other drivers' plans, etc</a:t>
            </a:r>
            <a:r>
              <a:rPr lang="en-US" altLang="en-US" sz="1600" dirty="0" smtClean="0"/>
              <a:t>.)</a:t>
            </a:r>
            <a:endParaRPr lang="en-US" altLang="en-US" sz="1600" dirty="0"/>
          </a:p>
          <a:p>
            <a:pPr marL="990600" lvl="1" indent="-533400">
              <a:lnSpc>
                <a:spcPct val="80000"/>
              </a:lnSpc>
              <a:buFontTx/>
              <a:buAutoNum type="arabicPeriod"/>
            </a:pPr>
            <a:r>
              <a:rPr lang="en-US" altLang="en-US" sz="1600" dirty="0"/>
              <a:t>noisy sensors (traffic reports</a:t>
            </a:r>
            <a:r>
              <a:rPr lang="en-US" altLang="en-US" sz="1600" dirty="0" smtClean="0"/>
              <a:t>)</a:t>
            </a:r>
            <a:endParaRPr lang="en-US" altLang="en-US" sz="1600" dirty="0"/>
          </a:p>
          <a:p>
            <a:pPr marL="990600" lvl="1" indent="-533400">
              <a:lnSpc>
                <a:spcPct val="80000"/>
              </a:lnSpc>
              <a:buFontTx/>
              <a:buAutoNum type="arabicPeriod"/>
            </a:pPr>
            <a:r>
              <a:rPr lang="en-US" altLang="en-US" sz="1600" dirty="0"/>
              <a:t>uncertainty in action outcomes (flat tire, etc</a:t>
            </a:r>
            <a:r>
              <a:rPr lang="en-US" altLang="en-US" sz="1600" dirty="0" smtClean="0"/>
              <a:t>.)</a:t>
            </a:r>
            <a:endParaRPr lang="en-US" altLang="en-US" sz="1600" dirty="0"/>
          </a:p>
          <a:p>
            <a:pPr marL="990600" lvl="1" indent="-533400">
              <a:lnSpc>
                <a:spcPct val="80000"/>
              </a:lnSpc>
              <a:buFontTx/>
              <a:buAutoNum type="arabicPeriod"/>
            </a:pPr>
            <a:r>
              <a:rPr lang="en-US" altLang="en-US" sz="1600" dirty="0"/>
              <a:t>immense complexity of modeling and predicting </a:t>
            </a:r>
            <a:r>
              <a:rPr lang="en-US" altLang="en-US" sz="1600" dirty="0" smtClean="0"/>
              <a:t>traffic</a:t>
            </a:r>
            <a:endParaRPr lang="en-US" altLang="en-US" sz="1600" dirty="0"/>
          </a:p>
          <a:p>
            <a:pPr marL="609600" indent="-609600">
              <a:lnSpc>
                <a:spcPct val="80000"/>
              </a:lnSpc>
              <a:buNone/>
            </a:pPr>
            <a:endParaRPr lang="en-US" altLang="en-US" sz="1800" dirty="0"/>
          </a:p>
          <a:p>
            <a:pPr marL="609600" indent="-609600">
              <a:lnSpc>
                <a:spcPct val="80000"/>
              </a:lnSpc>
              <a:buNone/>
            </a:pPr>
            <a:r>
              <a:rPr lang="en-US" altLang="en-US" sz="1800" dirty="0"/>
              <a:t>Hence a purely logical approach either</a:t>
            </a:r>
          </a:p>
          <a:p>
            <a:pPr marL="990600" lvl="1" indent="-533400">
              <a:lnSpc>
                <a:spcPct val="80000"/>
              </a:lnSpc>
              <a:buFontTx/>
              <a:buAutoNum type="arabicPeriod"/>
            </a:pPr>
            <a:r>
              <a:rPr lang="en-US" altLang="en-US" sz="1600" dirty="0"/>
              <a:t>risks falsehood: “</a:t>
            </a:r>
            <a:r>
              <a:rPr lang="en-US" altLang="en-US" sz="1600" i="1" dirty="0"/>
              <a:t>A</a:t>
            </a:r>
            <a:r>
              <a:rPr lang="en-US" altLang="en-US" sz="1600" i="1" baseline="-25000" dirty="0"/>
              <a:t>25</a:t>
            </a:r>
            <a:r>
              <a:rPr lang="en-US" altLang="en-US" sz="1600" dirty="0"/>
              <a:t> will get me there on time”, or</a:t>
            </a:r>
          </a:p>
          <a:p>
            <a:pPr marL="990600" lvl="1" indent="-533400">
              <a:lnSpc>
                <a:spcPct val="80000"/>
              </a:lnSpc>
              <a:buFontTx/>
              <a:buAutoNum type="arabicPeriod"/>
            </a:pPr>
            <a:r>
              <a:rPr lang="en-US" altLang="en-US" sz="1600" dirty="0"/>
              <a:t>leads to conclusions that are too weak for decision making:</a:t>
            </a:r>
          </a:p>
          <a:p>
            <a:pPr marL="609600" indent="-609600">
              <a:lnSpc>
                <a:spcPct val="80000"/>
              </a:lnSpc>
              <a:buNone/>
            </a:pPr>
            <a:endParaRPr lang="en-US" altLang="en-US" sz="1800" dirty="0"/>
          </a:p>
          <a:p>
            <a:pPr marL="609600" indent="-609600">
              <a:lnSpc>
                <a:spcPct val="80000"/>
              </a:lnSpc>
              <a:buNone/>
            </a:pPr>
            <a:r>
              <a:rPr lang="en-US" altLang="en-US" sz="1800" dirty="0"/>
              <a:t>“</a:t>
            </a:r>
            <a:r>
              <a:rPr lang="en-US" altLang="en-US" sz="1800" i="1" dirty="0"/>
              <a:t>A</a:t>
            </a:r>
            <a:r>
              <a:rPr lang="en-US" altLang="en-US" sz="1800" i="1" baseline="-25000" dirty="0"/>
              <a:t>25</a:t>
            </a:r>
            <a:r>
              <a:rPr lang="en-US" altLang="en-US" sz="1800" dirty="0"/>
              <a:t> will get me there on time if there's no accident on the bridge and it doesn't rain and my tires remain </a:t>
            </a:r>
            <a:r>
              <a:rPr lang="en-US" altLang="en-US" sz="1800" dirty="0" smtClean="0"/>
              <a:t>intact </a:t>
            </a:r>
            <a:r>
              <a:rPr lang="en-US" altLang="en-US" sz="1800" dirty="0"/>
              <a:t>etc</a:t>
            </a:r>
            <a:r>
              <a:rPr lang="en-US" altLang="en-US" sz="1800" dirty="0" smtClean="0"/>
              <a:t>.”</a:t>
            </a:r>
            <a:endParaRPr lang="en-US" altLang="en-US" sz="1800" dirty="0"/>
          </a:p>
          <a:p>
            <a:pPr marL="609600" indent="-609600">
              <a:lnSpc>
                <a:spcPct val="80000"/>
              </a:lnSpc>
              <a:buNone/>
            </a:pPr>
            <a:endParaRPr lang="en-US" altLang="en-US" sz="1800" dirty="0"/>
          </a:p>
          <a:p>
            <a:pPr marL="609600" indent="-609600">
              <a:lnSpc>
                <a:spcPct val="80000"/>
              </a:lnSpc>
              <a:buNone/>
            </a:pPr>
            <a:r>
              <a:rPr lang="en-US" altLang="en-US" sz="1800" dirty="0"/>
              <a:t>(</a:t>
            </a:r>
            <a:r>
              <a:rPr lang="en-US" altLang="en-US" sz="1800" i="1" dirty="0"/>
              <a:t>A</a:t>
            </a:r>
            <a:r>
              <a:rPr lang="en-US" altLang="en-US" sz="1800" i="1" baseline="-25000" dirty="0"/>
              <a:t>1440</a:t>
            </a:r>
            <a:r>
              <a:rPr lang="en-US" altLang="en-US" sz="1800" dirty="0"/>
              <a:t> might reasonably be said to get me there on time but I'd have to stay overnight in the airport …)
</a:t>
            </a:r>
          </a:p>
        </p:txBody>
      </p:sp>
      <p:sp>
        <p:nvSpPr>
          <p:cNvPr id="2" name="Date Placeholder 1"/>
          <p:cNvSpPr>
            <a:spLocks noGrp="1"/>
          </p:cNvSpPr>
          <p:nvPr>
            <p:ph type="dt" sz="half" idx="10"/>
          </p:nvPr>
        </p:nvSpPr>
        <p:spPr/>
        <p:txBody>
          <a:bodyPr/>
          <a:lstStyle/>
          <a:p>
            <a:pPr>
              <a:defRPr/>
            </a:pPr>
            <a:fld id="{31345345-513D-4BA9-9057-2B22390327CB}"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175</a:t>
            </a:fld>
            <a:endParaRPr lang="en-US"/>
          </a:p>
        </p:txBody>
      </p:sp>
    </p:spTree>
    <p:extLst>
      <p:ext uri="{BB962C8B-B14F-4D97-AF65-F5344CB8AC3E}">
        <p14:creationId xmlns:p14="http://schemas.microsoft.com/office/powerpoint/2010/main" val="811318142"/>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sz="4000" dirty="0"/>
              <a:t>Methods for handling uncertainty</a:t>
            </a:r>
          </a:p>
        </p:txBody>
      </p:sp>
      <p:sp>
        <p:nvSpPr>
          <p:cNvPr id="6147" name="Rectangle 3"/>
          <p:cNvSpPr>
            <a:spLocks noGrp="1" noChangeArrowheads="1"/>
          </p:cNvSpPr>
          <p:nvPr>
            <p:ph type="body" idx="1"/>
          </p:nvPr>
        </p:nvSpPr>
        <p:spPr/>
        <p:txBody>
          <a:bodyPr>
            <a:normAutofit/>
          </a:bodyPr>
          <a:lstStyle/>
          <a:p>
            <a:pPr>
              <a:lnSpc>
                <a:spcPct val="80000"/>
              </a:lnSpc>
            </a:pPr>
            <a:r>
              <a:rPr lang="en-US" altLang="en-US" sz="2000" dirty="0">
                <a:solidFill>
                  <a:schemeClr val="accent2"/>
                </a:solidFill>
              </a:rPr>
              <a:t>Default</a:t>
            </a:r>
            <a:r>
              <a:rPr lang="en-US" altLang="en-US" sz="2000" dirty="0"/>
              <a:t> or </a:t>
            </a:r>
            <a:r>
              <a:rPr lang="en-US" altLang="en-US" sz="2000" dirty="0" err="1">
                <a:solidFill>
                  <a:schemeClr val="accent2"/>
                </a:solidFill>
              </a:rPr>
              <a:t>nonmonotonic</a:t>
            </a:r>
            <a:r>
              <a:rPr lang="en-US" altLang="en-US" sz="2000" dirty="0"/>
              <a:t> logic</a:t>
            </a:r>
            <a:r>
              <a:rPr lang="en-US" altLang="en-US" sz="2000" dirty="0" smtClean="0"/>
              <a:t>:</a:t>
            </a:r>
            <a:endParaRPr lang="en-US" altLang="en-US" sz="2000" dirty="0"/>
          </a:p>
          <a:p>
            <a:pPr lvl="1">
              <a:lnSpc>
                <a:spcPct val="80000"/>
              </a:lnSpc>
            </a:pPr>
            <a:r>
              <a:rPr lang="en-US" altLang="en-US" sz="1800" dirty="0"/>
              <a:t>Assume my car does not have a flat </a:t>
            </a:r>
            <a:r>
              <a:rPr lang="en-US" altLang="en-US" sz="1800" dirty="0" smtClean="0"/>
              <a:t>tire</a:t>
            </a:r>
            <a:endParaRPr lang="en-US" altLang="en-US" sz="1800" dirty="0"/>
          </a:p>
          <a:p>
            <a:pPr lvl="1">
              <a:lnSpc>
                <a:spcPct val="80000"/>
              </a:lnSpc>
            </a:pPr>
            <a:r>
              <a:rPr lang="en-US" altLang="en-US" sz="1800" dirty="0"/>
              <a:t>Assume </a:t>
            </a:r>
            <a:r>
              <a:rPr lang="en-US" altLang="en-US" sz="1800" i="1" dirty="0"/>
              <a:t>A</a:t>
            </a:r>
            <a:r>
              <a:rPr lang="en-US" altLang="en-US" sz="1800" i="1" baseline="-25000" dirty="0"/>
              <a:t>25</a:t>
            </a:r>
            <a:r>
              <a:rPr lang="en-US" altLang="en-US" sz="1800" dirty="0"/>
              <a:t> works unless contradicted by evidence</a:t>
            </a:r>
          </a:p>
          <a:p>
            <a:pPr>
              <a:lnSpc>
                <a:spcPct val="80000"/>
              </a:lnSpc>
            </a:pPr>
            <a:r>
              <a:rPr lang="en-US" altLang="en-US" sz="2000" dirty="0"/>
              <a:t>Issues: What assumptions are reasonable? How to handle contradiction</a:t>
            </a:r>
            <a:r>
              <a:rPr lang="en-US" altLang="en-US" sz="2000" dirty="0" smtClean="0"/>
              <a:t>?</a:t>
            </a:r>
            <a:endParaRPr lang="en-US" altLang="en-US" sz="2000" dirty="0"/>
          </a:p>
          <a:p>
            <a:pPr lvl="4">
              <a:lnSpc>
                <a:spcPct val="80000"/>
              </a:lnSpc>
            </a:pPr>
            <a:endParaRPr lang="en-US" altLang="en-US" sz="1400" dirty="0">
              <a:solidFill>
                <a:schemeClr val="accent2"/>
              </a:solidFill>
            </a:endParaRPr>
          </a:p>
          <a:p>
            <a:pPr>
              <a:lnSpc>
                <a:spcPct val="80000"/>
              </a:lnSpc>
            </a:pPr>
            <a:r>
              <a:rPr lang="en-US" altLang="en-US" sz="2000" dirty="0">
                <a:solidFill>
                  <a:schemeClr val="accent2"/>
                </a:solidFill>
              </a:rPr>
              <a:t>Rules with fudge factors</a:t>
            </a:r>
            <a:r>
              <a:rPr lang="en-US" altLang="en-US" sz="2000" dirty="0" smtClean="0"/>
              <a:t>:</a:t>
            </a:r>
            <a:endParaRPr lang="en-US" altLang="en-US" sz="2000" dirty="0"/>
          </a:p>
          <a:p>
            <a:pPr lvl="1">
              <a:lnSpc>
                <a:spcPct val="80000"/>
              </a:lnSpc>
            </a:pPr>
            <a:r>
              <a:rPr lang="en-US" altLang="en-US" sz="1800" i="1" dirty="0"/>
              <a:t>A</a:t>
            </a:r>
            <a:r>
              <a:rPr lang="en-US" altLang="en-US" sz="1800" i="1" baseline="-25000" dirty="0"/>
              <a:t>25</a:t>
            </a:r>
            <a:r>
              <a:rPr lang="en-US" altLang="en-US" sz="1800" i="1" dirty="0"/>
              <a:t> |</a:t>
            </a:r>
            <a:r>
              <a:rPr lang="en-US" altLang="en-US" sz="1800" dirty="0">
                <a:cs typeface="Arial" panose="020B0604020202020204" pitchFamily="34" charset="0"/>
              </a:rPr>
              <a:t>→</a:t>
            </a:r>
            <a:r>
              <a:rPr lang="en-US" altLang="en-US" sz="1800" baseline="-25000" dirty="0"/>
              <a:t>0.3</a:t>
            </a:r>
            <a:r>
              <a:rPr lang="en-US" altLang="en-US" sz="1800" dirty="0"/>
              <a:t> get there on </a:t>
            </a:r>
            <a:r>
              <a:rPr lang="en-US" altLang="en-US" sz="1800" dirty="0" smtClean="0"/>
              <a:t>time</a:t>
            </a:r>
            <a:endParaRPr lang="en-US" altLang="en-US" sz="1800" dirty="0"/>
          </a:p>
          <a:p>
            <a:pPr lvl="1">
              <a:lnSpc>
                <a:spcPct val="80000"/>
              </a:lnSpc>
            </a:pPr>
            <a:r>
              <a:rPr lang="en-US" altLang="en-US" sz="1800" i="1" dirty="0"/>
              <a:t>Sprinkler |</a:t>
            </a:r>
            <a:r>
              <a:rPr lang="en-US" altLang="en-US" sz="1800" dirty="0">
                <a:cs typeface="Arial" panose="020B0604020202020204" pitchFamily="34" charset="0"/>
              </a:rPr>
              <a:t>→</a:t>
            </a:r>
            <a:r>
              <a:rPr lang="en-US" altLang="en-US" sz="1800" i="1" dirty="0"/>
              <a:t> </a:t>
            </a:r>
            <a:r>
              <a:rPr lang="en-US" altLang="en-US" sz="1800" baseline="-25000" dirty="0"/>
              <a:t>0.99</a:t>
            </a:r>
            <a:r>
              <a:rPr lang="en-US" altLang="en-US" sz="1800" dirty="0"/>
              <a:t> </a:t>
            </a:r>
            <a:r>
              <a:rPr lang="en-US" altLang="en-US" sz="1800" i="1" dirty="0" err="1" smtClean="0"/>
              <a:t>WetGrass</a:t>
            </a:r>
            <a:endParaRPr lang="en-US" altLang="en-US" sz="1800" dirty="0"/>
          </a:p>
          <a:p>
            <a:pPr lvl="1">
              <a:lnSpc>
                <a:spcPct val="80000"/>
              </a:lnSpc>
            </a:pPr>
            <a:r>
              <a:rPr lang="en-US" altLang="en-US" sz="1800" i="1" dirty="0" err="1"/>
              <a:t>WetGrass</a:t>
            </a:r>
            <a:r>
              <a:rPr lang="en-US" altLang="en-US" sz="1800" i="1" dirty="0"/>
              <a:t> |</a:t>
            </a:r>
            <a:r>
              <a:rPr lang="en-US" altLang="en-US" sz="1800" dirty="0">
                <a:cs typeface="Arial" panose="020B0604020202020204" pitchFamily="34" charset="0"/>
              </a:rPr>
              <a:t>→</a:t>
            </a:r>
            <a:r>
              <a:rPr lang="en-US" altLang="en-US" sz="1800" i="1" dirty="0"/>
              <a:t> </a:t>
            </a:r>
            <a:r>
              <a:rPr lang="en-US" altLang="en-US" sz="1800" baseline="-25000" dirty="0"/>
              <a:t>0.7</a:t>
            </a:r>
            <a:r>
              <a:rPr lang="en-US" altLang="en-US" sz="1800" dirty="0"/>
              <a:t> </a:t>
            </a:r>
            <a:r>
              <a:rPr lang="en-US" altLang="en-US" sz="1800" i="1" dirty="0"/>
              <a:t>Rain</a:t>
            </a:r>
          </a:p>
          <a:p>
            <a:pPr>
              <a:lnSpc>
                <a:spcPct val="80000"/>
              </a:lnSpc>
            </a:pPr>
            <a:r>
              <a:rPr lang="en-US" altLang="en-US" sz="2000" dirty="0"/>
              <a:t>Issues: Problems with combination, e.g., </a:t>
            </a:r>
            <a:r>
              <a:rPr lang="en-US" altLang="en-US" sz="2000" i="1" dirty="0"/>
              <a:t>Sprinkler</a:t>
            </a:r>
            <a:r>
              <a:rPr lang="en-US" altLang="en-US" sz="2000" dirty="0"/>
              <a:t> causes </a:t>
            </a:r>
            <a:r>
              <a:rPr lang="en-US" altLang="en-US" sz="2000" i="1" dirty="0"/>
              <a:t>Rain</a:t>
            </a:r>
            <a:r>
              <a:rPr lang="en-US" altLang="en-US" sz="2000" dirty="0" smtClean="0"/>
              <a:t>??</a:t>
            </a:r>
            <a:endParaRPr lang="en-US" altLang="en-US" sz="2000" dirty="0"/>
          </a:p>
          <a:p>
            <a:pPr>
              <a:lnSpc>
                <a:spcPct val="80000"/>
              </a:lnSpc>
            </a:pPr>
            <a:endParaRPr lang="en-US" altLang="en-US" sz="2000" dirty="0">
              <a:solidFill>
                <a:schemeClr val="accent2"/>
              </a:solidFill>
            </a:endParaRPr>
          </a:p>
          <a:p>
            <a:pPr>
              <a:lnSpc>
                <a:spcPct val="80000"/>
              </a:lnSpc>
            </a:pPr>
            <a:r>
              <a:rPr lang="en-US" altLang="en-US" sz="2000" dirty="0" smtClean="0">
                <a:solidFill>
                  <a:schemeClr val="accent2"/>
                </a:solidFill>
              </a:rPr>
              <a:t>Probability</a:t>
            </a:r>
            <a:endParaRPr lang="en-US" altLang="en-US" sz="2000" dirty="0"/>
          </a:p>
          <a:p>
            <a:pPr lvl="1">
              <a:lnSpc>
                <a:spcPct val="80000"/>
              </a:lnSpc>
            </a:pPr>
            <a:r>
              <a:rPr lang="en-US" altLang="en-US" sz="1800" dirty="0"/>
              <a:t>Model agent's degree of </a:t>
            </a:r>
            <a:r>
              <a:rPr lang="en-US" altLang="en-US" sz="1800" dirty="0" smtClean="0"/>
              <a:t>belief</a:t>
            </a:r>
            <a:endParaRPr lang="en-US" altLang="en-US" sz="1800" dirty="0"/>
          </a:p>
          <a:p>
            <a:pPr lvl="1">
              <a:lnSpc>
                <a:spcPct val="80000"/>
              </a:lnSpc>
            </a:pPr>
            <a:r>
              <a:rPr lang="en-US" altLang="en-US" sz="1800" dirty="0"/>
              <a:t>Given the available evidence</a:t>
            </a:r>
            <a:r>
              <a:rPr lang="en-US" altLang="en-US" sz="1800" dirty="0" smtClean="0"/>
              <a:t>,</a:t>
            </a:r>
            <a:endParaRPr lang="en-US" altLang="en-US" sz="1800" dirty="0"/>
          </a:p>
          <a:p>
            <a:pPr lvl="1">
              <a:lnSpc>
                <a:spcPct val="80000"/>
              </a:lnSpc>
            </a:pPr>
            <a:r>
              <a:rPr lang="en-US" altLang="en-US" sz="1800" i="1" dirty="0"/>
              <a:t>A</a:t>
            </a:r>
            <a:r>
              <a:rPr lang="en-US" altLang="en-US" sz="1800" i="1" baseline="-25000" dirty="0"/>
              <a:t>25</a:t>
            </a:r>
            <a:r>
              <a:rPr lang="en-US" altLang="en-US" sz="1800" dirty="0"/>
              <a:t> will get me there on time with probability </a:t>
            </a:r>
            <a:r>
              <a:rPr lang="en-US" altLang="en-US" sz="1800" dirty="0" smtClean="0"/>
              <a:t>0.04</a:t>
            </a:r>
            <a:endParaRPr lang="en-US" altLang="en-US" sz="1800" dirty="0"/>
          </a:p>
        </p:txBody>
      </p:sp>
      <p:sp>
        <p:nvSpPr>
          <p:cNvPr id="2" name="Date Placeholder 1"/>
          <p:cNvSpPr>
            <a:spLocks noGrp="1"/>
          </p:cNvSpPr>
          <p:nvPr>
            <p:ph type="dt" sz="half" idx="10"/>
          </p:nvPr>
        </p:nvSpPr>
        <p:spPr/>
        <p:txBody>
          <a:bodyPr/>
          <a:lstStyle/>
          <a:p>
            <a:pPr>
              <a:defRPr/>
            </a:pPr>
            <a:fld id="{D472AB54-2A96-4DD4-9C0E-150DF3EC6D48}"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176</a:t>
            </a:fld>
            <a:endParaRPr lang="en-US"/>
          </a:p>
        </p:txBody>
      </p:sp>
    </p:spTree>
    <p:extLst>
      <p:ext uri="{BB962C8B-B14F-4D97-AF65-F5344CB8AC3E}">
        <p14:creationId xmlns:p14="http://schemas.microsoft.com/office/powerpoint/2010/main" val="625066022"/>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a:t>Probability</a:t>
            </a:r>
          </a:p>
        </p:txBody>
      </p:sp>
      <p:sp>
        <p:nvSpPr>
          <p:cNvPr id="7171" name="Rectangle 3"/>
          <p:cNvSpPr>
            <a:spLocks noGrp="1" noChangeArrowheads="1"/>
          </p:cNvSpPr>
          <p:nvPr>
            <p:ph type="body" idx="1"/>
          </p:nvPr>
        </p:nvSpPr>
        <p:spPr/>
        <p:txBody>
          <a:bodyPr/>
          <a:lstStyle/>
          <a:p>
            <a:pPr>
              <a:lnSpc>
                <a:spcPct val="80000"/>
              </a:lnSpc>
              <a:buFontTx/>
              <a:buNone/>
            </a:pPr>
            <a:r>
              <a:rPr lang="en-US" altLang="en-US" sz="2400" dirty="0"/>
              <a:t>Probabilistic assertions </a:t>
            </a:r>
            <a:r>
              <a:rPr lang="en-US" altLang="en-US" sz="2400" dirty="0">
                <a:solidFill>
                  <a:srgbClr val="FF0000"/>
                </a:solidFill>
              </a:rPr>
              <a:t>summarize</a:t>
            </a:r>
            <a:r>
              <a:rPr lang="en-US" altLang="en-US" sz="2400" dirty="0"/>
              <a:t> effects </a:t>
            </a:r>
            <a:r>
              <a:rPr lang="en-US" altLang="en-US" sz="2400" dirty="0" smtClean="0"/>
              <a:t>of</a:t>
            </a:r>
            <a:endParaRPr lang="en-US" altLang="en-US" sz="2400" dirty="0"/>
          </a:p>
          <a:p>
            <a:pPr lvl="1">
              <a:lnSpc>
                <a:spcPct val="80000"/>
              </a:lnSpc>
            </a:pPr>
            <a:r>
              <a:rPr lang="en-US" altLang="en-US" sz="2000" dirty="0">
                <a:solidFill>
                  <a:schemeClr val="accent2"/>
                </a:solidFill>
              </a:rPr>
              <a:t>laziness</a:t>
            </a:r>
            <a:r>
              <a:rPr lang="en-US" altLang="en-US" sz="2000" dirty="0"/>
              <a:t>: failure to enumerate exceptions, qualifications, etc</a:t>
            </a:r>
            <a:r>
              <a:rPr lang="en-US" altLang="en-US" sz="2000" dirty="0" smtClean="0"/>
              <a:t>.</a:t>
            </a:r>
            <a:endParaRPr lang="en-US" altLang="en-US" sz="2000" dirty="0"/>
          </a:p>
          <a:p>
            <a:pPr lvl="1">
              <a:lnSpc>
                <a:spcPct val="80000"/>
              </a:lnSpc>
            </a:pPr>
            <a:r>
              <a:rPr lang="en-US" altLang="en-US" sz="2000" dirty="0">
                <a:solidFill>
                  <a:schemeClr val="accent2"/>
                </a:solidFill>
              </a:rPr>
              <a:t>ignorance</a:t>
            </a:r>
            <a:r>
              <a:rPr lang="en-US" altLang="en-US" sz="2000" dirty="0"/>
              <a:t>: lack of relevant facts, initial conditions, etc</a:t>
            </a:r>
            <a:r>
              <a:rPr lang="en-US" altLang="en-US" sz="2000" dirty="0" smtClean="0"/>
              <a:t>.</a:t>
            </a:r>
            <a:endParaRPr lang="en-US" altLang="en-US" sz="2000" dirty="0"/>
          </a:p>
          <a:p>
            <a:pPr lvl="4">
              <a:lnSpc>
                <a:spcPct val="80000"/>
              </a:lnSpc>
            </a:pPr>
            <a:endParaRPr lang="en-US" altLang="en-US" sz="1600" dirty="0">
              <a:solidFill>
                <a:schemeClr val="accent2"/>
              </a:solidFill>
            </a:endParaRPr>
          </a:p>
          <a:p>
            <a:pPr>
              <a:lnSpc>
                <a:spcPct val="80000"/>
              </a:lnSpc>
              <a:buFontTx/>
              <a:buNone/>
            </a:pPr>
            <a:r>
              <a:rPr lang="en-US" altLang="en-US" sz="2400" dirty="0">
                <a:solidFill>
                  <a:schemeClr val="accent2"/>
                </a:solidFill>
              </a:rPr>
              <a:t>Subjective</a:t>
            </a:r>
            <a:r>
              <a:rPr lang="en-US" altLang="en-US" sz="2400" dirty="0"/>
              <a:t> probability:</a:t>
            </a:r>
          </a:p>
          <a:p>
            <a:pPr>
              <a:lnSpc>
                <a:spcPct val="80000"/>
              </a:lnSpc>
            </a:pPr>
            <a:r>
              <a:rPr lang="en-US" altLang="en-US" sz="2400" dirty="0"/>
              <a:t>Probabilities relate propositions to agent's own state of knowledge</a:t>
            </a:r>
          </a:p>
          <a:p>
            <a:pPr>
              <a:lnSpc>
                <a:spcPct val="80000"/>
              </a:lnSpc>
              <a:buFontTx/>
              <a:buNone/>
            </a:pPr>
            <a:r>
              <a:rPr lang="en-US" altLang="en-US" sz="2400" dirty="0"/>
              <a:t>		e.g., P(A</a:t>
            </a:r>
            <a:r>
              <a:rPr lang="en-US" altLang="en-US" sz="2400" baseline="-25000" dirty="0"/>
              <a:t>25</a:t>
            </a:r>
            <a:r>
              <a:rPr lang="en-US" altLang="en-US" sz="2400" dirty="0"/>
              <a:t> | no reported accidents) = </a:t>
            </a:r>
            <a:r>
              <a:rPr lang="en-US" altLang="en-US" sz="2400" dirty="0" smtClean="0"/>
              <a:t>0.06</a:t>
            </a:r>
            <a:endParaRPr lang="en-US" altLang="en-US" sz="2400" dirty="0"/>
          </a:p>
          <a:p>
            <a:pPr lvl="4">
              <a:lnSpc>
                <a:spcPct val="80000"/>
              </a:lnSpc>
              <a:buFontTx/>
              <a:buNone/>
            </a:pPr>
            <a:endParaRPr lang="en-US" altLang="en-US" sz="1600" dirty="0"/>
          </a:p>
          <a:p>
            <a:pPr>
              <a:lnSpc>
                <a:spcPct val="80000"/>
              </a:lnSpc>
              <a:buFontTx/>
              <a:buNone/>
            </a:pPr>
            <a:r>
              <a:rPr lang="en-US" altLang="en-US" sz="2400" dirty="0"/>
              <a:t>These are </a:t>
            </a:r>
            <a:r>
              <a:rPr lang="en-US" altLang="en-US" sz="2400" dirty="0">
                <a:solidFill>
                  <a:srgbClr val="FF0000"/>
                </a:solidFill>
              </a:rPr>
              <a:t>not</a:t>
            </a:r>
            <a:r>
              <a:rPr lang="en-US" altLang="en-US" sz="2400" dirty="0"/>
              <a:t> assertions about the </a:t>
            </a:r>
            <a:r>
              <a:rPr lang="en-US" altLang="en-US" sz="2400" dirty="0" smtClean="0"/>
              <a:t>world</a:t>
            </a:r>
            <a:endParaRPr lang="en-US" altLang="en-US" sz="2400" dirty="0"/>
          </a:p>
          <a:p>
            <a:pPr lvl="4">
              <a:lnSpc>
                <a:spcPct val="80000"/>
              </a:lnSpc>
              <a:buFontTx/>
              <a:buNone/>
            </a:pPr>
            <a:endParaRPr lang="en-US" altLang="en-US" sz="1600" dirty="0"/>
          </a:p>
          <a:p>
            <a:pPr>
              <a:lnSpc>
                <a:spcPct val="80000"/>
              </a:lnSpc>
              <a:buFontTx/>
              <a:buNone/>
            </a:pPr>
            <a:r>
              <a:rPr lang="en-US" altLang="en-US" sz="2400" dirty="0"/>
              <a:t>Probabilities of propositions change with new evidence:</a:t>
            </a:r>
          </a:p>
          <a:p>
            <a:pPr>
              <a:lnSpc>
                <a:spcPct val="80000"/>
              </a:lnSpc>
              <a:buFontTx/>
              <a:buNone/>
            </a:pPr>
            <a:r>
              <a:rPr lang="en-US" altLang="en-US" sz="2400" dirty="0"/>
              <a:t>		e.g., P(A</a:t>
            </a:r>
            <a:r>
              <a:rPr lang="en-US" altLang="en-US" sz="2400" baseline="-25000" dirty="0"/>
              <a:t>25</a:t>
            </a:r>
            <a:r>
              <a:rPr lang="en-US" altLang="en-US" sz="2400" dirty="0"/>
              <a:t> | no reported accidents, 5 a.m.) = 0.15
</a:t>
            </a:r>
          </a:p>
        </p:txBody>
      </p:sp>
      <p:sp>
        <p:nvSpPr>
          <p:cNvPr id="2" name="Date Placeholder 1"/>
          <p:cNvSpPr>
            <a:spLocks noGrp="1"/>
          </p:cNvSpPr>
          <p:nvPr>
            <p:ph type="dt" sz="half" idx="10"/>
          </p:nvPr>
        </p:nvSpPr>
        <p:spPr/>
        <p:txBody>
          <a:bodyPr/>
          <a:lstStyle/>
          <a:p>
            <a:pPr>
              <a:defRPr/>
            </a:pPr>
            <a:fld id="{7EB2A3DB-F3D4-4CB5-BBBE-CA704F680830}"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177</a:t>
            </a:fld>
            <a:endParaRPr lang="en-US"/>
          </a:p>
        </p:txBody>
      </p:sp>
    </p:spTree>
    <p:extLst>
      <p:ext uri="{BB962C8B-B14F-4D97-AF65-F5344CB8AC3E}">
        <p14:creationId xmlns:p14="http://schemas.microsoft.com/office/powerpoint/2010/main" val="4168581356"/>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a:t>Making decisions under uncertainty</a:t>
            </a:r>
          </a:p>
        </p:txBody>
      </p:sp>
      <p:sp>
        <p:nvSpPr>
          <p:cNvPr id="8195" name="Rectangle 3"/>
          <p:cNvSpPr>
            <a:spLocks noGrp="1" noChangeArrowheads="1"/>
          </p:cNvSpPr>
          <p:nvPr>
            <p:ph type="body" idx="1"/>
          </p:nvPr>
        </p:nvSpPr>
        <p:spPr/>
        <p:txBody>
          <a:bodyPr/>
          <a:lstStyle/>
          <a:p>
            <a:pPr>
              <a:lnSpc>
                <a:spcPct val="90000"/>
              </a:lnSpc>
              <a:buFontTx/>
              <a:buNone/>
            </a:pPr>
            <a:r>
              <a:rPr lang="en-US" altLang="en-US" sz="2400" dirty="0"/>
              <a:t>Suppose I believe the following</a:t>
            </a:r>
            <a:r>
              <a:rPr lang="en-US" altLang="en-US" sz="2400" dirty="0" smtClean="0"/>
              <a:t>:</a:t>
            </a:r>
            <a:endParaRPr lang="en-US" altLang="en-US" sz="2400" dirty="0"/>
          </a:p>
          <a:p>
            <a:pPr lvl="1">
              <a:lnSpc>
                <a:spcPct val="90000"/>
              </a:lnSpc>
              <a:buFontTx/>
              <a:buNone/>
            </a:pPr>
            <a:r>
              <a:rPr lang="en-US" altLang="en-US" sz="2000" dirty="0"/>
              <a:t>P(A</a:t>
            </a:r>
            <a:r>
              <a:rPr lang="en-US" altLang="en-US" sz="2000" baseline="-25000" dirty="0"/>
              <a:t>25</a:t>
            </a:r>
            <a:r>
              <a:rPr lang="en-US" altLang="en-US" sz="2000" dirty="0"/>
              <a:t> gets me there on time | …) 	= 0.04 </a:t>
            </a:r>
          </a:p>
          <a:p>
            <a:pPr lvl="1">
              <a:lnSpc>
                <a:spcPct val="90000"/>
              </a:lnSpc>
              <a:buFontTx/>
              <a:buNone/>
            </a:pPr>
            <a:r>
              <a:rPr lang="en-US" altLang="en-US" sz="2000" dirty="0"/>
              <a:t>P(A</a:t>
            </a:r>
            <a:r>
              <a:rPr lang="en-US" altLang="en-US" sz="2000" baseline="-25000" dirty="0"/>
              <a:t>90</a:t>
            </a:r>
            <a:r>
              <a:rPr lang="en-US" altLang="en-US" sz="2000" dirty="0"/>
              <a:t> gets me there on time | …) 	= 0.70 </a:t>
            </a:r>
          </a:p>
          <a:p>
            <a:pPr lvl="1">
              <a:lnSpc>
                <a:spcPct val="90000"/>
              </a:lnSpc>
              <a:buFontTx/>
              <a:buNone/>
            </a:pPr>
            <a:r>
              <a:rPr lang="en-US" altLang="en-US" sz="2000" dirty="0"/>
              <a:t>P(A</a:t>
            </a:r>
            <a:r>
              <a:rPr lang="en-US" altLang="en-US" sz="2000" baseline="-25000" dirty="0"/>
              <a:t>120 </a:t>
            </a:r>
            <a:r>
              <a:rPr lang="en-US" altLang="en-US" sz="2000" dirty="0"/>
              <a:t>gets me there on time | …) 	= 0.95 </a:t>
            </a:r>
          </a:p>
          <a:p>
            <a:pPr lvl="1">
              <a:lnSpc>
                <a:spcPct val="90000"/>
              </a:lnSpc>
              <a:buFontTx/>
              <a:buNone/>
            </a:pPr>
            <a:r>
              <a:rPr lang="en-US" altLang="en-US" sz="2000" dirty="0"/>
              <a:t>P(A</a:t>
            </a:r>
            <a:r>
              <a:rPr lang="en-US" altLang="en-US" sz="2000" baseline="-25000" dirty="0"/>
              <a:t>1440</a:t>
            </a:r>
            <a:r>
              <a:rPr lang="en-US" altLang="en-US" sz="2000" dirty="0"/>
              <a:t> gets me there on time | …) 	= 0.9999 </a:t>
            </a:r>
          </a:p>
          <a:p>
            <a:pPr>
              <a:lnSpc>
                <a:spcPct val="90000"/>
              </a:lnSpc>
            </a:pPr>
            <a:endParaRPr lang="en-US" altLang="en-US" sz="2400" dirty="0"/>
          </a:p>
          <a:p>
            <a:pPr>
              <a:lnSpc>
                <a:spcPct val="90000"/>
              </a:lnSpc>
            </a:pPr>
            <a:r>
              <a:rPr lang="en-US" altLang="en-US" sz="2400" dirty="0"/>
              <a:t>Which action to choose</a:t>
            </a:r>
            <a:r>
              <a:rPr lang="en-US" altLang="en-US" sz="2400" dirty="0" smtClean="0"/>
              <a:t>?
Depends </a:t>
            </a:r>
            <a:r>
              <a:rPr lang="en-US" altLang="en-US" sz="2400" dirty="0"/>
              <a:t>on my </a:t>
            </a:r>
            <a:r>
              <a:rPr lang="en-US" altLang="en-US" sz="2400" dirty="0">
                <a:solidFill>
                  <a:schemeClr val="accent2"/>
                </a:solidFill>
              </a:rPr>
              <a:t>preferences</a:t>
            </a:r>
            <a:r>
              <a:rPr lang="en-US" altLang="en-US" sz="2400" dirty="0"/>
              <a:t> for missing flight vs. time spent waiting, etc</a:t>
            </a:r>
            <a:r>
              <a:rPr lang="en-US" altLang="en-US" sz="2400" dirty="0" smtClean="0"/>
              <a:t>.</a:t>
            </a:r>
            <a:endParaRPr lang="en-US" altLang="en-US" sz="2400" dirty="0"/>
          </a:p>
          <a:p>
            <a:pPr lvl="1">
              <a:lnSpc>
                <a:spcPct val="90000"/>
              </a:lnSpc>
            </a:pPr>
            <a:r>
              <a:rPr lang="en-US" altLang="en-US" sz="2000" dirty="0">
                <a:solidFill>
                  <a:schemeClr val="accent2"/>
                </a:solidFill>
              </a:rPr>
              <a:t>Utility theory</a:t>
            </a:r>
            <a:r>
              <a:rPr lang="en-US" altLang="en-US" sz="2000" dirty="0"/>
              <a:t> is used to represent and infer </a:t>
            </a:r>
            <a:r>
              <a:rPr lang="en-US" altLang="en-US" sz="2000" dirty="0" smtClean="0"/>
              <a:t>preferences</a:t>
            </a:r>
            <a:endParaRPr lang="en-US" altLang="en-US" sz="2000" dirty="0"/>
          </a:p>
          <a:p>
            <a:pPr lvl="1">
              <a:lnSpc>
                <a:spcPct val="90000"/>
              </a:lnSpc>
            </a:pPr>
            <a:r>
              <a:rPr lang="en-US" altLang="en-US" sz="2000" dirty="0">
                <a:solidFill>
                  <a:schemeClr val="accent2"/>
                </a:solidFill>
              </a:rPr>
              <a:t>Decision theory</a:t>
            </a:r>
            <a:r>
              <a:rPr lang="en-US" altLang="en-US" sz="2000" dirty="0"/>
              <a:t> = probability theory + utility </a:t>
            </a:r>
            <a:r>
              <a:rPr lang="en-US" altLang="en-US" sz="2000" dirty="0" smtClean="0"/>
              <a:t>theory</a:t>
            </a:r>
            <a:endParaRPr lang="en-US" altLang="en-US" sz="2000" dirty="0"/>
          </a:p>
        </p:txBody>
      </p:sp>
      <p:sp>
        <p:nvSpPr>
          <p:cNvPr id="2" name="Date Placeholder 1"/>
          <p:cNvSpPr>
            <a:spLocks noGrp="1"/>
          </p:cNvSpPr>
          <p:nvPr>
            <p:ph type="dt" sz="half" idx="10"/>
          </p:nvPr>
        </p:nvSpPr>
        <p:spPr/>
        <p:txBody>
          <a:bodyPr/>
          <a:lstStyle/>
          <a:p>
            <a:pPr>
              <a:defRPr/>
            </a:pPr>
            <a:fld id="{9549B839-2C86-4AE3-81CD-997BA9048B8E}"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178</a:t>
            </a:fld>
            <a:endParaRPr lang="en-US"/>
          </a:p>
        </p:txBody>
      </p:sp>
    </p:spTree>
    <p:extLst>
      <p:ext uri="{BB962C8B-B14F-4D97-AF65-F5344CB8AC3E}">
        <p14:creationId xmlns:p14="http://schemas.microsoft.com/office/powerpoint/2010/main" val="3024375568"/>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a:t>Syntax</a:t>
            </a:r>
          </a:p>
        </p:txBody>
      </p:sp>
      <p:sp>
        <p:nvSpPr>
          <p:cNvPr id="9219" name="Rectangle 3"/>
          <p:cNvSpPr>
            <a:spLocks noGrp="1" noChangeArrowheads="1"/>
          </p:cNvSpPr>
          <p:nvPr>
            <p:ph type="body" idx="1"/>
          </p:nvPr>
        </p:nvSpPr>
        <p:spPr/>
        <p:txBody>
          <a:bodyPr>
            <a:normAutofit lnSpcReduction="10000"/>
          </a:bodyPr>
          <a:lstStyle/>
          <a:p>
            <a:pPr>
              <a:lnSpc>
                <a:spcPct val="80000"/>
              </a:lnSpc>
            </a:pPr>
            <a:r>
              <a:rPr lang="en-US" altLang="en-US" sz="1800" dirty="0"/>
              <a:t>Basic element: </a:t>
            </a:r>
            <a:r>
              <a:rPr lang="en-US" altLang="en-US" sz="1800" dirty="0">
                <a:solidFill>
                  <a:srgbClr val="FF0000"/>
                </a:solidFill>
              </a:rPr>
              <a:t>random variable</a:t>
            </a:r>
          </a:p>
          <a:p>
            <a:pPr lvl="4">
              <a:lnSpc>
                <a:spcPct val="80000"/>
              </a:lnSpc>
            </a:pPr>
            <a:endParaRPr lang="en-US" altLang="en-US" sz="1200" dirty="0"/>
          </a:p>
          <a:p>
            <a:pPr>
              <a:lnSpc>
                <a:spcPct val="80000"/>
              </a:lnSpc>
            </a:pPr>
            <a:r>
              <a:rPr lang="en-US" altLang="en-US" sz="1800" dirty="0"/>
              <a:t>Similar to propositional logic: possible worlds defined by assignment of values to random variables.</a:t>
            </a:r>
          </a:p>
          <a:p>
            <a:pPr lvl="4">
              <a:lnSpc>
                <a:spcPct val="80000"/>
              </a:lnSpc>
              <a:buFontTx/>
              <a:buNone/>
            </a:pPr>
            <a:r>
              <a:rPr lang="en-US" altLang="en-US" sz="1200" dirty="0"/>
              <a:t>
</a:t>
            </a:r>
          </a:p>
          <a:p>
            <a:pPr>
              <a:lnSpc>
                <a:spcPct val="80000"/>
              </a:lnSpc>
            </a:pPr>
            <a:r>
              <a:rPr lang="en-US" altLang="en-US" sz="1800" dirty="0">
                <a:solidFill>
                  <a:schemeClr val="accent2"/>
                </a:solidFill>
              </a:rPr>
              <a:t>Boolean</a:t>
            </a:r>
            <a:r>
              <a:rPr lang="en-US" altLang="en-US" sz="1800" dirty="0"/>
              <a:t> random </a:t>
            </a:r>
            <a:r>
              <a:rPr lang="en-US" altLang="en-US" sz="1800" dirty="0" smtClean="0"/>
              <a:t>variables</a:t>
            </a:r>
            <a:endParaRPr lang="en-US" altLang="en-US" sz="1800" dirty="0"/>
          </a:p>
          <a:p>
            <a:pPr lvl="1">
              <a:lnSpc>
                <a:spcPct val="80000"/>
              </a:lnSpc>
              <a:buFontTx/>
              <a:buNone/>
            </a:pPr>
            <a:r>
              <a:rPr lang="en-US" altLang="en-US" sz="1600" dirty="0"/>
              <a:t>e.g., </a:t>
            </a:r>
            <a:r>
              <a:rPr lang="en-US" altLang="en-US" sz="1600" i="1" dirty="0"/>
              <a:t>Cavity</a:t>
            </a:r>
            <a:r>
              <a:rPr lang="en-US" altLang="en-US" sz="1600" dirty="0"/>
              <a:t> (do I have a cavity?)
</a:t>
            </a:r>
          </a:p>
          <a:p>
            <a:pPr>
              <a:lnSpc>
                <a:spcPct val="80000"/>
              </a:lnSpc>
            </a:pPr>
            <a:r>
              <a:rPr lang="en-US" altLang="en-US" sz="1800" dirty="0">
                <a:solidFill>
                  <a:schemeClr val="accent2"/>
                </a:solidFill>
              </a:rPr>
              <a:t>Discrete</a:t>
            </a:r>
            <a:r>
              <a:rPr lang="en-US" altLang="en-US" sz="1800" dirty="0"/>
              <a:t> random </a:t>
            </a:r>
            <a:r>
              <a:rPr lang="en-US" altLang="en-US" sz="1800" dirty="0" smtClean="0"/>
              <a:t>variables</a:t>
            </a:r>
            <a:endParaRPr lang="en-US" altLang="en-US" sz="1800" dirty="0"/>
          </a:p>
          <a:p>
            <a:pPr lvl="1">
              <a:lnSpc>
                <a:spcPct val="80000"/>
              </a:lnSpc>
              <a:buFontTx/>
              <a:buNone/>
            </a:pPr>
            <a:r>
              <a:rPr lang="en-US" altLang="en-US" sz="1600" dirty="0"/>
              <a:t>e.g., </a:t>
            </a:r>
            <a:r>
              <a:rPr lang="en-US" altLang="en-US" sz="1600" i="1" dirty="0"/>
              <a:t>Weather</a:t>
            </a:r>
            <a:r>
              <a:rPr lang="en-US" altLang="en-US" sz="1600" dirty="0"/>
              <a:t> is one of &lt;</a:t>
            </a:r>
            <a:r>
              <a:rPr lang="en-US" altLang="en-US" sz="1600" i="1" dirty="0" err="1"/>
              <a:t>sunny,rainy,cloudy,snow</a:t>
            </a:r>
            <a:r>
              <a:rPr lang="en-US" altLang="en-US" sz="1600" dirty="0"/>
              <a:t>&gt;</a:t>
            </a:r>
          </a:p>
          <a:p>
            <a:pPr>
              <a:lnSpc>
                <a:spcPct val="80000"/>
              </a:lnSpc>
            </a:pPr>
            <a:r>
              <a:rPr lang="en-US" altLang="en-US" sz="1800" dirty="0"/>
              <a:t>Domain values must be exhaustive and mutually exclusive</a:t>
            </a:r>
          </a:p>
          <a:p>
            <a:pPr lvl="4">
              <a:lnSpc>
                <a:spcPct val="80000"/>
              </a:lnSpc>
              <a:buFontTx/>
              <a:buNone/>
            </a:pPr>
            <a:r>
              <a:rPr lang="en-US" altLang="en-US" sz="1200" dirty="0"/>
              <a:t>
</a:t>
            </a:r>
          </a:p>
          <a:p>
            <a:pPr>
              <a:lnSpc>
                <a:spcPct val="80000"/>
              </a:lnSpc>
            </a:pPr>
            <a:r>
              <a:rPr lang="en-US" altLang="en-US" sz="1800" dirty="0"/>
              <a:t>Elementary proposition constructed by assignment of a value to </a:t>
            </a:r>
            <a:r>
              <a:rPr lang="en-US" altLang="en-US" sz="1800" dirty="0" smtClean="0"/>
              <a:t>a</a:t>
            </a:r>
            <a:r>
              <a:rPr lang="en-US" altLang="en-US" sz="1800" dirty="0"/>
              <a:t> </a:t>
            </a:r>
            <a:r>
              <a:rPr lang="en-US" altLang="en-US" sz="1800" dirty="0" smtClean="0"/>
              <a:t>random </a:t>
            </a:r>
            <a:r>
              <a:rPr lang="en-US" altLang="en-US" sz="1800" dirty="0"/>
              <a:t>variable: </a:t>
            </a:r>
            <a:r>
              <a:rPr lang="en-US" altLang="en-US" sz="1800" dirty="0" smtClean="0"/>
              <a:t>           e.g</a:t>
            </a:r>
            <a:r>
              <a:rPr lang="en-US" altLang="en-US" sz="1800" dirty="0"/>
              <a:t>., </a:t>
            </a:r>
            <a:r>
              <a:rPr lang="en-US" altLang="en-US" sz="1800" i="1" dirty="0"/>
              <a:t>Weather =</a:t>
            </a:r>
            <a:r>
              <a:rPr lang="en-US" altLang="en-US" sz="1800" dirty="0"/>
              <a:t> </a:t>
            </a:r>
            <a:r>
              <a:rPr lang="en-US" altLang="en-US" sz="1800" i="1" dirty="0"/>
              <a:t>sunny</a:t>
            </a:r>
            <a:r>
              <a:rPr lang="en-US" altLang="en-US" sz="1800" dirty="0"/>
              <a:t>, </a:t>
            </a:r>
            <a:r>
              <a:rPr lang="en-US" altLang="en-US" sz="1800" i="1" dirty="0"/>
              <a:t>Cavity </a:t>
            </a:r>
            <a:r>
              <a:rPr lang="en-US" altLang="en-US" sz="1800" dirty="0"/>
              <a:t>= </a:t>
            </a:r>
            <a:r>
              <a:rPr lang="en-US" altLang="en-US" sz="1800" i="1" dirty="0" smtClean="0"/>
              <a:t>false</a:t>
            </a:r>
            <a:r>
              <a:rPr lang="en-US" altLang="en-US" sz="1800" dirty="0"/>
              <a:t> </a:t>
            </a:r>
            <a:r>
              <a:rPr lang="en-US" altLang="en-US" sz="1800" dirty="0" smtClean="0"/>
              <a:t> (abbreviated </a:t>
            </a:r>
            <a:r>
              <a:rPr lang="en-US" altLang="en-US" sz="1800" dirty="0"/>
              <a:t>as </a:t>
            </a:r>
            <a:r>
              <a:rPr lang="en-US" altLang="en-US" sz="1800" dirty="0">
                <a:sym typeface="Symbol" panose="05050102010706020507" pitchFamily="18" charset="2"/>
              </a:rPr>
              <a:t></a:t>
            </a:r>
            <a:r>
              <a:rPr lang="en-US" altLang="en-US" sz="1800" i="1" dirty="0"/>
              <a:t>cavity</a:t>
            </a:r>
            <a:r>
              <a:rPr lang="en-US" altLang="en-US" sz="1800" dirty="0"/>
              <a:t>)</a:t>
            </a:r>
          </a:p>
          <a:p>
            <a:pPr lvl="4">
              <a:lnSpc>
                <a:spcPct val="80000"/>
              </a:lnSpc>
              <a:buFontTx/>
              <a:buNone/>
            </a:pPr>
            <a:r>
              <a:rPr lang="en-US" altLang="en-US" sz="1200" dirty="0"/>
              <a:t>
</a:t>
            </a:r>
          </a:p>
          <a:p>
            <a:pPr>
              <a:lnSpc>
                <a:spcPct val="80000"/>
              </a:lnSpc>
            </a:pPr>
            <a:r>
              <a:rPr lang="en-US" altLang="en-US" sz="1800" dirty="0"/>
              <a:t>Complex propositions formed from elementary propositions and standard logical connectives e.g., </a:t>
            </a:r>
            <a:r>
              <a:rPr lang="en-US" altLang="en-US" sz="1800" i="1" dirty="0"/>
              <a:t>Weather = sunny </a:t>
            </a:r>
            <a:r>
              <a:rPr lang="en-US" altLang="en-US" sz="1800" dirty="0">
                <a:sym typeface="Symbol" panose="05050102010706020507" pitchFamily="18" charset="2"/>
              </a:rPr>
              <a:t> </a:t>
            </a:r>
            <a:r>
              <a:rPr lang="en-US" altLang="en-US" sz="1800" i="1" dirty="0"/>
              <a:t>Cavity </a:t>
            </a:r>
            <a:r>
              <a:rPr lang="en-US" altLang="en-US" sz="1800" dirty="0"/>
              <a:t>= </a:t>
            </a:r>
            <a:r>
              <a:rPr lang="en-US" altLang="en-US" sz="1800" i="1" dirty="0" smtClean="0"/>
              <a:t>false</a:t>
            </a:r>
            <a:endParaRPr lang="en-US" altLang="en-US" sz="1800" dirty="0"/>
          </a:p>
        </p:txBody>
      </p:sp>
      <p:sp>
        <p:nvSpPr>
          <p:cNvPr id="2" name="Date Placeholder 1"/>
          <p:cNvSpPr>
            <a:spLocks noGrp="1"/>
          </p:cNvSpPr>
          <p:nvPr>
            <p:ph type="dt" sz="half" idx="10"/>
          </p:nvPr>
        </p:nvSpPr>
        <p:spPr/>
        <p:txBody>
          <a:bodyPr/>
          <a:lstStyle/>
          <a:p>
            <a:pPr>
              <a:defRPr/>
            </a:pPr>
            <a:fld id="{4A50D92A-F133-4537-B1F6-00DACD9643D8}"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179</a:t>
            </a:fld>
            <a:endParaRPr lang="en-US"/>
          </a:p>
        </p:txBody>
      </p:sp>
    </p:spTree>
    <p:extLst>
      <p:ext uri="{BB962C8B-B14F-4D97-AF65-F5344CB8AC3E}">
        <p14:creationId xmlns:p14="http://schemas.microsoft.com/office/powerpoint/2010/main" val="35204359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a:t>Entailment in the wumpus world</a:t>
            </a:r>
          </a:p>
        </p:txBody>
      </p:sp>
      <p:sp>
        <p:nvSpPr>
          <p:cNvPr id="20483" name="Rectangle 3"/>
          <p:cNvSpPr>
            <a:spLocks noGrp="1" noChangeArrowheads="1"/>
          </p:cNvSpPr>
          <p:nvPr>
            <p:ph type="body" idx="1"/>
          </p:nvPr>
        </p:nvSpPr>
        <p:spPr>
          <a:xfrm>
            <a:off x="1981200" y="1600201"/>
            <a:ext cx="4876800" cy="4525963"/>
          </a:xfrm>
        </p:spPr>
        <p:txBody>
          <a:bodyPr/>
          <a:lstStyle/>
          <a:p>
            <a:pPr>
              <a:buFontTx/>
              <a:buNone/>
            </a:pPr>
            <a:r>
              <a:rPr lang="en-US" altLang="en-US" sz="2800"/>
              <a:t>Situation after detecting nothing in [1,1], moving right, breeze in [2,1]</a:t>
            </a:r>
          </a:p>
          <a:p>
            <a:endParaRPr lang="en-US" altLang="en-US" sz="2800"/>
          </a:p>
          <a:p>
            <a:pPr>
              <a:buFontTx/>
              <a:buNone/>
            </a:pPr>
            <a:r>
              <a:rPr lang="en-US" altLang="en-US" sz="2800"/>
              <a:t>Consider possible models for </a:t>
            </a:r>
            <a:r>
              <a:rPr lang="en-US" altLang="en-US" sz="2800" i="1"/>
              <a:t>KB</a:t>
            </a:r>
            <a:r>
              <a:rPr lang="en-US" altLang="en-US" sz="2800"/>
              <a:t> assuming only pits</a:t>
            </a:r>
          </a:p>
          <a:p>
            <a:pPr>
              <a:buFontTx/>
              <a:buNone/>
            </a:pPr>
            <a:endParaRPr lang="en-US" altLang="en-US" sz="2800"/>
          </a:p>
          <a:p>
            <a:pPr>
              <a:buFontTx/>
              <a:buNone/>
            </a:pPr>
            <a:r>
              <a:rPr lang="en-US" altLang="en-US" sz="2800"/>
              <a:t>3 Boolean choices </a:t>
            </a:r>
            <a:r>
              <a:rPr lang="en-US" altLang="en-US" sz="2800">
                <a:sym typeface="Symbol" panose="05050102010706020507" pitchFamily="18" charset="2"/>
              </a:rPr>
              <a:t> </a:t>
            </a:r>
            <a:r>
              <a:rPr lang="en-US" altLang="en-US" sz="2800"/>
              <a:t>8 possible models
</a:t>
            </a:r>
          </a:p>
        </p:txBody>
      </p:sp>
      <p:pic>
        <p:nvPicPr>
          <p:cNvPr id="20484" name="Picture 4" descr="wumpus-seq1c-a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6752" y="2276872"/>
            <a:ext cx="2571750" cy="2581275"/>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pPr>
              <a:defRPr/>
            </a:pPr>
            <a:fld id="{124A7C67-C80B-4C84-9AFA-09FC4AE6B0E1}"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18</a:t>
            </a:fld>
            <a:endParaRPr lang="en-US"/>
          </a:p>
        </p:txBody>
      </p:sp>
    </p:spTree>
    <p:extLst>
      <p:ext uri="{BB962C8B-B14F-4D97-AF65-F5344CB8AC3E}">
        <p14:creationId xmlns:p14="http://schemas.microsoft.com/office/powerpoint/2010/main" val="2693693360"/>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a:t>Syntax</a:t>
            </a:r>
          </a:p>
        </p:txBody>
      </p:sp>
      <p:sp>
        <p:nvSpPr>
          <p:cNvPr id="10243" name="Rectangle 3"/>
          <p:cNvSpPr>
            <a:spLocks noGrp="1" noChangeArrowheads="1"/>
          </p:cNvSpPr>
          <p:nvPr>
            <p:ph type="body" idx="1"/>
          </p:nvPr>
        </p:nvSpPr>
        <p:spPr/>
        <p:txBody>
          <a:bodyPr/>
          <a:lstStyle/>
          <a:p>
            <a:pPr>
              <a:lnSpc>
                <a:spcPct val="80000"/>
              </a:lnSpc>
            </a:pPr>
            <a:r>
              <a:rPr lang="en-US" altLang="en-US" sz="2800" dirty="0">
                <a:solidFill>
                  <a:srgbClr val="FF0000"/>
                </a:solidFill>
              </a:rPr>
              <a:t>Atomic event</a:t>
            </a:r>
            <a:r>
              <a:rPr lang="en-US" altLang="en-US" sz="2800" dirty="0"/>
              <a:t>: A </a:t>
            </a:r>
            <a:r>
              <a:rPr lang="en-US" altLang="en-US" sz="2800" dirty="0">
                <a:solidFill>
                  <a:schemeClr val="accent2"/>
                </a:solidFill>
              </a:rPr>
              <a:t>complete</a:t>
            </a:r>
            <a:r>
              <a:rPr lang="en-US" altLang="en-US" sz="2800" dirty="0"/>
              <a:t> specification of the state of the world about which the agent is </a:t>
            </a:r>
            <a:r>
              <a:rPr lang="en-US" altLang="en-US" sz="2800" dirty="0" smtClean="0"/>
              <a:t>uncertain</a:t>
            </a:r>
            <a:endParaRPr lang="en-US" altLang="en-US" sz="2800" dirty="0"/>
          </a:p>
          <a:p>
            <a:pPr lvl="1">
              <a:lnSpc>
                <a:spcPct val="80000"/>
              </a:lnSpc>
              <a:buFontTx/>
              <a:buNone/>
            </a:pPr>
            <a:r>
              <a:rPr lang="en-US" altLang="en-US" sz="2400" dirty="0"/>
              <a:t>E.g., if the world consists of only two Boolean variables </a:t>
            </a:r>
            <a:r>
              <a:rPr lang="en-US" altLang="en-US" sz="2400" i="1" dirty="0"/>
              <a:t>Cavity</a:t>
            </a:r>
            <a:r>
              <a:rPr lang="en-US" altLang="en-US" sz="2400" dirty="0"/>
              <a:t> and </a:t>
            </a:r>
            <a:r>
              <a:rPr lang="en-US" altLang="en-US" sz="2400" i="1" dirty="0"/>
              <a:t>Toothache</a:t>
            </a:r>
            <a:r>
              <a:rPr lang="en-US" altLang="en-US" sz="2400" dirty="0"/>
              <a:t>, then there are 4 distinct atomic events:
</a:t>
            </a:r>
          </a:p>
          <a:p>
            <a:pPr lvl="2">
              <a:lnSpc>
                <a:spcPct val="80000"/>
              </a:lnSpc>
              <a:buFontTx/>
              <a:buNone/>
            </a:pPr>
            <a:r>
              <a:rPr lang="en-US" altLang="en-US" sz="2000" i="1" dirty="0"/>
              <a:t>Cavity = false </a:t>
            </a:r>
            <a:r>
              <a:rPr lang="en-US" altLang="en-US" sz="2000" dirty="0">
                <a:sym typeface="Symbol" panose="05050102010706020507" pitchFamily="18" charset="2"/>
              </a:rPr>
              <a:t></a:t>
            </a:r>
            <a:r>
              <a:rPr lang="en-US" altLang="en-US" sz="2000" i="1" dirty="0"/>
              <a:t>Toothache = false</a:t>
            </a:r>
          </a:p>
          <a:p>
            <a:pPr lvl="2">
              <a:lnSpc>
                <a:spcPct val="80000"/>
              </a:lnSpc>
              <a:buFontTx/>
              <a:buNone/>
            </a:pPr>
            <a:r>
              <a:rPr lang="en-US" altLang="en-US" sz="2000" i="1" dirty="0"/>
              <a:t>Cavity = false </a:t>
            </a:r>
            <a:r>
              <a:rPr lang="en-US" altLang="en-US" sz="2000" dirty="0">
                <a:sym typeface="Symbol" panose="05050102010706020507" pitchFamily="18" charset="2"/>
              </a:rPr>
              <a:t></a:t>
            </a:r>
            <a:r>
              <a:rPr lang="en-US" altLang="en-US" sz="2000" i="1" dirty="0"/>
              <a:t> Toothache = true</a:t>
            </a:r>
          </a:p>
          <a:p>
            <a:pPr lvl="2">
              <a:lnSpc>
                <a:spcPct val="80000"/>
              </a:lnSpc>
              <a:buFontTx/>
              <a:buNone/>
            </a:pPr>
            <a:r>
              <a:rPr lang="en-US" altLang="en-US" sz="2000" i="1" dirty="0"/>
              <a:t>Cavity = true </a:t>
            </a:r>
            <a:r>
              <a:rPr lang="en-US" altLang="en-US" sz="2000" dirty="0">
                <a:sym typeface="Symbol" panose="05050102010706020507" pitchFamily="18" charset="2"/>
              </a:rPr>
              <a:t></a:t>
            </a:r>
            <a:r>
              <a:rPr lang="en-US" altLang="en-US" sz="2000" i="1" dirty="0"/>
              <a:t> Toothache = false</a:t>
            </a:r>
          </a:p>
          <a:p>
            <a:pPr lvl="2">
              <a:lnSpc>
                <a:spcPct val="80000"/>
              </a:lnSpc>
              <a:buFontTx/>
              <a:buNone/>
            </a:pPr>
            <a:r>
              <a:rPr lang="en-US" altLang="en-US" sz="2000" i="1" dirty="0"/>
              <a:t>Cavity = true </a:t>
            </a:r>
            <a:r>
              <a:rPr lang="en-US" altLang="en-US" sz="2000" dirty="0">
                <a:sym typeface="Symbol" panose="05050102010706020507" pitchFamily="18" charset="2"/>
              </a:rPr>
              <a:t></a:t>
            </a:r>
            <a:r>
              <a:rPr lang="en-US" altLang="en-US" sz="2000" i="1" dirty="0"/>
              <a:t> Toothache = true
</a:t>
            </a:r>
          </a:p>
          <a:p>
            <a:pPr lvl="2">
              <a:lnSpc>
                <a:spcPct val="80000"/>
              </a:lnSpc>
              <a:buFontTx/>
              <a:buNone/>
            </a:pPr>
            <a:endParaRPr lang="en-US" altLang="en-US" sz="2000" i="1" dirty="0"/>
          </a:p>
          <a:p>
            <a:pPr>
              <a:lnSpc>
                <a:spcPct val="80000"/>
              </a:lnSpc>
            </a:pPr>
            <a:r>
              <a:rPr lang="en-US" altLang="en-US" sz="2800" dirty="0"/>
              <a:t>Atomic events are mutually exclusive and </a:t>
            </a:r>
            <a:r>
              <a:rPr lang="en-US" altLang="en-US" sz="2800" dirty="0" smtClean="0"/>
              <a:t>exhaustive</a:t>
            </a:r>
            <a:endParaRPr lang="en-US" altLang="en-US" sz="2800" dirty="0"/>
          </a:p>
        </p:txBody>
      </p:sp>
      <p:sp>
        <p:nvSpPr>
          <p:cNvPr id="2" name="Date Placeholder 1"/>
          <p:cNvSpPr>
            <a:spLocks noGrp="1"/>
          </p:cNvSpPr>
          <p:nvPr>
            <p:ph type="dt" sz="half" idx="10"/>
          </p:nvPr>
        </p:nvSpPr>
        <p:spPr/>
        <p:txBody>
          <a:bodyPr/>
          <a:lstStyle/>
          <a:p>
            <a:pPr>
              <a:defRPr/>
            </a:pPr>
            <a:fld id="{D7AF1462-E206-4620-8D52-F2C64F6FB89E}"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180</a:t>
            </a:fld>
            <a:endParaRPr lang="en-US"/>
          </a:p>
        </p:txBody>
      </p:sp>
    </p:spTree>
    <p:extLst>
      <p:ext uri="{BB962C8B-B14F-4D97-AF65-F5344CB8AC3E}">
        <p14:creationId xmlns:p14="http://schemas.microsoft.com/office/powerpoint/2010/main" val="1180668050"/>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a:t>Axioms of probability</a:t>
            </a:r>
          </a:p>
        </p:txBody>
      </p:sp>
      <p:sp>
        <p:nvSpPr>
          <p:cNvPr id="11267" name="Rectangle 3"/>
          <p:cNvSpPr>
            <a:spLocks noGrp="1" noChangeArrowheads="1"/>
          </p:cNvSpPr>
          <p:nvPr>
            <p:ph type="body" idx="1"/>
          </p:nvPr>
        </p:nvSpPr>
        <p:spPr/>
        <p:txBody>
          <a:bodyPr/>
          <a:lstStyle/>
          <a:p>
            <a:r>
              <a:rPr lang="en-US" altLang="en-US" dirty="0"/>
              <a:t>For any propositions </a:t>
            </a:r>
            <a:r>
              <a:rPr lang="en-US" altLang="en-US" i="1" dirty="0"/>
              <a:t>A, </a:t>
            </a:r>
            <a:r>
              <a:rPr lang="en-US" altLang="en-US" i="1" dirty="0" smtClean="0"/>
              <a:t>B</a:t>
            </a:r>
            <a:endParaRPr lang="en-US" altLang="en-US" dirty="0"/>
          </a:p>
          <a:p>
            <a:pPr lvl="1"/>
            <a:r>
              <a:rPr lang="en-US" altLang="en-US" dirty="0"/>
              <a:t>0 </a:t>
            </a:r>
            <a:r>
              <a:rPr lang="en-US" altLang="en-US" dirty="0">
                <a:cs typeface="Arial" panose="020B0604020202020204" pitchFamily="34" charset="0"/>
              </a:rPr>
              <a:t>≤</a:t>
            </a:r>
            <a:r>
              <a:rPr lang="en-US" altLang="en-US" dirty="0"/>
              <a:t> P(</a:t>
            </a:r>
            <a:r>
              <a:rPr lang="en-US" altLang="en-US" i="1" dirty="0"/>
              <a:t>A</a:t>
            </a:r>
            <a:r>
              <a:rPr lang="en-US" altLang="en-US" dirty="0"/>
              <a:t>) </a:t>
            </a:r>
            <a:r>
              <a:rPr lang="en-US" altLang="en-US" dirty="0">
                <a:cs typeface="Arial" panose="020B0604020202020204" pitchFamily="34" charset="0"/>
              </a:rPr>
              <a:t>≤</a:t>
            </a:r>
            <a:r>
              <a:rPr lang="en-US" altLang="en-US" dirty="0"/>
              <a:t> 1</a:t>
            </a:r>
          </a:p>
          <a:p>
            <a:pPr lvl="1"/>
            <a:r>
              <a:rPr lang="en-US" altLang="en-US" dirty="0"/>
              <a:t>P(</a:t>
            </a:r>
            <a:r>
              <a:rPr lang="en-US" altLang="en-US" i="1" dirty="0"/>
              <a:t>true</a:t>
            </a:r>
            <a:r>
              <a:rPr lang="en-US" altLang="en-US" dirty="0"/>
              <a:t>) = 1 and P(</a:t>
            </a:r>
            <a:r>
              <a:rPr lang="en-US" altLang="en-US" i="1" dirty="0"/>
              <a:t>false</a:t>
            </a:r>
            <a:r>
              <a:rPr lang="en-US" altLang="en-US" dirty="0"/>
              <a:t>) = 0</a:t>
            </a:r>
          </a:p>
          <a:p>
            <a:pPr lvl="1"/>
            <a:r>
              <a:rPr lang="en-US" altLang="en-US" dirty="0"/>
              <a:t>P(</a:t>
            </a:r>
            <a:r>
              <a:rPr lang="en-US" altLang="en-US" i="1" dirty="0"/>
              <a:t>A</a:t>
            </a:r>
            <a:r>
              <a:rPr lang="en-US" altLang="en-US" dirty="0"/>
              <a:t> </a:t>
            </a:r>
            <a:r>
              <a:rPr lang="en-US" altLang="en-US" dirty="0">
                <a:sym typeface="Symbol" panose="05050102010706020507" pitchFamily="18" charset="2"/>
              </a:rPr>
              <a:t> </a:t>
            </a:r>
            <a:r>
              <a:rPr lang="en-US" altLang="en-US" i="1" dirty="0"/>
              <a:t>B</a:t>
            </a:r>
            <a:r>
              <a:rPr lang="en-US" altLang="en-US" dirty="0"/>
              <a:t>) = P(</a:t>
            </a:r>
            <a:r>
              <a:rPr lang="en-US" altLang="en-US" i="1" dirty="0"/>
              <a:t>A</a:t>
            </a:r>
            <a:r>
              <a:rPr lang="en-US" altLang="en-US" dirty="0"/>
              <a:t>) + P(</a:t>
            </a:r>
            <a:r>
              <a:rPr lang="en-US" altLang="en-US" i="1" dirty="0"/>
              <a:t>B</a:t>
            </a:r>
            <a:r>
              <a:rPr lang="en-US" altLang="en-US" dirty="0"/>
              <a:t>) - P(</a:t>
            </a:r>
            <a:r>
              <a:rPr lang="en-US" altLang="en-US" i="1" dirty="0"/>
              <a:t>A</a:t>
            </a:r>
            <a:r>
              <a:rPr lang="en-US" altLang="en-US" dirty="0"/>
              <a:t> </a:t>
            </a:r>
            <a:r>
              <a:rPr lang="en-US" altLang="en-US" dirty="0">
                <a:sym typeface="Symbol" panose="05050102010706020507" pitchFamily="18" charset="2"/>
              </a:rPr>
              <a:t></a:t>
            </a:r>
            <a:r>
              <a:rPr lang="en-US" altLang="en-US" dirty="0"/>
              <a:t> </a:t>
            </a:r>
            <a:r>
              <a:rPr lang="en-US" altLang="en-US" i="1" dirty="0"/>
              <a:t>B</a:t>
            </a:r>
            <a:r>
              <a:rPr lang="en-US" altLang="en-US" dirty="0" smtClean="0"/>
              <a:t>)</a:t>
            </a:r>
            <a:endParaRPr lang="en-US" altLang="en-US" dirty="0"/>
          </a:p>
        </p:txBody>
      </p:sp>
      <p:pic>
        <p:nvPicPr>
          <p:cNvPr id="11268" name="Picture 4" descr="axiom3-ven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536" y="3933056"/>
            <a:ext cx="3781425" cy="249555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pPr>
              <a:defRPr/>
            </a:pPr>
            <a:fld id="{73AD7C13-380D-4E5E-A33A-81DCF347C196}"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181</a:t>
            </a:fld>
            <a:endParaRPr lang="en-US"/>
          </a:p>
        </p:txBody>
      </p:sp>
    </p:spTree>
    <p:extLst>
      <p:ext uri="{BB962C8B-B14F-4D97-AF65-F5344CB8AC3E}">
        <p14:creationId xmlns:p14="http://schemas.microsoft.com/office/powerpoint/2010/main" val="1304971504"/>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a:t>Prior probability</a:t>
            </a:r>
          </a:p>
        </p:txBody>
      </p:sp>
      <p:sp>
        <p:nvSpPr>
          <p:cNvPr id="12291" name="Rectangle 3"/>
          <p:cNvSpPr>
            <a:spLocks noGrp="1" noChangeArrowheads="1"/>
          </p:cNvSpPr>
          <p:nvPr>
            <p:ph type="body" idx="1"/>
          </p:nvPr>
        </p:nvSpPr>
        <p:spPr/>
        <p:txBody>
          <a:bodyPr/>
          <a:lstStyle/>
          <a:p>
            <a:pPr>
              <a:lnSpc>
                <a:spcPct val="80000"/>
              </a:lnSpc>
            </a:pPr>
            <a:r>
              <a:rPr lang="en-US" altLang="en-US" sz="1800" dirty="0">
                <a:solidFill>
                  <a:schemeClr val="accent2"/>
                </a:solidFill>
              </a:rPr>
              <a:t>Prior</a:t>
            </a:r>
            <a:r>
              <a:rPr lang="en-US" altLang="en-US" sz="1800" dirty="0"/>
              <a:t> or </a:t>
            </a:r>
            <a:r>
              <a:rPr lang="en-US" altLang="en-US" sz="1800" dirty="0">
                <a:solidFill>
                  <a:schemeClr val="accent2"/>
                </a:solidFill>
              </a:rPr>
              <a:t>unconditional</a:t>
            </a:r>
            <a:r>
              <a:rPr lang="en-US" altLang="en-US" sz="1800" dirty="0"/>
              <a:t> </a:t>
            </a:r>
            <a:r>
              <a:rPr lang="en-US" altLang="en-US" sz="1800" dirty="0">
                <a:solidFill>
                  <a:schemeClr val="accent2"/>
                </a:solidFill>
              </a:rPr>
              <a:t>probabilities</a:t>
            </a:r>
            <a:r>
              <a:rPr lang="en-US" altLang="en-US" sz="1800" dirty="0"/>
              <a:t> of </a:t>
            </a:r>
            <a:r>
              <a:rPr lang="en-US" altLang="en-US" sz="1800" dirty="0" smtClean="0"/>
              <a:t>propositions</a:t>
            </a:r>
            <a:endParaRPr lang="en-US" altLang="en-US" sz="1800" dirty="0"/>
          </a:p>
          <a:p>
            <a:pPr lvl="1">
              <a:lnSpc>
                <a:spcPct val="80000"/>
              </a:lnSpc>
              <a:buFontTx/>
              <a:buNone/>
            </a:pPr>
            <a:r>
              <a:rPr lang="en-US" altLang="en-US" sz="1600" dirty="0"/>
              <a:t>e.g., P(</a:t>
            </a:r>
            <a:r>
              <a:rPr lang="en-US" altLang="en-US" sz="1600" i="1" dirty="0"/>
              <a:t>Cavity</a:t>
            </a:r>
            <a:r>
              <a:rPr lang="en-US" altLang="en-US" sz="1600" dirty="0"/>
              <a:t> = true) = 0.1 and P(</a:t>
            </a:r>
            <a:r>
              <a:rPr lang="en-US" altLang="en-US" sz="1600" i="1" dirty="0"/>
              <a:t>Weather</a:t>
            </a:r>
            <a:r>
              <a:rPr lang="en-US" altLang="en-US" sz="1600" dirty="0"/>
              <a:t> = sunny) = 0.72 correspond to belief prior to arrival of any (new) evidence
</a:t>
            </a:r>
          </a:p>
          <a:p>
            <a:pPr lvl="4">
              <a:lnSpc>
                <a:spcPct val="80000"/>
              </a:lnSpc>
            </a:pPr>
            <a:endParaRPr lang="en-US" altLang="en-US" sz="1200" dirty="0"/>
          </a:p>
          <a:p>
            <a:pPr>
              <a:lnSpc>
                <a:spcPct val="80000"/>
              </a:lnSpc>
            </a:pPr>
            <a:r>
              <a:rPr lang="en-US" altLang="en-US" sz="1800" dirty="0">
                <a:solidFill>
                  <a:schemeClr val="accent2"/>
                </a:solidFill>
              </a:rPr>
              <a:t>Probability distribution</a:t>
            </a:r>
            <a:r>
              <a:rPr lang="en-US" altLang="en-US" sz="1800" dirty="0"/>
              <a:t> gives values for all possible assignments</a:t>
            </a:r>
            <a:r>
              <a:rPr lang="en-US" altLang="en-US" sz="1800" dirty="0" smtClean="0"/>
              <a:t>:</a:t>
            </a:r>
            <a:endParaRPr lang="en-US" altLang="en-US" sz="1800" dirty="0"/>
          </a:p>
          <a:p>
            <a:pPr lvl="1">
              <a:lnSpc>
                <a:spcPct val="80000"/>
              </a:lnSpc>
              <a:buFontTx/>
              <a:buNone/>
            </a:pPr>
            <a:r>
              <a:rPr lang="en-US" altLang="en-US" sz="1600" b="1" dirty="0"/>
              <a:t>P</a:t>
            </a:r>
            <a:r>
              <a:rPr lang="en-US" altLang="en-US" sz="1600" dirty="0"/>
              <a:t>(</a:t>
            </a:r>
            <a:r>
              <a:rPr lang="en-US" altLang="en-US" sz="1600" i="1" dirty="0"/>
              <a:t>Weather</a:t>
            </a:r>
            <a:r>
              <a:rPr lang="en-US" altLang="en-US" sz="1600" dirty="0"/>
              <a:t>) = &lt;0.72,0.1,0.08,0.1&gt; (</a:t>
            </a:r>
            <a:r>
              <a:rPr lang="en-US" altLang="en-US" sz="1600" dirty="0">
                <a:solidFill>
                  <a:srgbClr val="FF0000"/>
                </a:solidFill>
              </a:rPr>
              <a:t>normalized</a:t>
            </a:r>
            <a:r>
              <a:rPr lang="en-US" altLang="en-US" sz="1600" dirty="0"/>
              <a:t>, i.e., sums to 1)</a:t>
            </a:r>
          </a:p>
          <a:p>
            <a:pPr lvl="4">
              <a:lnSpc>
                <a:spcPct val="80000"/>
              </a:lnSpc>
              <a:buFontTx/>
              <a:buNone/>
            </a:pPr>
            <a:r>
              <a:rPr lang="en-US" altLang="en-US" sz="1200" dirty="0"/>
              <a:t>			</a:t>
            </a:r>
          </a:p>
          <a:p>
            <a:pPr>
              <a:lnSpc>
                <a:spcPct val="80000"/>
              </a:lnSpc>
            </a:pPr>
            <a:r>
              <a:rPr lang="en-US" altLang="en-US" sz="1800" dirty="0">
                <a:solidFill>
                  <a:schemeClr val="accent2"/>
                </a:solidFill>
              </a:rPr>
              <a:t>Joint probability distribution</a:t>
            </a:r>
            <a:r>
              <a:rPr lang="en-US" altLang="en-US" sz="1800" dirty="0"/>
              <a:t> for a set of random variables gives the probability of every atomic event on those random </a:t>
            </a:r>
            <a:r>
              <a:rPr lang="en-US" altLang="en-US" sz="1800" dirty="0" smtClean="0"/>
              <a:t>variables</a:t>
            </a:r>
            <a:endParaRPr lang="en-US" altLang="en-US" sz="1800" dirty="0"/>
          </a:p>
          <a:p>
            <a:pPr lvl="1">
              <a:lnSpc>
                <a:spcPct val="80000"/>
              </a:lnSpc>
              <a:buFontTx/>
              <a:buNone/>
            </a:pPr>
            <a:r>
              <a:rPr lang="en-US" altLang="en-US" sz="1600" b="1" dirty="0"/>
              <a:t>P</a:t>
            </a:r>
            <a:r>
              <a:rPr lang="en-US" altLang="en-US" sz="1600" dirty="0"/>
              <a:t>(</a:t>
            </a:r>
            <a:r>
              <a:rPr lang="en-US" altLang="en-US" sz="1600" i="1" dirty="0" err="1"/>
              <a:t>Weather,Cavity</a:t>
            </a:r>
            <a:r>
              <a:rPr lang="en-US" altLang="en-US" sz="1600" dirty="0"/>
              <a:t>) = a 4 </a:t>
            </a:r>
            <a:r>
              <a:rPr lang="en-US" altLang="en-US" sz="1600" dirty="0">
                <a:cs typeface="Arial" panose="020B0604020202020204" pitchFamily="34" charset="0"/>
              </a:rPr>
              <a:t>× </a:t>
            </a:r>
            <a:r>
              <a:rPr lang="en-US" altLang="en-US" sz="1600" dirty="0"/>
              <a:t>2 matrix of values:
</a:t>
            </a:r>
          </a:p>
          <a:p>
            <a:pPr lvl="4">
              <a:lnSpc>
                <a:spcPct val="80000"/>
              </a:lnSpc>
              <a:buFontTx/>
              <a:buNone/>
            </a:pPr>
            <a:endParaRPr lang="en-US" altLang="en-US" sz="1200" dirty="0"/>
          </a:p>
          <a:p>
            <a:pPr>
              <a:lnSpc>
                <a:spcPct val="80000"/>
              </a:lnSpc>
              <a:buFontTx/>
              <a:buNone/>
            </a:pPr>
            <a:r>
              <a:rPr lang="en-US" altLang="en-US" sz="1800" dirty="0"/>
              <a:t>	</a:t>
            </a:r>
            <a:r>
              <a:rPr lang="en-US" altLang="en-US" sz="1800" i="1" dirty="0"/>
              <a:t>Weather</a:t>
            </a:r>
            <a:r>
              <a:rPr lang="en-US" altLang="en-US" sz="1800" dirty="0"/>
              <a:t> =		</a:t>
            </a:r>
            <a:r>
              <a:rPr lang="en-US" altLang="en-US" sz="1800" dirty="0" smtClean="0"/>
              <a:t>       sunny</a:t>
            </a:r>
            <a:r>
              <a:rPr lang="en-US" altLang="en-US" sz="1800" dirty="0"/>
              <a:t>	rainy	cloudy	snow </a:t>
            </a:r>
          </a:p>
          <a:p>
            <a:pPr>
              <a:lnSpc>
                <a:spcPct val="80000"/>
              </a:lnSpc>
              <a:buFontTx/>
              <a:buNone/>
            </a:pPr>
            <a:r>
              <a:rPr lang="en-US" altLang="en-US" sz="1800" dirty="0"/>
              <a:t>	</a:t>
            </a:r>
            <a:r>
              <a:rPr lang="en-US" altLang="en-US" sz="1800" i="1" dirty="0"/>
              <a:t>Cavity</a:t>
            </a:r>
            <a:r>
              <a:rPr lang="en-US" altLang="en-US" sz="1800" dirty="0"/>
              <a:t> = true 		0.144	0.02 	0.016 	0.02</a:t>
            </a:r>
          </a:p>
          <a:p>
            <a:pPr>
              <a:lnSpc>
                <a:spcPct val="80000"/>
              </a:lnSpc>
              <a:buFontTx/>
              <a:buNone/>
            </a:pPr>
            <a:r>
              <a:rPr lang="en-US" altLang="en-US" sz="1800" dirty="0"/>
              <a:t>	</a:t>
            </a:r>
            <a:r>
              <a:rPr lang="en-US" altLang="en-US" sz="1800" i="1" dirty="0"/>
              <a:t>Cavity</a:t>
            </a:r>
            <a:r>
              <a:rPr lang="en-US" altLang="en-US" sz="1800" dirty="0"/>
              <a:t> = false		0.576	0.08 	0.064 	0.08
</a:t>
            </a:r>
            <a:endParaRPr lang="en-US" altLang="en-US" sz="1200" dirty="0"/>
          </a:p>
          <a:p>
            <a:pPr>
              <a:lnSpc>
                <a:spcPct val="80000"/>
              </a:lnSpc>
            </a:pPr>
            <a:r>
              <a:rPr lang="en-US" altLang="en-US" sz="1800" dirty="0">
                <a:solidFill>
                  <a:srgbClr val="FF0000"/>
                </a:solidFill>
              </a:rPr>
              <a:t>Every question about a domain can be answered by the joint </a:t>
            </a:r>
            <a:r>
              <a:rPr lang="en-US" altLang="en-US" sz="1800" dirty="0" smtClean="0">
                <a:solidFill>
                  <a:srgbClr val="FF0000"/>
                </a:solidFill>
              </a:rPr>
              <a:t>distribution</a:t>
            </a:r>
            <a:endParaRPr lang="en-US" altLang="en-US" sz="1800" dirty="0">
              <a:solidFill>
                <a:srgbClr val="FF0000"/>
              </a:solidFill>
            </a:endParaRPr>
          </a:p>
        </p:txBody>
      </p:sp>
      <p:sp>
        <p:nvSpPr>
          <p:cNvPr id="2" name="Date Placeholder 1"/>
          <p:cNvSpPr>
            <a:spLocks noGrp="1"/>
          </p:cNvSpPr>
          <p:nvPr>
            <p:ph type="dt" sz="half" idx="10"/>
          </p:nvPr>
        </p:nvSpPr>
        <p:spPr/>
        <p:txBody>
          <a:bodyPr/>
          <a:lstStyle/>
          <a:p>
            <a:pPr>
              <a:defRPr/>
            </a:pPr>
            <a:fld id="{DF4E5B73-B8C2-41D3-9C58-106B75945CF2}"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182</a:t>
            </a:fld>
            <a:endParaRPr lang="en-US"/>
          </a:p>
        </p:txBody>
      </p:sp>
    </p:spTree>
    <p:extLst>
      <p:ext uri="{BB962C8B-B14F-4D97-AF65-F5344CB8AC3E}">
        <p14:creationId xmlns:p14="http://schemas.microsoft.com/office/powerpoint/2010/main" val="393723513"/>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a:t>Conditional probability</a:t>
            </a:r>
          </a:p>
        </p:txBody>
      </p:sp>
      <p:sp>
        <p:nvSpPr>
          <p:cNvPr id="13315" name="Rectangle 3"/>
          <p:cNvSpPr>
            <a:spLocks noGrp="1" noChangeArrowheads="1"/>
          </p:cNvSpPr>
          <p:nvPr>
            <p:ph type="body" idx="1"/>
          </p:nvPr>
        </p:nvSpPr>
        <p:spPr/>
        <p:txBody>
          <a:bodyPr/>
          <a:lstStyle/>
          <a:p>
            <a:pPr>
              <a:lnSpc>
                <a:spcPct val="80000"/>
              </a:lnSpc>
            </a:pPr>
            <a:r>
              <a:rPr lang="en-US" altLang="en-US" sz="2000" dirty="0">
                <a:solidFill>
                  <a:schemeClr val="accent2"/>
                </a:solidFill>
              </a:rPr>
              <a:t>Conditional</a:t>
            </a:r>
            <a:r>
              <a:rPr lang="en-US" altLang="en-US" sz="2000" dirty="0"/>
              <a:t> or </a:t>
            </a:r>
            <a:r>
              <a:rPr lang="en-US" altLang="en-US" sz="2000" dirty="0">
                <a:solidFill>
                  <a:schemeClr val="accent2"/>
                </a:solidFill>
              </a:rPr>
              <a:t>posterior </a:t>
            </a:r>
            <a:r>
              <a:rPr lang="en-US" altLang="en-US" sz="2000" dirty="0" smtClean="0">
                <a:solidFill>
                  <a:schemeClr val="accent2"/>
                </a:solidFill>
              </a:rPr>
              <a:t>probabilities</a:t>
            </a:r>
            <a:endParaRPr lang="en-US" altLang="en-US" sz="2000" dirty="0">
              <a:solidFill>
                <a:schemeClr val="accent2"/>
              </a:solidFill>
            </a:endParaRPr>
          </a:p>
          <a:p>
            <a:pPr lvl="1">
              <a:lnSpc>
                <a:spcPct val="80000"/>
              </a:lnSpc>
              <a:buFontTx/>
              <a:buNone/>
            </a:pPr>
            <a:r>
              <a:rPr lang="en-US" altLang="en-US" sz="1800" dirty="0"/>
              <a:t>e.g., P(</a:t>
            </a:r>
            <a:r>
              <a:rPr lang="en-US" altLang="en-US" sz="1800" i="1" dirty="0"/>
              <a:t>cavity</a:t>
            </a:r>
            <a:r>
              <a:rPr lang="en-US" altLang="en-US" sz="1800" dirty="0"/>
              <a:t> | </a:t>
            </a:r>
            <a:r>
              <a:rPr lang="en-US" altLang="en-US" sz="1800" i="1" dirty="0"/>
              <a:t>toothache</a:t>
            </a:r>
            <a:r>
              <a:rPr lang="en-US" altLang="en-US" sz="1800" dirty="0"/>
              <a:t>) = </a:t>
            </a:r>
            <a:r>
              <a:rPr lang="en-US" altLang="en-US" sz="1800" dirty="0" smtClean="0"/>
              <a:t>0.8</a:t>
            </a:r>
            <a:endParaRPr lang="en-US" altLang="en-US" sz="1800" dirty="0"/>
          </a:p>
          <a:p>
            <a:pPr lvl="1">
              <a:lnSpc>
                <a:spcPct val="80000"/>
              </a:lnSpc>
              <a:buFontTx/>
              <a:buNone/>
            </a:pPr>
            <a:r>
              <a:rPr lang="en-US" altLang="en-US" sz="1800" dirty="0"/>
              <a:t>i.e., given that </a:t>
            </a:r>
            <a:r>
              <a:rPr lang="en-US" altLang="en-US" sz="1800" i="1" dirty="0"/>
              <a:t>toothache</a:t>
            </a:r>
            <a:r>
              <a:rPr lang="en-US" altLang="en-US" sz="1800" dirty="0"/>
              <a:t> is all I know
</a:t>
            </a:r>
          </a:p>
          <a:p>
            <a:pPr lvl="4">
              <a:lnSpc>
                <a:spcPct val="80000"/>
              </a:lnSpc>
              <a:buFontTx/>
              <a:buNone/>
            </a:pPr>
            <a:endParaRPr lang="en-US" altLang="en-US" sz="1400" dirty="0"/>
          </a:p>
          <a:p>
            <a:pPr>
              <a:lnSpc>
                <a:spcPct val="80000"/>
              </a:lnSpc>
            </a:pPr>
            <a:r>
              <a:rPr lang="en-US" altLang="en-US" sz="2000" dirty="0"/>
              <a:t>(Notation for conditional distributions</a:t>
            </a:r>
            <a:r>
              <a:rPr lang="en-US" altLang="en-US" sz="2000" dirty="0" smtClean="0"/>
              <a:t>:</a:t>
            </a:r>
            <a:endParaRPr lang="en-US" altLang="en-US" sz="2000" dirty="0"/>
          </a:p>
          <a:p>
            <a:pPr lvl="1">
              <a:lnSpc>
                <a:spcPct val="80000"/>
              </a:lnSpc>
              <a:buFontTx/>
              <a:buNone/>
            </a:pPr>
            <a:r>
              <a:rPr lang="en-US" altLang="en-US" sz="1800" b="1" dirty="0"/>
              <a:t>P</a:t>
            </a:r>
            <a:r>
              <a:rPr lang="en-US" altLang="en-US" sz="1800" dirty="0"/>
              <a:t>(</a:t>
            </a:r>
            <a:r>
              <a:rPr lang="en-US" altLang="en-US" sz="1800" i="1" dirty="0"/>
              <a:t>Cavity </a:t>
            </a:r>
            <a:r>
              <a:rPr lang="en-US" altLang="en-US" sz="1800" dirty="0"/>
              <a:t>| </a:t>
            </a:r>
            <a:r>
              <a:rPr lang="en-US" altLang="en-US" sz="1800" i="1" dirty="0"/>
              <a:t>Toothache</a:t>
            </a:r>
            <a:r>
              <a:rPr lang="en-US" altLang="en-US" sz="1800" dirty="0"/>
              <a:t>) = 2-element vector of 2-element vectors)</a:t>
            </a:r>
          </a:p>
          <a:p>
            <a:pPr lvl="1">
              <a:lnSpc>
                <a:spcPct val="80000"/>
              </a:lnSpc>
              <a:buFontTx/>
              <a:buNone/>
            </a:pPr>
            <a:endParaRPr lang="en-US" altLang="en-US" sz="1800" dirty="0"/>
          </a:p>
          <a:p>
            <a:pPr>
              <a:lnSpc>
                <a:spcPct val="80000"/>
              </a:lnSpc>
            </a:pPr>
            <a:r>
              <a:rPr lang="en-US" altLang="en-US" sz="2000" dirty="0"/>
              <a:t>If we know more, e.g., </a:t>
            </a:r>
            <a:r>
              <a:rPr lang="en-US" altLang="en-US" sz="2000" i="1" dirty="0"/>
              <a:t>cavity</a:t>
            </a:r>
            <a:r>
              <a:rPr lang="en-US" altLang="en-US" sz="2000" dirty="0"/>
              <a:t> is also given, then we </a:t>
            </a:r>
            <a:r>
              <a:rPr lang="en-US" altLang="en-US" sz="2000" dirty="0" smtClean="0"/>
              <a:t>have</a:t>
            </a:r>
            <a:endParaRPr lang="en-US" altLang="en-US" sz="2000" dirty="0"/>
          </a:p>
          <a:p>
            <a:pPr lvl="1">
              <a:lnSpc>
                <a:spcPct val="80000"/>
              </a:lnSpc>
              <a:buFontTx/>
              <a:buNone/>
            </a:pPr>
            <a:r>
              <a:rPr lang="en-US" altLang="en-US" sz="1800" dirty="0"/>
              <a:t>P(</a:t>
            </a:r>
            <a:r>
              <a:rPr lang="en-US" altLang="en-US" sz="1800" i="1" dirty="0"/>
              <a:t>cavity | toothache</a:t>
            </a:r>
            <a:r>
              <a:rPr lang="en-US" altLang="en-US" sz="1800" i="1" dirty="0" smtClean="0"/>
              <a:t>, cavity</a:t>
            </a:r>
            <a:r>
              <a:rPr lang="en-US" altLang="en-US" sz="1800" dirty="0"/>
              <a:t>) = 1
</a:t>
            </a:r>
            <a:endParaRPr lang="en-US" altLang="en-US" sz="2000" dirty="0"/>
          </a:p>
          <a:p>
            <a:pPr>
              <a:lnSpc>
                <a:spcPct val="80000"/>
              </a:lnSpc>
            </a:pPr>
            <a:r>
              <a:rPr lang="en-US" altLang="en-US" sz="2000" dirty="0"/>
              <a:t>New evidence may be irrelevant, allowing simplification, e.g</a:t>
            </a:r>
            <a:r>
              <a:rPr lang="en-US" altLang="en-US" sz="2000" dirty="0" smtClean="0"/>
              <a:t>.,</a:t>
            </a:r>
            <a:endParaRPr lang="en-US" altLang="en-US" sz="2000" dirty="0"/>
          </a:p>
          <a:p>
            <a:pPr lvl="1">
              <a:lnSpc>
                <a:spcPct val="80000"/>
              </a:lnSpc>
              <a:buFontTx/>
              <a:buNone/>
            </a:pPr>
            <a:r>
              <a:rPr lang="en-US" altLang="en-US" sz="1800" dirty="0"/>
              <a:t>P(</a:t>
            </a:r>
            <a:r>
              <a:rPr lang="en-US" altLang="en-US" sz="1800" i="1" dirty="0"/>
              <a:t>cavity | toothache, sunny</a:t>
            </a:r>
            <a:r>
              <a:rPr lang="en-US" altLang="en-US" sz="1800" dirty="0"/>
              <a:t>) = P(</a:t>
            </a:r>
            <a:r>
              <a:rPr lang="en-US" altLang="en-US" sz="1800" i="1" dirty="0"/>
              <a:t>cavity </a:t>
            </a:r>
            <a:r>
              <a:rPr lang="en-US" altLang="en-US" sz="1800" dirty="0"/>
              <a:t>| </a:t>
            </a:r>
            <a:r>
              <a:rPr lang="en-US" altLang="en-US" sz="1800" i="1" dirty="0"/>
              <a:t>toothache</a:t>
            </a:r>
            <a:r>
              <a:rPr lang="en-US" altLang="en-US" sz="1800" dirty="0"/>
              <a:t>) = 0.8</a:t>
            </a:r>
          </a:p>
          <a:p>
            <a:pPr>
              <a:lnSpc>
                <a:spcPct val="80000"/>
              </a:lnSpc>
            </a:pPr>
            <a:r>
              <a:rPr lang="en-US" altLang="en-US" sz="2000" dirty="0"/>
              <a:t>This kind of inference, sanctioned by domain knowledge, is </a:t>
            </a:r>
            <a:r>
              <a:rPr lang="en-US" altLang="en-US" sz="2000" dirty="0" smtClean="0"/>
              <a:t>crucial</a:t>
            </a:r>
            <a:endParaRPr lang="en-US" altLang="en-US" sz="2000" dirty="0"/>
          </a:p>
        </p:txBody>
      </p:sp>
      <p:sp>
        <p:nvSpPr>
          <p:cNvPr id="2" name="Date Placeholder 1"/>
          <p:cNvSpPr>
            <a:spLocks noGrp="1"/>
          </p:cNvSpPr>
          <p:nvPr>
            <p:ph type="dt" sz="half" idx="10"/>
          </p:nvPr>
        </p:nvSpPr>
        <p:spPr/>
        <p:txBody>
          <a:bodyPr/>
          <a:lstStyle/>
          <a:p>
            <a:pPr>
              <a:defRPr/>
            </a:pPr>
            <a:fld id="{79BAA830-7F8A-4825-B61E-410E5DB731D8}"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183</a:t>
            </a:fld>
            <a:endParaRPr lang="en-US"/>
          </a:p>
        </p:txBody>
      </p:sp>
    </p:spTree>
    <p:extLst>
      <p:ext uri="{BB962C8B-B14F-4D97-AF65-F5344CB8AC3E}">
        <p14:creationId xmlns:p14="http://schemas.microsoft.com/office/powerpoint/2010/main" val="4117819398"/>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a:t>Conditional probability</a:t>
            </a:r>
          </a:p>
        </p:txBody>
      </p:sp>
      <p:sp>
        <p:nvSpPr>
          <p:cNvPr id="14339" name="Rectangle 3"/>
          <p:cNvSpPr>
            <a:spLocks noGrp="1" noChangeArrowheads="1"/>
          </p:cNvSpPr>
          <p:nvPr>
            <p:ph type="body" idx="1"/>
          </p:nvPr>
        </p:nvSpPr>
        <p:spPr/>
        <p:txBody>
          <a:bodyPr/>
          <a:lstStyle/>
          <a:p>
            <a:pPr>
              <a:lnSpc>
                <a:spcPct val="80000"/>
              </a:lnSpc>
            </a:pPr>
            <a:r>
              <a:rPr lang="en-US" altLang="en-US" sz="2000" dirty="0"/>
              <a:t>Definition of conditional probability</a:t>
            </a:r>
            <a:r>
              <a:rPr lang="en-US" altLang="en-US" sz="2000" dirty="0" smtClean="0"/>
              <a:t>:</a:t>
            </a:r>
            <a:endParaRPr lang="en-US" altLang="en-US" sz="2000" dirty="0"/>
          </a:p>
          <a:p>
            <a:pPr lvl="1">
              <a:lnSpc>
                <a:spcPct val="80000"/>
              </a:lnSpc>
              <a:buFontTx/>
              <a:buNone/>
            </a:pPr>
            <a:r>
              <a:rPr lang="en-US" altLang="en-US" sz="1800" dirty="0"/>
              <a:t>P(a | b) = P(a </a:t>
            </a:r>
            <a:r>
              <a:rPr lang="en-US" altLang="en-US" sz="1800" dirty="0">
                <a:sym typeface="Symbol" panose="05050102010706020507" pitchFamily="18" charset="2"/>
              </a:rPr>
              <a:t></a:t>
            </a:r>
            <a:r>
              <a:rPr lang="en-US" altLang="en-US" sz="1800" dirty="0"/>
              <a:t> b) / P(b) if  P(b) &gt; 0
</a:t>
            </a:r>
          </a:p>
          <a:p>
            <a:pPr lvl="4">
              <a:lnSpc>
                <a:spcPct val="80000"/>
              </a:lnSpc>
            </a:pPr>
            <a:endParaRPr lang="en-US" altLang="en-US" sz="1400" dirty="0"/>
          </a:p>
          <a:p>
            <a:pPr>
              <a:lnSpc>
                <a:spcPct val="80000"/>
              </a:lnSpc>
            </a:pPr>
            <a:r>
              <a:rPr lang="en-US" altLang="en-US" sz="2000" dirty="0">
                <a:solidFill>
                  <a:schemeClr val="accent2"/>
                </a:solidFill>
              </a:rPr>
              <a:t>Product rule</a:t>
            </a:r>
            <a:r>
              <a:rPr lang="en-US" altLang="en-US" sz="2000" dirty="0"/>
              <a:t> gives an alternative formulation</a:t>
            </a:r>
            <a:r>
              <a:rPr lang="en-US" altLang="en-US" sz="2000" dirty="0" smtClean="0"/>
              <a:t>:</a:t>
            </a:r>
            <a:endParaRPr lang="en-US" altLang="en-US" sz="2000" dirty="0"/>
          </a:p>
          <a:p>
            <a:pPr lvl="1">
              <a:lnSpc>
                <a:spcPct val="80000"/>
              </a:lnSpc>
              <a:buFontTx/>
              <a:buNone/>
            </a:pPr>
            <a:r>
              <a:rPr lang="en-US" altLang="en-US" sz="1800" dirty="0"/>
              <a:t>P(a </a:t>
            </a:r>
            <a:r>
              <a:rPr lang="en-US" altLang="en-US" sz="1800" dirty="0">
                <a:sym typeface="Symbol" panose="05050102010706020507" pitchFamily="18" charset="2"/>
              </a:rPr>
              <a:t></a:t>
            </a:r>
            <a:r>
              <a:rPr lang="en-US" altLang="en-US" sz="1800" dirty="0"/>
              <a:t> b) = P(a | b) P(b) = P(b | a) P(a</a:t>
            </a:r>
            <a:r>
              <a:rPr lang="en-US" altLang="en-US" sz="1800" dirty="0" smtClean="0"/>
              <a:t>)</a:t>
            </a:r>
            <a:endParaRPr lang="en-US" altLang="en-US" sz="1800" dirty="0"/>
          </a:p>
          <a:p>
            <a:pPr lvl="4">
              <a:lnSpc>
                <a:spcPct val="80000"/>
              </a:lnSpc>
              <a:buFontTx/>
              <a:buNone/>
            </a:pPr>
            <a:endParaRPr lang="en-US" altLang="en-US" sz="1400" dirty="0"/>
          </a:p>
          <a:p>
            <a:pPr>
              <a:lnSpc>
                <a:spcPct val="80000"/>
              </a:lnSpc>
            </a:pPr>
            <a:r>
              <a:rPr lang="en-US" altLang="en-US" sz="2000" dirty="0"/>
              <a:t>A general version holds for whole distributions, e.g</a:t>
            </a:r>
            <a:r>
              <a:rPr lang="en-US" altLang="en-US" sz="2000" dirty="0" smtClean="0"/>
              <a:t>.,</a:t>
            </a:r>
            <a:endParaRPr lang="en-US" altLang="en-US" sz="2000" dirty="0"/>
          </a:p>
          <a:p>
            <a:pPr lvl="1">
              <a:lnSpc>
                <a:spcPct val="80000"/>
              </a:lnSpc>
              <a:buFontTx/>
              <a:buNone/>
            </a:pPr>
            <a:r>
              <a:rPr lang="en-US" altLang="en-US" sz="1800" b="1" dirty="0"/>
              <a:t>P</a:t>
            </a:r>
            <a:r>
              <a:rPr lang="en-US" altLang="en-US" sz="1800" dirty="0"/>
              <a:t>(</a:t>
            </a:r>
            <a:r>
              <a:rPr lang="en-US" altLang="en-US" sz="1800" i="1" dirty="0"/>
              <a:t>Weather</a:t>
            </a:r>
            <a:r>
              <a:rPr lang="en-US" altLang="en-US" sz="1800" i="1" dirty="0" smtClean="0"/>
              <a:t>, Cavity</a:t>
            </a:r>
            <a:r>
              <a:rPr lang="en-US" altLang="en-US" sz="1800" dirty="0"/>
              <a:t>) = </a:t>
            </a:r>
            <a:r>
              <a:rPr lang="en-US" altLang="en-US" sz="1800" b="1" dirty="0"/>
              <a:t>P</a:t>
            </a:r>
            <a:r>
              <a:rPr lang="en-US" altLang="en-US" sz="1800" dirty="0"/>
              <a:t>(</a:t>
            </a:r>
            <a:r>
              <a:rPr lang="en-US" altLang="en-US" sz="1800" i="1" dirty="0"/>
              <a:t>Weather | Cavity</a:t>
            </a:r>
            <a:r>
              <a:rPr lang="en-US" altLang="en-US" sz="1800" dirty="0"/>
              <a:t>) </a:t>
            </a:r>
            <a:r>
              <a:rPr lang="en-US" altLang="en-US" sz="1800" b="1" dirty="0"/>
              <a:t>P</a:t>
            </a:r>
            <a:r>
              <a:rPr lang="en-US" altLang="en-US" sz="1800" dirty="0"/>
              <a:t>(</a:t>
            </a:r>
            <a:r>
              <a:rPr lang="en-US" altLang="en-US" sz="1800" i="1" dirty="0"/>
              <a:t>Cavity</a:t>
            </a:r>
            <a:r>
              <a:rPr lang="en-US" altLang="en-US" sz="1800" dirty="0"/>
              <a:t>)</a:t>
            </a:r>
          </a:p>
          <a:p>
            <a:pPr>
              <a:lnSpc>
                <a:spcPct val="80000"/>
              </a:lnSpc>
            </a:pPr>
            <a:r>
              <a:rPr lang="en-US" altLang="en-US" sz="2000" dirty="0"/>
              <a:t>(View as a set of 4 </a:t>
            </a:r>
            <a:r>
              <a:rPr lang="en-US" altLang="en-US" sz="2000" dirty="0">
                <a:cs typeface="Arial" panose="020B0604020202020204" pitchFamily="34" charset="0"/>
              </a:rPr>
              <a:t>× </a:t>
            </a:r>
            <a:r>
              <a:rPr lang="en-US" altLang="en-US" sz="2000" dirty="0"/>
              <a:t>2 equations, </a:t>
            </a:r>
            <a:r>
              <a:rPr lang="en-US" altLang="en-US" sz="2000" dirty="0">
                <a:solidFill>
                  <a:srgbClr val="FF0000"/>
                </a:solidFill>
              </a:rPr>
              <a:t>not</a:t>
            </a:r>
            <a:r>
              <a:rPr lang="en-US" altLang="en-US" sz="2000" dirty="0"/>
              <a:t> matrix </a:t>
            </a:r>
            <a:r>
              <a:rPr lang="en-US" altLang="en-US" sz="2000" dirty="0" err="1"/>
              <a:t>mult</a:t>
            </a:r>
            <a:r>
              <a:rPr lang="en-US" altLang="en-US" sz="2000" dirty="0" smtClean="0"/>
              <a:t>.)</a:t>
            </a:r>
            <a:endParaRPr lang="en-US" altLang="en-US" sz="2000" dirty="0"/>
          </a:p>
          <a:p>
            <a:pPr lvl="4">
              <a:lnSpc>
                <a:spcPct val="80000"/>
              </a:lnSpc>
            </a:pPr>
            <a:endParaRPr lang="en-US" altLang="en-US" sz="1400" dirty="0">
              <a:solidFill>
                <a:schemeClr val="accent2"/>
              </a:solidFill>
            </a:endParaRPr>
          </a:p>
          <a:p>
            <a:pPr>
              <a:lnSpc>
                <a:spcPct val="80000"/>
              </a:lnSpc>
            </a:pPr>
            <a:r>
              <a:rPr lang="en-US" altLang="en-US" sz="2000" dirty="0">
                <a:solidFill>
                  <a:schemeClr val="accent2"/>
                </a:solidFill>
              </a:rPr>
              <a:t>Chain rule</a:t>
            </a:r>
            <a:r>
              <a:rPr lang="en-US" altLang="en-US" sz="2000" dirty="0"/>
              <a:t> is derived by successive application of product rule</a:t>
            </a:r>
            <a:r>
              <a:rPr lang="en-US" altLang="en-US" sz="2000" dirty="0" smtClean="0"/>
              <a:t>:</a:t>
            </a:r>
            <a:endParaRPr lang="en-US" altLang="en-US" sz="2000" dirty="0"/>
          </a:p>
          <a:p>
            <a:pPr lvl="1">
              <a:lnSpc>
                <a:spcPct val="80000"/>
              </a:lnSpc>
              <a:buFontTx/>
              <a:buNone/>
            </a:pPr>
            <a:r>
              <a:rPr lang="en-US" altLang="en-US" sz="1800" b="1" dirty="0"/>
              <a:t>P</a:t>
            </a:r>
            <a:r>
              <a:rPr lang="en-US" altLang="en-US" sz="1800" dirty="0"/>
              <a:t>(X</a:t>
            </a:r>
            <a:r>
              <a:rPr lang="en-US" altLang="en-US" sz="1800" baseline="-25000" dirty="0"/>
              <a:t>1</a:t>
            </a:r>
            <a:r>
              <a:rPr lang="en-US" altLang="en-US" sz="1800" dirty="0"/>
              <a:t>, …,</a:t>
            </a:r>
            <a:r>
              <a:rPr lang="en-US" altLang="en-US" sz="1800" dirty="0" err="1"/>
              <a:t>X</a:t>
            </a:r>
            <a:r>
              <a:rPr lang="en-US" altLang="en-US" sz="1800" baseline="-25000" dirty="0" err="1"/>
              <a:t>n</a:t>
            </a:r>
            <a:r>
              <a:rPr lang="en-US" altLang="en-US" sz="1800" dirty="0"/>
              <a:t>) 	= </a:t>
            </a:r>
            <a:r>
              <a:rPr lang="en-US" altLang="en-US" sz="1800" b="1" dirty="0"/>
              <a:t>P</a:t>
            </a:r>
            <a:r>
              <a:rPr lang="en-US" altLang="en-US" sz="1800" dirty="0"/>
              <a:t>(X</a:t>
            </a:r>
            <a:r>
              <a:rPr lang="en-US" altLang="en-US" sz="1800" baseline="-25000" dirty="0"/>
              <a:t>1</a:t>
            </a:r>
            <a:r>
              <a:rPr lang="en-US" altLang="en-US" sz="1800" dirty="0"/>
              <a:t>,...,X</a:t>
            </a:r>
            <a:r>
              <a:rPr lang="en-US" altLang="en-US" sz="1800" baseline="-25000" dirty="0"/>
              <a:t>n-1</a:t>
            </a:r>
            <a:r>
              <a:rPr lang="en-US" altLang="en-US" sz="1800" dirty="0"/>
              <a:t>) </a:t>
            </a:r>
            <a:r>
              <a:rPr lang="en-US" altLang="en-US" sz="1800" b="1" dirty="0"/>
              <a:t>P</a:t>
            </a:r>
            <a:r>
              <a:rPr lang="en-US" altLang="en-US" sz="1800" dirty="0"/>
              <a:t>(</a:t>
            </a:r>
            <a:r>
              <a:rPr lang="en-US" altLang="en-US" sz="1800" dirty="0" err="1"/>
              <a:t>X</a:t>
            </a:r>
            <a:r>
              <a:rPr lang="en-US" altLang="en-US" sz="1800" baseline="-25000" dirty="0" err="1"/>
              <a:t>n</a:t>
            </a:r>
            <a:r>
              <a:rPr lang="en-US" altLang="en-US" sz="1800" dirty="0"/>
              <a:t> | X</a:t>
            </a:r>
            <a:r>
              <a:rPr lang="en-US" altLang="en-US" sz="1800" baseline="-25000" dirty="0"/>
              <a:t>1</a:t>
            </a:r>
            <a:r>
              <a:rPr lang="en-US" altLang="en-US" sz="1800" dirty="0"/>
              <a:t>,...,X</a:t>
            </a:r>
            <a:r>
              <a:rPr lang="en-US" altLang="en-US" sz="1800" baseline="-25000" dirty="0"/>
              <a:t>n-1</a:t>
            </a:r>
            <a:r>
              <a:rPr lang="en-US" altLang="en-US" sz="1800" dirty="0"/>
              <a:t>)</a:t>
            </a:r>
          </a:p>
          <a:p>
            <a:pPr lvl="1">
              <a:lnSpc>
                <a:spcPct val="80000"/>
              </a:lnSpc>
              <a:buFontTx/>
              <a:buNone/>
            </a:pPr>
            <a:r>
              <a:rPr lang="en-US" altLang="en-US" sz="1800" dirty="0"/>
              <a:t>                 	= </a:t>
            </a:r>
            <a:r>
              <a:rPr lang="en-US" altLang="en-US" sz="1800" b="1" dirty="0"/>
              <a:t>P</a:t>
            </a:r>
            <a:r>
              <a:rPr lang="en-US" altLang="en-US" sz="1800" dirty="0"/>
              <a:t>(X</a:t>
            </a:r>
            <a:r>
              <a:rPr lang="en-US" altLang="en-US" sz="1800" baseline="-25000" dirty="0"/>
              <a:t>1</a:t>
            </a:r>
            <a:r>
              <a:rPr lang="en-US" altLang="en-US" sz="1800" dirty="0"/>
              <a:t>,...,X</a:t>
            </a:r>
            <a:r>
              <a:rPr lang="en-US" altLang="en-US" sz="1800" baseline="-25000" dirty="0"/>
              <a:t>n-2</a:t>
            </a:r>
            <a:r>
              <a:rPr lang="en-US" altLang="en-US" sz="1800" dirty="0"/>
              <a:t>) </a:t>
            </a:r>
            <a:r>
              <a:rPr lang="en-US" altLang="en-US" sz="1800" b="1" dirty="0"/>
              <a:t>P</a:t>
            </a:r>
            <a:r>
              <a:rPr lang="en-US" altLang="en-US" sz="1800" dirty="0"/>
              <a:t>(X</a:t>
            </a:r>
            <a:r>
              <a:rPr lang="en-US" altLang="en-US" sz="1800" baseline="-25000" dirty="0"/>
              <a:t>n-1</a:t>
            </a:r>
            <a:r>
              <a:rPr lang="en-US" altLang="en-US" sz="1800" dirty="0"/>
              <a:t> | X</a:t>
            </a:r>
            <a:r>
              <a:rPr lang="en-US" altLang="en-US" sz="1800" baseline="-25000" dirty="0"/>
              <a:t>1</a:t>
            </a:r>
            <a:r>
              <a:rPr lang="en-US" altLang="en-US" sz="1800" dirty="0"/>
              <a:t>,...,X</a:t>
            </a:r>
            <a:r>
              <a:rPr lang="en-US" altLang="en-US" sz="1800" baseline="-25000" dirty="0"/>
              <a:t>n-2</a:t>
            </a:r>
            <a:r>
              <a:rPr lang="en-US" altLang="en-US" sz="1800" dirty="0"/>
              <a:t>) </a:t>
            </a:r>
            <a:r>
              <a:rPr lang="en-US" altLang="en-US" sz="1800" b="1" dirty="0"/>
              <a:t>P</a:t>
            </a:r>
            <a:r>
              <a:rPr lang="en-US" altLang="en-US" sz="1800" dirty="0"/>
              <a:t>(</a:t>
            </a:r>
            <a:r>
              <a:rPr lang="en-US" altLang="en-US" sz="1800" dirty="0" err="1"/>
              <a:t>X</a:t>
            </a:r>
            <a:r>
              <a:rPr lang="en-US" altLang="en-US" sz="1800" baseline="-25000" dirty="0" err="1"/>
              <a:t>n</a:t>
            </a:r>
            <a:r>
              <a:rPr lang="en-US" altLang="en-US" sz="1800" dirty="0"/>
              <a:t> | X</a:t>
            </a:r>
            <a:r>
              <a:rPr lang="en-US" altLang="en-US" sz="1800" baseline="-25000" dirty="0"/>
              <a:t>1</a:t>
            </a:r>
            <a:r>
              <a:rPr lang="en-US" altLang="en-US" sz="1800" dirty="0"/>
              <a:t>,...,X</a:t>
            </a:r>
            <a:r>
              <a:rPr lang="en-US" altLang="en-US" sz="1800" baseline="-25000" dirty="0"/>
              <a:t>n-1</a:t>
            </a:r>
            <a:r>
              <a:rPr lang="en-US" altLang="en-US" sz="1800" dirty="0"/>
              <a:t>)</a:t>
            </a:r>
          </a:p>
          <a:p>
            <a:pPr lvl="1">
              <a:lnSpc>
                <a:spcPct val="80000"/>
              </a:lnSpc>
              <a:buFontTx/>
              <a:buNone/>
            </a:pPr>
            <a:r>
              <a:rPr lang="en-US" altLang="en-US" sz="1800" dirty="0"/>
              <a:t>                  	= …</a:t>
            </a:r>
          </a:p>
          <a:p>
            <a:pPr lvl="1">
              <a:lnSpc>
                <a:spcPct val="80000"/>
              </a:lnSpc>
              <a:buFontTx/>
              <a:buNone/>
            </a:pPr>
            <a:r>
              <a:rPr lang="en-US" altLang="en-US" sz="1800" dirty="0"/>
              <a:t>                  	= </a:t>
            </a:r>
            <a:r>
              <a:rPr lang="el-GR" altLang="en-US" sz="1800" dirty="0">
                <a:cs typeface="Arial" panose="020B0604020202020204" pitchFamily="34" charset="0"/>
              </a:rPr>
              <a:t>π</a:t>
            </a:r>
            <a:r>
              <a:rPr lang="en-US" altLang="en-US" sz="1800" baseline="-25000" dirty="0" err="1"/>
              <a:t>i</a:t>
            </a:r>
            <a:r>
              <a:rPr lang="en-US" altLang="en-US" sz="1800" baseline="-25000" dirty="0"/>
              <a:t>= 1</a:t>
            </a:r>
            <a:r>
              <a:rPr lang="en-US" altLang="en-US" sz="1800" dirty="0"/>
              <a:t>^n </a:t>
            </a:r>
            <a:r>
              <a:rPr lang="en-US" altLang="en-US" sz="1800" b="1" dirty="0"/>
              <a:t>P</a:t>
            </a:r>
            <a:r>
              <a:rPr lang="en-US" altLang="en-US" sz="1800" dirty="0"/>
              <a:t>(X</a:t>
            </a:r>
            <a:r>
              <a:rPr lang="en-US" altLang="en-US" sz="1800" baseline="-25000" dirty="0"/>
              <a:t>i</a:t>
            </a:r>
            <a:r>
              <a:rPr lang="en-US" altLang="en-US" sz="1800" dirty="0"/>
              <a:t> | X</a:t>
            </a:r>
            <a:r>
              <a:rPr lang="en-US" altLang="en-US" sz="1800" baseline="-25000" dirty="0"/>
              <a:t>1</a:t>
            </a:r>
            <a:r>
              <a:rPr lang="en-US" altLang="en-US" sz="1800" dirty="0"/>
              <a:t>, … ,X</a:t>
            </a:r>
            <a:r>
              <a:rPr lang="en-US" altLang="en-US" sz="1800" baseline="-25000" dirty="0"/>
              <a:t>i-1</a:t>
            </a:r>
            <a:r>
              <a:rPr lang="en-US" altLang="en-US" sz="1800" dirty="0"/>
              <a:t>)
</a:t>
            </a:r>
          </a:p>
        </p:txBody>
      </p:sp>
      <p:sp>
        <p:nvSpPr>
          <p:cNvPr id="2" name="Date Placeholder 1"/>
          <p:cNvSpPr>
            <a:spLocks noGrp="1"/>
          </p:cNvSpPr>
          <p:nvPr>
            <p:ph type="dt" sz="half" idx="10"/>
          </p:nvPr>
        </p:nvSpPr>
        <p:spPr/>
        <p:txBody>
          <a:bodyPr/>
          <a:lstStyle/>
          <a:p>
            <a:pPr>
              <a:defRPr/>
            </a:pPr>
            <a:fld id="{53D2A111-CE21-463E-85F3-6B1C7B7D38BF}"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184</a:t>
            </a:fld>
            <a:endParaRPr lang="en-US"/>
          </a:p>
        </p:txBody>
      </p:sp>
    </p:spTree>
    <p:extLst>
      <p:ext uri="{BB962C8B-B14F-4D97-AF65-F5344CB8AC3E}">
        <p14:creationId xmlns:p14="http://schemas.microsoft.com/office/powerpoint/2010/main" val="1198512965"/>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a:t>Inference by enumeration</a:t>
            </a:r>
          </a:p>
        </p:txBody>
      </p:sp>
      <p:sp>
        <p:nvSpPr>
          <p:cNvPr id="15363" name="Rectangle 3"/>
          <p:cNvSpPr>
            <a:spLocks noGrp="1" noChangeArrowheads="1"/>
          </p:cNvSpPr>
          <p:nvPr>
            <p:ph type="body" idx="1"/>
          </p:nvPr>
        </p:nvSpPr>
        <p:spPr/>
        <p:txBody>
          <a:bodyPr/>
          <a:lstStyle/>
          <a:p>
            <a:pPr>
              <a:lnSpc>
                <a:spcPct val="90000"/>
              </a:lnSpc>
            </a:pPr>
            <a:r>
              <a:rPr lang="en-US" altLang="en-US" sz="2400" dirty="0"/>
              <a:t>Start with the joint probability distribution</a:t>
            </a:r>
            <a:r>
              <a:rPr lang="en-US" altLang="en-US" sz="2400" dirty="0" smtClean="0"/>
              <a:t>:</a:t>
            </a:r>
            <a:endParaRPr lang="en-US" altLang="en-US" sz="2400" dirty="0"/>
          </a:p>
          <a:p>
            <a:pPr>
              <a:lnSpc>
                <a:spcPct val="90000"/>
              </a:lnSpc>
            </a:pPr>
            <a:endParaRPr lang="en-US" altLang="en-US" sz="2400" dirty="0"/>
          </a:p>
          <a:p>
            <a:pPr>
              <a:lnSpc>
                <a:spcPct val="90000"/>
              </a:lnSpc>
            </a:pPr>
            <a:endParaRPr lang="en-US" altLang="en-US" sz="2400" dirty="0"/>
          </a:p>
          <a:p>
            <a:pPr>
              <a:lnSpc>
                <a:spcPct val="90000"/>
              </a:lnSpc>
            </a:pPr>
            <a:endParaRPr lang="en-US" altLang="en-US" sz="2400" dirty="0"/>
          </a:p>
          <a:p>
            <a:pPr>
              <a:lnSpc>
                <a:spcPct val="90000"/>
              </a:lnSpc>
              <a:buFontTx/>
              <a:buNone/>
            </a:pPr>
            <a:r>
              <a:rPr lang="en-US" altLang="en-US" sz="2400" dirty="0"/>
              <a:t>
</a:t>
            </a:r>
          </a:p>
          <a:p>
            <a:pPr>
              <a:lnSpc>
                <a:spcPct val="90000"/>
              </a:lnSpc>
            </a:pPr>
            <a:r>
              <a:rPr lang="en-US" altLang="en-US" sz="2400" dirty="0"/>
              <a:t>For any proposition </a:t>
            </a:r>
            <a:r>
              <a:rPr lang="el-GR" altLang="en-US" sz="2400" dirty="0">
                <a:cs typeface="Arial" panose="020B0604020202020204" pitchFamily="34" charset="0"/>
              </a:rPr>
              <a:t>φ</a:t>
            </a:r>
            <a:r>
              <a:rPr lang="en-US" altLang="en-US" sz="2400" dirty="0"/>
              <a:t>, sum the atomic events where it is true: P(</a:t>
            </a:r>
            <a:r>
              <a:rPr lang="el-GR" altLang="en-US" sz="2400" dirty="0">
                <a:cs typeface="Arial" panose="020B0604020202020204" pitchFamily="34" charset="0"/>
              </a:rPr>
              <a:t>φ</a:t>
            </a:r>
            <a:r>
              <a:rPr lang="en-US" altLang="en-US" sz="2400" dirty="0"/>
              <a:t>) = </a:t>
            </a:r>
            <a:r>
              <a:rPr lang="el-GR" altLang="en-US" sz="2400" dirty="0">
                <a:cs typeface="Arial" panose="020B0604020202020204" pitchFamily="34" charset="0"/>
              </a:rPr>
              <a:t>Σ</a:t>
            </a:r>
            <a:r>
              <a:rPr lang="el-GR" altLang="en-US" sz="2400" baseline="-25000" dirty="0">
                <a:cs typeface="Arial" panose="020B0604020202020204" pitchFamily="34" charset="0"/>
              </a:rPr>
              <a:t>ω</a:t>
            </a:r>
            <a:r>
              <a:rPr lang="en-US" altLang="en-US" sz="2400" baseline="-25000" dirty="0"/>
              <a:t>:</a:t>
            </a:r>
            <a:r>
              <a:rPr lang="el-GR" altLang="en-US" sz="2400" baseline="-25000" dirty="0">
                <a:cs typeface="Arial" panose="020B0604020202020204" pitchFamily="34" charset="0"/>
              </a:rPr>
              <a:t>ω╞φ</a:t>
            </a:r>
            <a:r>
              <a:rPr lang="en-US" altLang="en-US" sz="2400" dirty="0"/>
              <a:t> P(</a:t>
            </a:r>
            <a:r>
              <a:rPr lang="el-GR" altLang="en-US" sz="2400" dirty="0">
                <a:cs typeface="Arial" panose="020B0604020202020204" pitchFamily="34" charset="0"/>
              </a:rPr>
              <a:t>ω</a:t>
            </a:r>
            <a:r>
              <a:rPr lang="en-US" altLang="en-US" sz="2400" dirty="0" smtClean="0"/>
              <a:t>)</a:t>
            </a:r>
            <a:endParaRPr lang="en-US" altLang="en-US" sz="2400" dirty="0"/>
          </a:p>
        </p:txBody>
      </p:sp>
      <p:pic>
        <p:nvPicPr>
          <p:cNvPr id="15364" name="Picture 4" descr="dentist-joi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568" y="2276872"/>
            <a:ext cx="3657600" cy="1450975"/>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pPr>
              <a:defRPr/>
            </a:pPr>
            <a:fld id="{942584EA-7558-411A-963F-9A6738BC3D84}"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185</a:t>
            </a:fld>
            <a:endParaRPr lang="en-US"/>
          </a:p>
        </p:txBody>
      </p:sp>
    </p:spTree>
    <p:extLst>
      <p:ext uri="{BB962C8B-B14F-4D97-AF65-F5344CB8AC3E}">
        <p14:creationId xmlns:p14="http://schemas.microsoft.com/office/powerpoint/2010/main" val="3996099304"/>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en-US" dirty="0"/>
              <a:t>Inference by enumeration</a:t>
            </a:r>
          </a:p>
        </p:txBody>
      </p:sp>
      <p:sp>
        <p:nvSpPr>
          <p:cNvPr id="28675" name="Rectangle 3"/>
          <p:cNvSpPr>
            <a:spLocks noGrp="1" noChangeArrowheads="1"/>
          </p:cNvSpPr>
          <p:nvPr>
            <p:ph type="body" idx="1"/>
          </p:nvPr>
        </p:nvSpPr>
        <p:spPr/>
        <p:txBody>
          <a:bodyPr/>
          <a:lstStyle/>
          <a:p>
            <a:pPr>
              <a:lnSpc>
                <a:spcPct val="90000"/>
              </a:lnSpc>
            </a:pPr>
            <a:r>
              <a:rPr lang="en-US" altLang="en-US" sz="2400" dirty="0"/>
              <a:t>Start with the joint probability distribution</a:t>
            </a:r>
            <a:r>
              <a:rPr lang="en-US" altLang="en-US" sz="2400" dirty="0" smtClean="0"/>
              <a:t>:</a:t>
            </a:r>
            <a:endParaRPr lang="en-US" altLang="en-US" sz="2400" dirty="0"/>
          </a:p>
          <a:p>
            <a:pPr>
              <a:lnSpc>
                <a:spcPct val="90000"/>
              </a:lnSpc>
            </a:pPr>
            <a:endParaRPr lang="en-US" altLang="en-US" sz="2400" dirty="0"/>
          </a:p>
          <a:p>
            <a:pPr>
              <a:lnSpc>
                <a:spcPct val="90000"/>
              </a:lnSpc>
            </a:pPr>
            <a:endParaRPr lang="en-US" altLang="en-US" sz="2400" dirty="0"/>
          </a:p>
          <a:p>
            <a:pPr>
              <a:lnSpc>
                <a:spcPct val="90000"/>
              </a:lnSpc>
            </a:pPr>
            <a:endParaRPr lang="en-US" altLang="en-US" sz="2400" dirty="0"/>
          </a:p>
          <a:p>
            <a:pPr>
              <a:lnSpc>
                <a:spcPct val="90000"/>
              </a:lnSpc>
              <a:buFontTx/>
              <a:buNone/>
            </a:pPr>
            <a:r>
              <a:rPr lang="en-US" altLang="en-US" sz="2400" dirty="0"/>
              <a:t>
</a:t>
            </a:r>
          </a:p>
          <a:p>
            <a:pPr>
              <a:lnSpc>
                <a:spcPct val="90000"/>
              </a:lnSpc>
            </a:pPr>
            <a:r>
              <a:rPr lang="en-US" altLang="en-US" sz="2400" dirty="0"/>
              <a:t>For any proposition </a:t>
            </a:r>
            <a:r>
              <a:rPr lang="el-GR" altLang="en-US" sz="2400" dirty="0">
                <a:cs typeface="Arial" panose="020B0604020202020204" pitchFamily="34" charset="0"/>
              </a:rPr>
              <a:t>φ</a:t>
            </a:r>
            <a:r>
              <a:rPr lang="en-US" altLang="en-US" sz="2400" dirty="0"/>
              <a:t>, sum the atomic events where it is true: P(</a:t>
            </a:r>
            <a:r>
              <a:rPr lang="el-GR" altLang="en-US" sz="2400" dirty="0">
                <a:cs typeface="Arial" panose="020B0604020202020204" pitchFamily="34" charset="0"/>
              </a:rPr>
              <a:t>φ</a:t>
            </a:r>
            <a:r>
              <a:rPr lang="en-US" altLang="en-US" sz="2400" dirty="0"/>
              <a:t>) = </a:t>
            </a:r>
            <a:r>
              <a:rPr lang="el-GR" altLang="en-US" sz="2400" dirty="0">
                <a:cs typeface="Arial" panose="020B0604020202020204" pitchFamily="34" charset="0"/>
              </a:rPr>
              <a:t>Σ</a:t>
            </a:r>
            <a:r>
              <a:rPr lang="el-GR" altLang="en-US" sz="2400" baseline="-25000" dirty="0">
                <a:cs typeface="Arial" panose="020B0604020202020204" pitchFamily="34" charset="0"/>
              </a:rPr>
              <a:t>ω</a:t>
            </a:r>
            <a:r>
              <a:rPr lang="en-US" altLang="en-US" sz="2400" baseline="-25000" dirty="0"/>
              <a:t>:</a:t>
            </a:r>
            <a:r>
              <a:rPr lang="el-GR" altLang="en-US" sz="2400" baseline="-25000" dirty="0">
                <a:cs typeface="Arial" panose="020B0604020202020204" pitchFamily="34" charset="0"/>
              </a:rPr>
              <a:t>ω╞φ</a:t>
            </a:r>
            <a:r>
              <a:rPr lang="en-US" altLang="en-US" sz="2400" dirty="0"/>
              <a:t> P(</a:t>
            </a:r>
            <a:r>
              <a:rPr lang="el-GR" altLang="en-US" sz="2400" dirty="0">
                <a:cs typeface="Arial" panose="020B0604020202020204" pitchFamily="34" charset="0"/>
              </a:rPr>
              <a:t>ω</a:t>
            </a:r>
            <a:r>
              <a:rPr lang="en-US" altLang="en-US" sz="2400" dirty="0" smtClean="0"/>
              <a:t>)</a:t>
            </a:r>
            <a:endParaRPr lang="en-US" altLang="en-US" sz="2400" dirty="0"/>
          </a:p>
          <a:p>
            <a:pPr>
              <a:lnSpc>
                <a:spcPct val="90000"/>
              </a:lnSpc>
            </a:pPr>
            <a:r>
              <a:rPr lang="en-US" altLang="en-US" sz="2400" dirty="0"/>
              <a:t>P(</a:t>
            </a:r>
            <a:r>
              <a:rPr lang="en-US" altLang="en-US" sz="2400" i="1" dirty="0"/>
              <a:t>toothache</a:t>
            </a:r>
            <a:r>
              <a:rPr lang="en-US" altLang="en-US" sz="2400" dirty="0"/>
              <a:t>) = 0.108 + 0.012 + 0.016 + 0.064 = </a:t>
            </a:r>
            <a:r>
              <a:rPr lang="en-US" altLang="en-US" sz="2400" dirty="0" smtClean="0"/>
              <a:t>0.2</a:t>
            </a:r>
            <a:endParaRPr lang="en-US" altLang="en-US" sz="2400" dirty="0"/>
          </a:p>
          <a:p>
            <a:pPr>
              <a:lnSpc>
                <a:spcPct val="90000"/>
              </a:lnSpc>
            </a:pPr>
            <a:endParaRPr lang="en-US" altLang="en-US" sz="1800" dirty="0"/>
          </a:p>
        </p:txBody>
      </p:sp>
      <p:pic>
        <p:nvPicPr>
          <p:cNvPr id="28681" name="Picture 9" descr="dentist-joint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552" y="2133601"/>
            <a:ext cx="3657600" cy="1450975"/>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pPr>
              <a:defRPr/>
            </a:pPr>
            <a:fld id="{695213F4-4415-466F-BE6F-B29F2BDA28BF}"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186</a:t>
            </a:fld>
            <a:endParaRPr lang="en-US"/>
          </a:p>
        </p:txBody>
      </p:sp>
    </p:spTree>
    <p:extLst>
      <p:ext uri="{BB962C8B-B14F-4D97-AF65-F5344CB8AC3E}">
        <p14:creationId xmlns:p14="http://schemas.microsoft.com/office/powerpoint/2010/main" val="2034921496"/>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a:t>Inference by enumeration</a:t>
            </a:r>
          </a:p>
        </p:txBody>
      </p:sp>
      <p:sp>
        <p:nvSpPr>
          <p:cNvPr id="29699" name="Rectangle 3"/>
          <p:cNvSpPr>
            <a:spLocks noGrp="1" noChangeArrowheads="1"/>
          </p:cNvSpPr>
          <p:nvPr>
            <p:ph type="body" idx="1"/>
          </p:nvPr>
        </p:nvSpPr>
        <p:spPr/>
        <p:txBody>
          <a:bodyPr/>
          <a:lstStyle/>
          <a:p>
            <a:pPr>
              <a:lnSpc>
                <a:spcPct val="90000"/>
              </a:lnSpc>
            </a:pPr>
            <a:r>
              <a:rPr lang="en-US" altLang="en-US" sz="2400" dirty="0"/>
              <a:t>Start with the joint probability distribution</a:t>
            </a:r>
            <a:r>
              <a:rPr lang="en-US" altLang="en-US" sz="2400" dirty="0" smtClean="0"/>
              <a:t>:</a:t>
            </a:r>
            <a:endParaRPr lang="en-US" altLang="en-US" sz="2400" dirty="0"/>
          </a:p>
          <a:p>
            <a:pPr>
              <a:lnSpc>
                <a:spcPct val="90000"/>
              </a:lnSpc>
            </a:pPr>
            <a:endParaRPr lang="en-US" altLang="en-US" sz="2400" dirty="0"/>
          </a:p>
          <a:p>
            <a:pPr>
              <a:lnSpc>
                <a:spcPct val="90000"/>
              </a:lnSpc>
            </a:pPr>
            <a:endParaRPr lang="en-US" altLang="en-US" sz="2400" dirty="0"/>
          </a:p>
          <a:p>
            <a:pPr>
              <a:lnSpc>
                <a:spcPct val="90000"/>
              </a:lnSpc>
              <a:buFontTx/>
              <a:buNone/>
            </a:pPr>
            <a:r>
              <a:rPr lang="en-US" altLang="en-US" sz="2400" dirty="0"/>
              <a:t>
</a:t>
            </a:r>
          </a:p>
          <a:p>
            <a:pPr>
              <a:lnSpc>
                <a:spcPct val="90000"/>
              </a:lnSpc>
            </a:pPr>
            <a:r>
              <a:rPr lang="en-US" altLang="en-US" sz="2400" dirty="0"/>
              <a:t>For any proposition </a:t>
            </a:r>
            <a:r>
              <a:rPr lang="el-GR" altLang="en-US" sz="2400" dirty="0">
                <a:cs typeface="Arial" panose="020B0604020202020204" pitchFamily="34" charset="0"/>
              </a:rPr>
              <a:t>φ</a:t>
            </a:r>
            <a:r>
              <a:rPr lang="en-US" altLang="en-US" sz="2400" dirty="0"/>
              <a:t>, sum the atomic events where it is true: P(</a:t>
            </a:r>
            <a:r>
              <a:rPr lang="el-GR" altLang="en-US" sz="2400" dirty="0">
                <a:cs typeface="Arial" panose="020B0604020202020204" pitchFamily="34" charset="0"/>
              </a:rPr>
              <a:t>φ</a:t>
            </a:r>
            <a:r>
              <a:rPr lang="en-US" altLang="en-US" sz="2400" dirty="0"/>
              <a:t>) = </a:t>
            </a:r>
            <a:r>
              <a:rPr lang="el-GR" altLang="en-US" sz="2400" dirty="0">
                <a:cs typeface="Arial" panose="020B0604020202020204" pitchFamily="34" charset="0"/>
              </a:rPr>
              <a:t>Σ</a:t>
            </a:r>
            <a:r>
              <a:rPr lang="el-GR" altLang="en-US" sz="2400" baseline="-25000" dirty="0">
                <a:cs typeface="Arial" panose="020B0604020202020204" pitchFamily="34" charset="0"/>
              </a:rPr>
              <a:t>ω</a:t>
            </a:r>
            <a:r>
              <a:rPr lang="en-US" altLang="en-US" sz="2400" baseline="-25000" dirty="0"/>
              <a:t>:</a:t>
            </a:r>
            <a:r>
              <a:rPr lang="el-GR" altLang="en-US" sz="2400" baseline="-25000" dirty="0">
                <a:cs typeface="Arial" panose="020B0604020202020204" pitchFamily="34" charset="0"/>
              </a:rPr>
              <a:t>ω╞φ</a:t>
            </a:r>
            <a:r>
              <a:rPr lang="en-US" altLang="en-US" sz="2400" dirty="0"/>
              <a:t> P(</a:t>
            </a:r>
            <a:r>
              <a:rPr lang="el-GR" altLang="en-US" sz="2400" dirty="0">
                <a:cs typeface="Arial" panose="020B0604020202020204" pitchFamily="34" charset="0"/>
              </a:rPr>
              <a:t>ω</a:t>
            </a:r>
            <a:r>
              <a:rPr lang="en-US" altLang="en-US" sz="2400" dirty="0" smtClean="0"/>
              <a:t>)</a:t>
            </a:r>
            <a:endParaRPr lang="en-US" altLang="en-US" sz="2400" dirty="0"/>
          </a:p>
          <a:p>
            <a:pPr>
              <a:lnSpc>
                <a:spcPct val="90000"/>
              </a:lnSpc>
            </a:pPr>
            <a:r>
              <a:rPr lang="en-US" altLang="en-US" sz="2400" dirty="0"/>
              <a:t>P(</a:t>
            </a:r>
            <a:r>
              <a:rPr lang="en-US" altLang="en-US" sz="2400" i="1" dirty="0"/>
              <a:t>toothache</a:t>
            </a:r>
            <a:r>
              <a:rPr lang="en-US" altLang="en-US" sz="2400" dirty="0"/>
              <a:t>) = 0.108 + 0.012 + 0.016 + 0.064 = </a:t>
            </a:r>
            <a:r>
              <a:rPr lang="en-US" altLang="en-US" sz="2400" dirty="0" smtClean="0"/>
              <a:t>0.2</a:t>
            </a:r>
            <a:endParaRPr lang="en-US" altLang="en-US" sz="2400" dirty="0"/>
          </a:p>
          <a:p>
            <a:pPr>
              <a:lnSpc>
                <a:spcPct val="90000"/>
              </a:lnSpc>
            </a:pPr>
            <a:endParaRPr lang="en-US" altLang="en-US" sz="1800" dirty="0"/>
          </a:p>
          <a:p>
            <a:pPr>
              <a:lnSpc>
                <a:spcPct val="90000"/>
              </a:lnSpc>
            </a:pPr>
            <a:endParaRPr lang="en-US" altLang="en-US" sz="2400" dirty="0"/>
          </a:p>
        </p:txBody>
      </p:sp>
      <p:pic>
        <p:nvPicPr>
          <p:cNvPr id="29703" name="Picture 7" descr="dentist-joint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7608" y="2103637"/>
            <a:ext cx="3581400" cy="1420813"/>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pPr>
              <a:defRPr/>
            </a:pPr>
            <a:fld id="{5FA47732-9C6E-4678-820B-1126C7447A81}"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187</a:t>
            </a:fld>
            <a:endParaRPr lang="en-US"/>
          </a:p>
        </p:txBody>
      </p:sp>
    </p:spTree>
    <p:extLst>
      <p:ext uri="{BB962C8B-B14F-4D97-AF65-F5344CB8AC3E}">
        <p14:creationId xmlns:p14="http://schemas.microsoft.com/office/powerpoint/2010/main" val="1859339851"/>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6" name="Picture 6" descr="dentist-joint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1544" y="2133601"/>
            <a:ext cx="3657600" cy="1450975"/>
          </a:xfrm>
          <a:prstGeom prst="rect">
            <a:avLst/>
          </a:prstGeom>
          <a:noFill/>
          <a:extLst>
            <a:ext uri="{909E8E84-426E-40DD-AFC4-6F175D3DCCD1}">
              <a14:hiddenFill xmlns:a14="http://schemas.microsoft.com/office/drawing/2010/main">
                <a:solidFill>
                  <a:srgbClr val="FFFFFF"/>
                </a:solidFill>
              </a14:hiddenFill>
            </a:ext>
          </a:extLst>
        </p:spPr>
      </p:pic>
      <p:sp>
        <p:nvSpPr>
          <p:cNvPr id="30722" name="Rectangle 2"/>
          <p:cNvSpPr>
            <a:spLocks noGrp="1" noChangeArrowheads="1"/>
          </p:cNvSpPr>
          <p:nvPr>
            <p:ph type="title"/>
          </p:nvPr>
        </p:nvSpPr>
        <p:spPr/>
        <p:txBody>
          <a:bodyPr/>
          <a:lstStyle/>
          <a:p>
            <a:r>
              <a:rPr lang="en-US" altLang="en-US"/>
              <a:t>Inference by enumeration</a:t>
            </a:r>
          </a:p>
        </p:txBody>
      </p:sp>
      <p:sp>
        <p:nvSpPr>
          <p:cNvPr id="30723" name="Rectangle 3"/>
          <p:cNvSpPr>
            <a:spLocks noGrp="1" noChangeArrowheads="1"/>
          </p:cNvSpPr>
          <p:nvPr>
            <p:ph type="body" idx="1"/>
          </p:nvPr>
        </p:nvSpPr>
        <p:spPr/>
        <p:txBody>
          <a:bodyPr/>
          <a:lstStyle/>
          <a:p>
            <a:pPr>
              <a:lnSpc>
                <a:spcPct val="90000"/>
              </a:lnSpc>
            </a:pPr>
            <a:r>
              <a:rPr lang="en-US" altLang="en-US" sz="2400" dirty="0"/>
              <a:t>Start with the joint probability distribution</a:t>
            </a:r>
            <a:r>
              <a:rPr lang="en-US" altLang="en-US" sz="2400" dirty="0" smtClean="0"/>
              <a:t>:</a:t>
            </a:r>
            <a:endParaRPr lang="en-US" altLang="en-US" sz="2400" dirty="0"/>
          </a:p>
          <a:p>
            <a:pPr>
              <a:lnSpc>
                <a:spcPct val="90000"/>
              </a:lnSpc>
            </a:pPr>
            <a:endParaRPr lang="en-US" altLang="en-US" sz="2400" dirty="0"/>
          </a:p>
          <a:p>
            <a:pPr>
              <a:lnSpc>
                <a:spcPct val="90000"/>
              </a:lnSpc>
            </a:pPr>
            <a:endParaRPr lang="en-US" altLang="en-US" sz="2400" dirty="0"/>
          </a:p>
          <a:p>
            <a:pPr>
              <a:lnSpc>
                <a:spcPct val="90000"/>
              </a:lnSpc>
            </a:pPr>
            <a:endParaRPr lang="en-US" altLang="en-US" sz="2400" dirty="0"/>
          </a:p>
          <a:p>
            <a:pPr>
              <a:lnSpc>
                <a:spcPct val="90000"/>
              </a:lnSpc>
            </a:pPr>
            <a:endParaRPr lang="en-US" altLang="en-US" sz="2400" dirty="0"/>
          </a:p>
          <a:p>
            <a:pPr>
              <a:lnSpc>
                <a:spcPct val="90000"/>
              </a:lnSpc>
            </a:pPr>
            <a:r>
              <a:rPr lang="en-US" altLang="en-US" sz="2400" dirty="0"/>
              <a:t>Can also compute conditional probabilities</a:t>
            </a:r>
            <a:r>
              <a:rPr lang="en-US" altLang="en-US" sz="2400" dirty="0" smtClean="0"/>
              <a:t>:</a:t>
            </a:r>
            <a:endParaRPr lang="en-US" altLang="en-US" sz="2400" dirty="0"/>
          </a:p>
          <a:p>
            <a:pPr>
              <a:lnSpc>
                <a:spcPct val="90000"/>
              </a:lnSpc>
              <a:buFontTx/>
              <a:buNone/>
            </a:pPr>
            <a:r>
              <a:rPr lang="en-US" altLang="en-US" sz="2400" dirty="0"/>
              <a:t>	P(</a:t>
            </a:r>
            <a:r>
              <a:rPr lang="en-US" altLang="en-US" sz="2400" dirty="0">
                <a:sym typeface="Symbol" panose="05050102010706020507" pitchFamily="18" charset="2"/>
              </a:rPr>
              <a:t></a:t>
            </a:r>
            <a:r>
              <a:rPr lang="en-US" altLang="en-US" sz="2400" i="1" dirty="0"/>
              <a:t>cavity</a:t>
            </a:r>
            <a:r>
              <a:rPr lang="en-US" altLang="en-US" sz="2400" dirty="0"/>
              <a:t> | </a:t>
            </a:r>
            <a:r>
              <a:rPr lang="en-US" altLang="en-US" sz="2400" i="1" dirty="0"/>
              <a:t>toothache</a:t>
            </a:r>
            <a:r>
              <a:rPr lang="en-US" altLang="en-US" sz="2400" dirty="0"/>
              <a:t>) 	= P(</a:t>
            </a:r>
            <a:r>
              <a:rPr lang="en-US" altLang="en-US" sz="2400" dirty="0">
                <a:sym typeface="Symbol" panose="05050102010706020507" pitchFamily="18" charset="2"/>
              </a:rPr>
              <a:t></a:t>
            </a:r>
            <a:r>
              <a:rPr lang="en-US" altLang="en-US" sz="2400" i="1" dirty="0"/>
              <a:t>cavity</a:t>
            </a:r>
            <a:r>
              <a:rPr lang="en-US" altLang="en-US" sz="2400" dirty="0"/>
              <a:t> </a:t>
            </a:r>
            <a:r>
              <a:rPr lang="en-US" altLang="en-US" sz="2400" dirty="0">
                <a:sym typeface="Symbol" panose="05050102010706020507" pitchFamily="18" charset="2"/>
              </a:rPr>
              <a:t> </a:t>
            </a:r>
            <a:r>
              <a:rPr lang="en-US" altLang="en-US" sz="2400" i="1" dirty="0"/>
              <a:t>toothache</a:t>
            </a:r>
            <a:r>
              <a:rPr lang="en-US" altLang="en-US" sz="2400" dirty="0"/>
              <a:t>)</a:t>
            </a:r>
          </a:p>
          <a:p>
            <a:pPr>
              <a:lnSpc>
                <a:spcPct val="90000"/>
              </a:lnSpc>
              <a:buFontTx/>
              <a:buNone/>
            </a:pPr>
            <a:r>
              <a:rPr lang="en-US" altLang="en-US" sz="2400" dirty="0"/>
              <a:t>						</a:t>
            </a:r>
            <a:r>
              <a:rPr lang="en-US" altLang="en-US" sz="2400" dirty="0" smtClean="0"/>
              <a:t>                    P(</a:t>
            </a:r>
            <a:r>
              <a:rPr lang="en-US" altLang="en-US" sz="2400" i="1" dirty="0" smtClean="0"/>
              <a:t>toothache</a:t>
            </a:r>
            <a:r>
              <a:rPr lang="en-US" altLang="en-US" sz="2400" dirty="0"/>
              <a:t>)</a:t>
            </a:r>
          </a:p>
          <a:p>
            <a:pPr>
              <a:lnSpc>
                <a:spcPct val="90000"/>
              </a:lnSpc>
              <a:buFontTx/>
              <a:buNone/>
            </a:pPr>
            <a:r>
              <a:rPr lang="en-US" altLang="en-US" sz="2400" dirty="0"/>
              <a:t>					= 	      0.016+0.064</a:t>
            </a:r>
          </a:p>
          <a:p>
            <a:pPr>
              <a:lnSpc>
                <a:spcPct val="90000"/>
              </a:lnSpc>
              <a:buFontTx/>
              <a:buNone/>
            </a:pPr>
            <a:r>
              <a:rPr lang="en-US" altLang="en-US" sz="2400" dirty="0"/>
              <a:t>					   0.108 + 0.012 + 0.016 + 0.064</a:t>
            </a:r>
          </a:p>
          <a:p>
            <a:pPr>
              <a:lnSpc>
                <a:spcPct val="90000"/>
              </a:lnSpc>
              <a:buFontTx/>
              <a:buNone/>
            </a:pPr>
            <a:r>
              <a:rPr lang="en-US" altLang="en-US" sz="2400" dirty="0"/>
              <a:t>					= 0.4
</a:t>
            </a:r>
          </a:p>
          <a:p>
            <a:pPr>
              <a:lnSpc>
                <a:spcPct val="90000"/>
              </a:lnSpc>
            </a:pPr>
            <a:endParaRPr lang="en-US" altLang="en-US" sz="1800" dirty="0"/>
          </a:p>
        </p:txBody>
      </p:sp>
      <p:sp>
        <p:nvSpPr>
          <p:cNvPr id="30727" name="Line 7"/>
          <p:cNvSpPr>
            <a:spLocks noChangeShapeType="1"/>
          </p:cNvSpPr>
          <p:nvPr/>
        </p:nvSpPr>
        <p:spPr bwMode="auto">
          <a:xfrm>
            <a:off x="4103158" y="4483100"/>
            <a:ext cx="3124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0728" name="Line 8"/>
          <p:cNvSpPr>
            <a:spLocks noChangeShapeType="1"/>
          </p:cNvSpPr>
          <p:nvPr/>
        </p:nvSpPr>
        <p:spPr bwMode="auto">
          <a:xfrm>
            <a:off x="2783632" y="5257800"/>
            <a:ext cx="403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 name="Date Placeholder 1"/>
          <p:cNvSpPr>
            <a:spLocks noGrp="1"/>
          </p:cNvSpPr>
          <p:nvPr>
            <p:ph type="dt" sz="half" idx="10"/>
          </p:nvPr>
        </p:nvSpPr>
        <p:spPr/>
        <p:txBody>
          <a:bodyPr/>
          <a:lstStyle/>
          <a:p>
            <a:pPr>
              <a:defRPr/>
            </a:pPr>
            <a:fld id="{4B345F32-1B0E-4E0C-86B0-523B47AD1954}"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188</a:t>
            </a:fld>
            <a:endParaRPr lang="en-US"/>
          </a:p>
        </p:txBody>
      </p:sp>
    </p:spTree>
    <p:extLst>
      <p:ext uri="{BB962C8B-B14F-4D97-AF65-F5344CB8AC3E}">
        <p14:creationId xmlns:p14="http://schemas.microsoft.com/office/powerpoint/2010/main" val="4032869318"/>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50" name="Picture 6" descr="dentist-joint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1664" y="1447801"/>
            <a:ext cx="3810000" cy="1920875"/>
          </a:xfrm>
          <a:prstGeom prst="rect">
            <a:avLst/>
          </a:prstGeom>
          <a:noFill/>
          <a:extLst>
            <a:ext uri="{909E8E84-426E-40DD-AFC4-6F175D3DCCD1}">
              <a14:hiddenFill xmlns:a14="http://schemas.microsoft.com/office/drawing/2010/main">
                <a:solidFill>
                  <a:srgbClr val="FFFFFF"/>
                </a:solidFill>
              </a14:hiddenFill>
            </a:ext>
          </a:extLst>
        </p:spPr>
      </p:pic>
      <p:sp>
        <p:nvSpPr>
          <p:cNvPr id="31746" name="Rectangle 2"/>
          <p:cNvSpPr>
            <a:spLocks noGrp="1" noChangeArrowheads="1"/>
          </p:cNvSpPr>
          <p:nvPr>
            <p:ph type="title"/>
          </p:nvPr>
        </p:nvSpPr>
        <p:spPr/>
        <p:txBody>
          <a:bodyPr/>
          <a:lstStyle/>
          <a:p>
            <a:r>
              <a:rPr lang="en-US" altLang="en-US"/>
              <a:t>Normalization</a:t>
            </a:r>
          </a:p>
        </p:txBody>
      </p:sp>
      <p:sp>
        <p:nvSpPr>
          <p:cNvPr id="31747" name="Rectangle 3"/>
          <p:cNvSpPr>
            <a:spLocks noGrp="1" noChangeArrowheads="1"/>
          </p:cNvSpPr>
          <p:nvPr>
            <p:ph type="body" idx="1"/>
          </p:nvPr>
        </p:nvSpPr>
        <p:spPr>
          <a:xfrm>
            <a:off x="1981200" y="3124201"/>
            <a:ext cx="8229600" cy="3001963"/>
          </a:xfrm>
        </p:spPr>
        <p:txBody>
          <a:bodyPr/>
          <a:lstStyle/>
          <a:p>
            <a:pPr>
              <a:lnSpc>
                <a:spcPct val="80000"/>
              </a:lnSpc>
            </a:pPr>
            <a:r>
              <a:rPr lang="en-US" altLang="en-US" sz="2000" dirty="0"/>
              <a:t>Denominator can be viewed as a </a:t>
            </a:r>
            <a:r>
              <a:rPr lang="en-US" altLang="en-US" sz="2000" dirty="0">
                <a:solidFill>
                  <a:srgbClr val="FF0000"/>
                </a:solidFill>
              </a:rPr>
              <a:t>normalization constant</a:t>
            </a:r>
            <a:r>
              <a:rPr lang="en-US" altLang="en-US" sz="2000" dirty="0"/>
              <a:t> </a:t>
            </a:r>
            <a:r>
              <a:rPr lang="en-US" altLang="en-US" sz="2000" dirty="0" smtClean="0"/>
              <a:t>α</a:t>
            </a:r>
            <a:endParaRPr lang="en-US" altLang="en-US" sz="2000" dirty="0"/>
          </a:p>
          <a:p>
            <a:pPr>
              <a:lnSpc>
                <a:spcPct val="80000"/>
              </a:lnSpc>
              <a:buFontTx/>
              <a:buNone/>
            </a:pPr>
            <a:endParaRPr lang="en-US" altLang="en-US" sz="2000" b="1" dirty="0"/>
          </a:p>
          <a:p>
            <a:pPr>
              <a:lnSpc>
                <a:spcPct val="80000"/>
              </a:lnSpc>
              <a:buFontTx/>
              <a:buNone/>
            </a:pPr>
            <a:r>
              <a:rPr lang="en-US" altLang="en-US" sz="2000" b="1" dirty="0"/>
              <a:t>P</a:t>
            </a:r>
            <a:r>
              <a:rPr lang="en-US" altLang="en-US" sz="2000" dirty="0"/>
              <a:t>(</a:t>
            </a:r>
            <a:r>
              <a:rPr lang="en-US" altLang="en-US" sz="2000" i="1" dirty="0"/>
              <a:t>Cavity | toothache</a:t>
            </a:r>
            <a:r>
              <a:rPr lang="en-US" altLang="en-US" sz="2000" dirty="0"/>
              <a:t>) = α, </a:t>
            </a:r>
            <a:r>
              <a:rPr lang="en-US" altLang="en-US" sz="2000" b="1" dirty="0"/>
              <a:t>P</a:t>
            </a:r>
            <a:r>
              <a:rPr lang="en-US" altLang="en-US" sz="2000" dirty="0"/>
              <a:t>(</a:t>
            </a:r>
            <a:r>
              <a:rPr lang="en-US" altLang="en-US" sz="2000" i="1" dirty="0" err="1"/>
              <a:t>Cavity,toothache</a:t>
            </a:r>
            <a:r>
              <a:rPr lang="en-US" altLang="en-US" sz="2000" dirty="0"/>
              <a:t>) </a:t>
            </a:r>
          </a:p>
          <a:p>
            <a:pPr lvl="1">
              <a:lnSpc>
                <a:spcPct val="80000"/>
              </a:lnSpc>
              <a:buFontTx/>
              <a:buNone/>
            </a:pPr>
            <a:r>
              <a:rPr lang="en-US" altLang="en-US" sz="1800" dirty="0"/>
              <a:t>= α, [</a:t>
            </a:r>
            <a:r>
              <a:rPr lang="en-US" altLang="en-US" sz="1800" b="1" dirty="0"/>
              <a:t>P</a:t>
            </a:r>
            <a:r>
              <a:rPr lang="en-US" altLang="en-US" sz="1800" dirty="0"/>
              <a:t>(</a:t>
            </a:r>
            <a:r>
              <a:rPr lang="en-US" altLang="en-US" sz="1800" i="1" dirty="0" err="1"/>
              <a:t>Cavity,toothache,catch</a:t>
            </a:r>
            <a:r>
              <a:rPr lang="en-US" altLang="en-US" sz="1800" dirty="0"/>
              <a:t>) + </a:t>
            </a:r>
            <a:r>
              <a:rPr lang="en-US" altLang="en-US" sz="1800" b="1" dirty="0"/>
              <a:t>P</a:t>
            </a:r>
            <a:r>
              <a:rPr lang="en-US" altLang="en-US" sz="1800" dirty="0"/>
              <a:t>(</a:t>
            </a:r>
            <a:r>
              <a:rPr lang="en-US" altLang="en-US" sz="1800" i="1" dirty="0" err="1"/>
              <a:t>Cavity,toothache</a:t>
            </a:r>
            <a:r>
              <a:rPr lang="en-US" altLang="en-US" sz="1800" dirty="0"/>
              <a:t>,</a:t>
            </a:r>
            <a:r>
              <a:rPr lang="en-US" altLang="en-US" sz="1800" dirty="0">
                <a:sym typeface="Symbol" panose="05050102010706020507" pitchFamily="18" charset="2"/>
              </a:rPr>
              <a:t></a:t>
            </a:r>
            <a:r>
              <a:rPr lang="en-US" altLang="en-US" sz="1800" dirty="0"/>
              <a:t> </a:t>
            </a:r>
            <a:r>
              <a:rPr lang="en-US" altLang="en-US" sz="1800" i="1" dirty="0"/>
              <a:t>catch</a:t>
            </a:r>
            <a:r>
              <a:rPr lang="en-US" altLang="en-US" sz="1800" dirty="0"/>
              <a:t>)]</a:t>
            </a:r>
          </a:p>
          <a:p>
            <a:pPr lvl="1">
              <a:lnSpc>
                <a:spcPct val="80000"/>
              </a:lnSpc>
              <a:buFontTx/>
              <a:buNone/>
            </a:pPr>
            <a:r>
              <a:rPr lang="en-US" altLang="en-US" sz="1800" dirty="0"/>
              <a:t>= </a:t>
            </a:r>
            <a:r>
              <a:rPr lang="el-GR" altLang="en-US" sz="1800" dirty="0">
                <a:cs typeface="Arial" panose="020B0604020202020204" pitchFamily="34" charset="0"/>
              </a:rPr>
              <a:t>α</a:t>
            </a:r>
            <a:r>
              <a:rPr lang="en-US" altLang="en-US" sz="1800" dirty="0"/>
              <a:t>, [&lt;0.108,0.016&gt; + &lt;0.012,0.064&gt;] </a:t>
            </a:r>
          </a:p>
          <a:p>
            <a:pPr lvl="1">
              <a:lnSpc>
                <a:spcPct val="80000"/>
              </a:lnSpc>
              <a:buFontTx/>
              <a:buNone/>
            </a:pPr>
            <a:r>
              <a:rPr lang="en-US" altLang="en-US" sz="1800" dirty="0"/>
              <a:t>= α, &lt;0.12,0.08&gt; = &lt;0.6,0.4&gt;
</a:t>
            </a:r>
          </a:p>
          <a:p>
            <a:pPr lvl="1">
              <a:lnSpc>
                <a:spcPct val="80000"/>
              </a:lnSpc>
              <a:buFontTx/>
              <a:buNone/>
            </a:pPr>
            <a:endParaRPr lang="en-US" altLang="en-US" sz="1800" dirty="0"/>
          </a:p>
          <a:p>
            <a:pPr>
              <a:lnSpc>
                <a:spcPct val="80000"/>
              </a:lnSpc>
              <a:buFontTx/>
              <a:buNone/>
            </a:pPr>
            <a:r>
              <a:rPr lang="en-US" altLang="en-US" sz="2000" dirty="0"/>
              <a:t>General idea: compute distribution on query variable by fixing </a:t>
            </a:r>
            <a:r>
              <a:rPr lang="en-US" altLang="en-US" sz="2000" dirty="0">
                <a:solidFill>
                  <a:schemeClr val="accent2"/>
                </a:solidFill>
              </a:rPr>
              <a:t>evidence variables</a:t>
            </a:r>
            <a:r>
              <a:rPr lang="en-US" altLang="en-US" sz="2000" dirty="0"/>
              <a:t> and summing over </a:t>
            </a:r>
            <a:r>
              <a:rPr lang="en-US" altLang="en-US" sz="2000" dirty="0">
                <a:solidFill>
                  <a:schemeClr val="accent2"/>
                </a:solidFill>
              </a:rPr>
              <a:t>hidden variables</a:t>
            </a:r>
            <a:endParaRPr lang="en-US" altLang="en-US" sz="1200" dirty="0"/>
          </a:p>
        </p:txBody>
      </p:sp>
      <p:sp>
        <p:nvSpPr>
          <p:cNvPr id="2" name="Date Placeholder 1"/>
          <p:cNvSpPr>
            <a:spLocks noGrp="1"/>
          </p:cNvSpPr>
          <p:nvPr>
            <p:ph type="dt" sz="half" idx="10"/>
          </p:nvPr>
        </p:nvSpPr>
        <p:spPr/>
        <p:txBody>
          <a:bodyPr/>
          <a:lstStyle/>
          <a:p>
            <a:pPr>
              <a:defRPr/>
            </a:pPr>
            <a:fld id="{F0560412-7035-4889-87BF-C3333299AF8B}"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189</a:t>
            </a:fld>
            <a:endParaRPr lang="en-US"/>
          </a:p>
        </p:txBody>
      </p:sp>
    </p:spTree>
    <p:extLst>
      <p:ext uri="{BB962C8B-B14F-4D97-AF65-F5344CB8AC3E}">
        <p14:creationId xmlns:p14="http://schemas.microsoft.com/office/powerpoint/2010/main" val="39883316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a:t>Wumpus models</a:t>
            </a:r>
          </a:p>
        </p:txBody>
      </p:sp>
      <p:pic>
        <p:nvPicPr>
          <p:cNvPr id="21508" name="Picture 4" descr="wumpus-models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1600200"/>
            <a:ext cx="4191000" cy="311150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pPr>
              <a:defRPr/>
            </a:pPr>
            <a:fld id="{7EF53584-1ABC-4917-8416-C1F0294AD760}"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19</a:t>
            </a:fld>
            <a:endParaRPr lang="en-US"/>
          </a:p>
        </p:txBody>
      </p:sp>
    </p:spTree>
    <p:extLst>
      <p:ext uri="{BB962C8B-B14F-4D97-AF65-F5344CB8AC3E}">
        <p14:creationId xmlns:p14="http://schemas.microsoft.com/office/powerpoint/2010/main" val="2109312357"/>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dirty="0"/>
              <a:t>Inference by enumeration, contd.</a:t>
            </a:r>
          </a:p>
        </p:txBody>
      </p:sp>
      <p:sp>
        <p:nvSpPr>
          <p:cNvPr id="20483" name="Rectangle 3"/>
          <p:cNvSpPr>
            <a:spLocks noGrp="1" noChangeArrowheads="1"/>
          </p:cNvSpPr>
          <p:nvPr>
            <p:ph type="body" idx="1"/>
          </p:nvPr>
        </p:nvSpPr>
        <p:spPr/>
        <p:txBody>
          <a:bodyPr/>
          <a:lstStyle/>
          <a:p>
            <a:pPr>
              <a:lnSpc>
                <a:spcPct val="80000"/>
              </a:lnSpc>
              <a:buFontTx/>
              <a:buNone/>
            </a:pPr>
            <a:r>
              <a:rPr lang="en-US" altLang="en-US" sz="1800" dirty="0"/>
              <a:t>Typically, we are interested in </a:t>
            </a:r>
          </a:p>
          <a:p>
            <a:pPr>
              <a:lnSpc>
                <a:spcPct val="80000"/>
              </a:lnSpc>
              <a:buFontTx/>
              <a:buNone/>
            </a:pPr>
            <a:r>
              <a:rPr lang="en-US" altLang="en-US" sz="1800" dirty="0"/>
              <a:t>	the posterior joint distribution of the </a:t>
            </a:r>
            <a:r>
              <a:rPr lang="en-US" altLang="en-US" sz="1800" dirty="0">
                <a:solidFill>
                  <a:schemeClr val="accent2"/>
                </a:solidFill>
              </a:rPr>
              <a:t>query variables</a:t>
            </a:r>
            <a:r>
              <a:rPr lang="en-US" altLang="en-US" sz="1800" dirty="0"/>
              <a:t> </a:t>
            </a:r>
            <a:r>
              <a:rPr lang="en-US" altLang="en-US" sz="1800" b="1" dirty="0"/>
              <a:t>Y </a:t>
            </a:r>
          </a:p>
          <a:p>
            <a:pPr>
              <a:lnSpc>
                <a:spcPct val="80000"/>
              </a:lnSpc>
              <a:buFontTx/>
              <a:buNone/>
            </a:pPr>
            <a:r>
              <a:rPr lang="en-US" altLang="en-US" sz="1800" dirty="0"/>
              <a:t>	given specific values </a:t>
            </a:r>
            <a:r>
              <a:rPr lang="en-US" altLang="en-US" sz="1800" b="1" dirty="0"/>
              <a:t>e</a:t>
            </a:r>
            <a:r>
              <a:rPr lang="en-US" altLang="en-US" sz="1800" dirty="0"/>
              <a:t> for the </a:t>
            </a:r>
            <a:r>
              <a:rPr lang="en-US" altLang="en-US" sz="1800" dirty="0">
                <a:solidFill>
                  <a:schemeClr val="accent2"/>
                </a:solidFill>
              </a:rPr>
              <a:t>evidence variables</a:t>
            </a:r>
            <a:r>
              <a:rPr lang="en-US" altLang="en-US" sz="1800" dirty="0"/>
              <a:t> </a:t>
            </a:r>
            <a:r>
              <a:rPr lang="en-US" altLang="en-US" sz="1800" b="1" dirty="0"/>
              <a:t>E</a:t>
            </a:r>
            <a:r>
              <a:rPr lang="en-US" altLang="en-US" sz="1800" dirty="0"/>
              <a:t>
</a:t>
            </a:r>
          </a:p>
          <a:p>
            <a:pPr>
              <a:lnSpc>
                <a:spcPct val="80000"/>
              </a:lnSpc>
              <a:buFontTx/>
              <a:buNone/>
            </a:pPr>
            <a:r>
              <a:rPr lang="en-US" altLang="en-US" sz="1800" dirty="0"/>
              <a:t>Let the </a:t>
            </a:r>
            <a:r>
              <a:rPr lang="en-US" altLang="en-US" sz="1800" dirty="0">
                <a:solidFill>
                  <a:schemeClr val="accent2"/>
                </a:solidFill>
              </a:rPr>
              <a:t>hidden variables</a:t>
            </a:r>
            <a:r>
              <a:rPr lang="en-US" altLang="en-US" sz="1800" dirty="0"/>
              <a:t> be </a:t>
            </a:r>
            <a:r>
              <a:rPr lang="en-US" altLang="en-US" sz="1800" b="1" dirty="0"/>
              <a:t>H </a:t>
            </a:r>
            <a:r>
              <a:rPr lang="en-US" altLang="en-US" sz="1800" dirty="0"/>
              <a:t>= </a:t>
            </a:r>
            <a:r>
              <a:rPr lang="en-US" altLang="en-US" sz="1800" b="1" dirty="0"/>
              <a:t>X </a:t>
            </a:r>
            <a:r>
              <a:rPr lang="en-US" altLang="en-US" sz="1800" dirty="0"/>
              <a:t>- </a:t>
            </a:r>
            <a:r>
              <a:rPr lang="en-US" altLang="en-US" sz="1800" b="1" dirty="0"/>
              <a:t>Y</a:t>
            </a:r>
            <a:r>
              <a:rPr lang="en-US" altLang="en-US" sz="1800" dirty="0"/>
              <a:t> - </a:t>
            </a:r>
            <a:r>
              <a:rPr lang="en-US" altLang="en-US" sz="1800" b="1" dirty="0" smtClean="0"/>
              <a:t>E</a:t>
            </a:r>
            <a:endParaRPr lang="en-US" altLang="en-US" sz="1800" dirty="0"/>
          </a:p>
          <a:p>
            <a:pPr>
              <a:lnSpc>
                <a:spcPct val="80000"/>
              </a:lnSpc>
              <a:buFontTx/>
              <a:buNone/>
            </a:pPr>
            <a:endParaRPr lang="en-US" altLang="en-US" sz="1800" dirty="0"/>
          </a:p>
          <a:p>
            <a:pPr>
              <a:lnSpc>
                <a:spcPct val="80000"/>
              </a:lnSpc>
              <a:buFontTx/>
              <a:buNone/>
            </a:pPr>
            <a:r>
              <a:rPr lang="en-US" altLang="en-US" sz="1800" dirty="0"/>
              <a:t>Then the required summation of joint entries is done by summing out the hidden variables:
</a:t>
            </a:r>
          </a:p>
          <a:p>
            <a:pPr marL="762000" lvl="1" indent="-304800">
              <a:lnSpc>
                <a:spcPct val="80000"/>
              </a:lnSpc>
              <a:buNone/>
            </a:pPr>
            <a:r>
              <a:rPr lang="en-US" altLang="en-US" sz="1600" b="1" dirty="0"/>
              <a:t>P</a:t>
            </a:r>
            <a:r>
              <a:rPr lang="en-US" altLang="en-US" sz="1600" dirty="0"/>
              <a:t>(</a:t>
            </a:r>
            <a:r>
              <a:rPr lang="en-US" altLang="en-US" sz="1600" b="1" dirty="0"/>
              <a:t>Y</a:t>
            </a:r>
            <a:r>
              <a:rPr lang="en-US" altLang="en-US" sz="1600" dirty="0"/>
              <a:t> | </a:t>
            </a:r>
            <a:r>
              <a:rPr lang="en-US" altLang="en-US" sz="1600" b="1" dirty="0"/>
              <a:t>E </a:t>
            </a:r>
            <a:r>
              <a:rPr lang="en-US" altLang="en-US" sz="1600" dirty="0"/>
              <a:t>= </a:t>
            </a:r>
            <a:r>
              <a:rPr lang="en-US" altLang="en-US" sz="1600" b="1" dirty="0"/>
              <a:t>e</a:t>
            </a:r>
            <a:r>
              <a:rPr lang="en-US" altLang="en-US" sz="1600" dirty="0"/>
              <a:t>) = α</a:t>
            </a:r>
            <a:r>
              <a:rPr lang="en-US" altLang="en-US" sz="1600" b="1" dirty="0"/>
              <a:t>P</a:t>
            </a:r>
            <a:r>
              <a:rPr lang="en-US" altLang="en-US" sz="1600" dirty="0"/>
              <a:t>(</a:t>
            </a:r>
            <a:r>
              <a:rPr lang="en-US" altLang="en-US" sz="1600" b="1" dirty="0"/>
              <a:t>Y</a:t>
            </a:r>
            <a:r>
              <a:rPr lang="en-US" altLang="en-US" sz="1600" dirty="0"/>
              <a:t>,</a:t>
            </a:r>
            <a:r>
              <a:rPr lang="en-US" altLang="en-US" sz="1600" b="1" dirty="0"/>
              <a:t>E</a:t>
            </a:r>
            <a:r>
              <a:rPr lang="en-US" altLang="en-US" sz="1600" dirty="0"/>
              <a:t> = </a:t>
            </a:r>
            <a:r>
              <a:rPr lang="en-US" altLang="en-US" sz="1600" b="1" dirty="0"/>
              <a:t>e</a:t>
            </a:r>
            <a:r>
              <a:rPr lang="en-US" altLang="en-US" sz="1600" dirty="0"/>
              <a:t>) = α</a:t>
            </a:r>
            <a:r>
              <a:rPr lang="el-GR" altLang="en-US" sz="1600" dirty="0">
                <a:cs typeface="Arial" panose="020B0604020202020204" pitchFamily="34" charset="0"/>
              </a:rPr>
              <a:t>Σ</a:t>
            </a:r>
            <a:r>
              <a:rPr lang="en-US" altLang="en-US" sz="1600" baseline="-25000" dirty="0" err="1"/>
              <a:t>h</a:t>
            </a:r>
            <a:r>
              <a:rPr lang="en-US" altLang="en-US" sz="1600" b="1" dirty="0" err="1"/>
              <a:t>P</a:t>
            </a:r>
            <a:r>
              <a:rPr lang="en-US" altLang="en-US" sz="1600" dirty="0"/>
              <a:t>(</a:t>
            </a:r>
            <a:r>
              <a:rPr lang="en-US" altLang="en-US" sz="1600" b="1" dirty="0"/>
              <a:t>Y</a:t>
            </a:r>
            <a:r>
              <a:rPr lang="en-US" altLang="en-US" sz="1600" dirty="0"/>
              <a:t>,</a:t>
            </a:r>
            <a:r>
              <a:rPr lang="en-US" altLang="en-US" sz="1600" b="1" dirty="0"/>
              <a:t>E</a:t>
            </a:r>
            <a:r>
              <a:rPr lang="en-US" altLang="en-US" sz="1600" dirty="0"/>
              <a:t>= </a:t>
            </a:r>
            <a:r>
              <a:rPr lang="en-US" altLang="en-US" sz="1600" b="1" dirty="0"/>
              <a:t>e</a:t>
            </a:r>
            <a:r>
              <a:rPr lang="en-US" altLang="en-US" sz="1600" dirty="0"/>
              <a:t>, </a:t>
            </a:r>
            <a:r>
              <a:rPr lang="en-US" altLang="en-US" sz="1600" b="1" dirty="0"/>
              <a:t>H</a:t>
            </a:r>
            <a:r>
              <a:rPr lang="en-US" altLang="en-US" sz="1600" dirty="0"/>
              <a:t> = </a:t>
            </a:r>
            <a:r>
              <a:rPr lang="en-US" altLang="en-US" sz="1600" b="1" dirty="0"/>
              <a:t>h</a:t>
            </a:r>
            <a:r>
              <a:rPr lang="en-US" altLang="en-US" sz="1600" dirty="0"/>
              <a:t>)
</a:t>
            </a:r>
            <a:endParaRPr lang="en-US" altLang="en-US" sz="1800" dirty="0"/>
          </a:p>
          <a:p>
            <a:pPr>
              <a:lnSpc>
                <a:spcPct val="80000"/>
              </a:lnSpc>
            </a:pPr>
            <a:r>
              <a:rPr lang="en-US" altLang="en-US" sz="1800" dirty="0"/>
              <a:t>The terms in the summation are joint entries because </a:t>
            </a:r>
            <a:r>
              <a:rPr lang="en-US" altLang="en-US" sz="1800" b="1" dirty="0"/>
              <a:t>Y</a:t>
            </a:r>
            <a:r>
              <a:rPr lang="en-US" altLang="en-US" sz="1800" dirty="0"/>
              <a:t>, </a:t>
            </a:r>
            <a:r>
              <a:rPr lang="en-US" altLang="en-US" sz="1800" b="1" dirty="0"/>
              <a:t>E</a:t>
            </a:r>
            <a:r>
              <a:rPr lang="en-US" altLang="en-US" sz="1800" dirty="0"/>
              <a:t> and </a:t>
            </a:r>
            <a:r>
              <a:rPr lang="en-US" altLang="en-US" sz="1800" b="1" dirty="0"/>
              <a:t>H</a:t>
            </a:r>
            <a:r>
              <a:rPr lang="en-US" altLang="en-US" sz="1800" dirty="0"/>
              <a:t> together exhaust the set of random </a:t>
            </a:r>
            <a:r>
              <a:rPr lang="en-US" altLang="en-US" sz="1800" dirty="0" smtClean="0"/>
              <a:t>variables</a:t>
            </a:r>
            <a:endParaRPr lang="en-US" altLang="en-US" sz="1800" dirty="0"/>
          </a:p>
          <a:p>
            <a:pPr>
              <a:lnSpc>
                <a:spcPct val="80000"/>
              </a:lnSpc>
            </a:pPr>
            <a:r>
              <a:rPr lang="en-US" altLang="en-US" sz="1800" dirty="0"/>
              <a:t>Obvious problems</a:t>
            </a:r>
            <a:r>
              <a:rPr lang="en-US" altLang="en-US" sz="1800" dirty="0" smtClean="0"/>
              <a:t>:</a:t>
            </a:r>
            <a:endParaRPr lang="en-US" altLang="en-US" sz="1800" dirty="0"/>
          </a:p>
          <a:p>
            <a:pPr marL="762000" lvl="1" indent="-304800">
              <a:lnSpc>
                <a:spcPct val="80000"/>
              </a:lnSpc>
              <a:buFontTx/>
              <a:buAutoNum type="arabicPeriod"/>
            </a:pPr>
            <a:r>
              <a:rPr lang="en-US" altLang="en-US" sz="1600" dirty="0"/>
              <a:t>Worst-case time complexity </a:t>
            </a:r>
            <a:r>
              <a:rPr lang="en-US" altLang="en-US" sz="1600" i="1" dirty="0"/>
              <a:t>O(</a:t>
            </a:r>
            <a:r>
              <a:rPr lang="en-US" altLang="en-US" sz="1600" i="1" dirty="0" err="1"/>
              <a:t>d</a:t>
            </a:r>
            <a:r>
              <a:rPr lang="en-US" altLang="en-US" sz="1600" i="1" baseline="30000" dirty="0" err="1"/>
              <a:t>n</a:t>
            </a:r>
            <a:r>
              <a:rPr lang="en-US" altLang="en-US" sz="1600" i="1" dirty="0"/>
              <a:t>) </a:t>
            </a:r>
            <a:r>
              <a:rPr lang="en-US" altLang="en-US" sz="1600" dirty="0"/>
              <a:t>where </a:t>
            </a:r>
            <a:r>
              <a:rPr lang="en-US" altLang="en-US" sz="1600" i="1" dirty="0"/>
              <a:t>d</a:t>
            </a:r>
            <a:r>
              <a:rPr lang="en-US" altLang="en-US" sz="1600" dirty="0"/>
              <a:t> is the largest </a:t>
            </a:r>
            <a:r>
              <a:rPr lang="en-US" altLang="en-US" sz="1600" dirty="0" smtClean="0"/>
              <a:t>arity</a:t>
            </a:r>
            <a:endParaRPr lang="en-US" altLang="en-US" sz="1600" dirty="0"/>
          </a:p>
          <a:p>
            <a:pPr marL="762000" lvl="1" indent="-304800">
              <a:lnSpc>
                <a:spcPct val="80000"/>
              </a:lnSpc>
              <a:buFontTx/>
              <a:buAutoNum type="arabicPeriod"/>
            </a:pPr>
            <a:r>
              <a:rPr lang="en-US" altLang="en-US" sz="1600" dirty="0"/>
              <a:t>Space complexity </a:t>
            </a:r>
            <a:r>
              <a:rPr lang="en-US" altLang="en-US" sz="1600" i="1" dirty="0"/>
              <a:t>O(</a:t>
            </a:r>
            <a:r>
              <a:rPr lang="en-US" altLang="en-US" sz="1600" i="1" dirty="0" err="1"/>
              <a:t>d</a:t>
            </a:r>
            <a:r>
              <a:rPr lang="en-US" altLang="en-US" sz="1600" i="1" baseline="30000" dirty="0" err="1"/>
              <a:t>n</a:t>
            </a:r>
            <a:r>
              <a:rPr lang="en-US" altLang="en-US" sz="1600" i="1" dirty="0"/>
              <a:t>)</a:t>
            </a:r>
            <a:r>
              <a:rPr lang="en-US" altLang="en-US" sz="1600" dirty="0"/>
              <a:t> to store the joint </a:t>
            </a:r>
            <a:r>
              <a:rPr lang="en-US" altLang="en-US" sz="1600" dirty="0" smtClean="0"/>
              <a:t>distribution</a:t>
            </a:r>
            <a:endParaRPr lang="en-US" altLang="en-US" sz="1600" dirty="0"/>
          </a:p>
          <a:p>
            <a:pPr marL="762000" lvl="1" indent="-304800">
              <a:lnSpc>
                <a:spcPct val="80000"/>
              </a:lnSpc>
              <a:buFontTx/>
              <a:buAutoNum type="arabicPeriod"/>
            </a:pPr>
            <a:r>
              <a:rPr lang="en-US" altLang="en-US" sz="1600" dirty="0"/>
              <a:t>How to find the numbers for </a:t>
            </a:r>
            <a:r>
              <a:rPr lang="en-US" altLang="en-US" sz="1600" i="1" dirty="0"/>
              <a:t>O(</a:t>
            </a:r>
            <a:r>
              <a:rPr lang="en-US" altLang="en-US" sz="1600" i="1" dirty="0" err="1"/>
              <a:t>d</a:t>
            </a:r>
            <a:r>
              <a:rPr lang="en-US" altLang="en-US" sz="1600" i="1" baseline="30000" dirty="0" err="1"/>
              <a:t>n</a:t>
            </a:r>
            <a:r>
              <a:rPr lang="en-US" altLang="en-US" sz="1600" i="1" dirty="0"/>
              <a:t>) </a:t>
            </a:r>
            <a:r>
              <a:rPr lang="en-US" altLang="en-US" sz="1600" dirty="0"/>
              <a:t>entries?</a:t>
            </a:r>
          </a:p>
        </p:txBody>
      </p:sp>
      <p:sp>
        <p:nvSpPr>
          <p:cNvPr id="2" name="Date Placeholder 1"/>
          <p:cNvSpPr>
            <a:spLocks noGrp="1"/>
          </p:cNvSpPr>
          <p:nvPr>
            <p:ph type="dt" sz="half" idx="10"/>
          </p:nvPr>
        </p:nvSpPr>
        <p:spPr/>
        <p:txBody>
          <a:bodyPr/>
          <a:lstStyle/>
          <a:p>
            <a:pPr>
              <a:defRPr/>
            </a:pPr>
            <a:fld id="{1B800F9A-86B1-447A-844C-6FC5AC7D998B}"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190</a:t>
            </a:fld>
            <a:endParaRPr lang="en-US"/>
          </a:p>
        </p:txBody>
      </p:sp>
    </p:spTree>
    <p:extLst>
      <p:ext uri="{BB962C8B-B14F-4D97-AF65-F5344CB8AC3E}">
        <p14:creationId xmlns:p14="http://schemas.microsoft.com/office/powerpoint/2010/main" val="879883710"/>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dirty="0"/>
              <a:t>Independence</a:t>
            </a:r>
          </a:p>
        </p:txBody>
      </p:sp>
      <p:sp>
        <p:nvSpPr>
          <p:cNvPr id="21507" name="Rectangle 3"/>
          <p:cNvSpPr>
            <a:spLocks noGrp="1" noChangeArrowheads="1"/>
          </p:cNvSpPr>
          <p:nvPr>
            <p:ph type="body" idx="1"/>
          </p:nvPr>
        </p:nvSpPr>
        <p:spPr/>
        <p:txBody>
          <a:bodyPr/>
          <a:lstStyle/>
          <a:p>
            <a:pPr>
              <a:lnSpc>
                <a:spcPct val="80000"/>
              </a:lnSpc>
            </a:pPr>
            <a:r>
              <a:rPr lang="en-US" altLang="en-US" sz="2000" i="1" dirty="0"/>
              <a:t>A</a:t>
            </a:r>
            <a:r>
              <a:rPr lang="en-US" altLang="en-US" sz="2000" dirty="0"/>
              <a:t> and </a:t>
            </a:r>
            <a:r>
              <a:rPr lang="en-US" altLang="en-US" sz="2000" i="1" dirty="0"/>
              <a:t>B</a:t>
            </a:r>
            <a:r>
              <a:rPr lang="en-US" altLang="en-US" sz="2000" dirty="0"/>
              <a:t> are independent </a:t>
            </a:r>
            <a:r>
              <a:rPr lang="en-US" altLang="en-US" sz="2000" dirty="0" err="1"/>
              <a:t>iff</a:t>
            </a:r>
            <a:endParaRPr lang="en-US" altLang="en-US" sz="2000" dirty="0"/>
          </a:p>
          <a:p>
            <a:pPr>
              <a:lnSpc>
                <a:spcPct val="80000"/>
              </a:lnSpc>
              <a:buFontTx/>
              <a:buNone/>
            </a:pPr>
            <a:r>
              <a:rPr lang="en-US" altLang="en-US" sz="2000" b="1" dirty="0"/>
              <a:t>	P</a:t>
            </a:r>
            <a:r>
              <a:rPr lang="en-US" altLang="en-US" sz="2000" dirty="0"/>
              <a:t>(</a:t>
            </a:r>
            <a:r>
              <a:rPr lang="en-US" altLang="en-US" sz="2000" i="1" dirty="0"/>
              <a:t>A|B</a:t>
            </a:r>
            <a:r>
              <a:rPr lang="en-US" altLang="en-US" sz="2000" dirty="0"/>
              <a:t>) = </a:t>
            </a:r>
            <a:r>
              <a:rPr lang="en-US" altLang="en-US" sz="2000" b="1" dirty="0"/>
              <a:t>P</a:t>
            </a:r>
            <a:r>
              <a:rPr lang="en-US" altLang="en-US" sz="2000" dirty="0"/>
              <a:t>(</a:t>
            </a:r>
            <a:r>
              <a:rPr lang="en-US" altLang="en-US" sz="2000" i="1" dirty="0"/>
              <a:t>A</a:t>
            </a:r>
            <a:r>
              <a:rPr lang="en-US" altLang="en-US" sz="2000" dirty="0"/>
              <a:t>)    or </a:t>
            </a:r>
            <a:r>
              <a:rPr lang="en-US" altLang="en-US" sz="2000" b="1" dirty="0"/>
              <a:t>P</a:t>
            </a:r>
            <a:r>
              <a:rPr lang="en-US" altLang="en-US" sz="2000" dirty="0"/>
              <a:t>(</a:t>
            </a:r>
            <a:r>
              <a:rPr lang="en-US" altLang="en-US" sz="2000" i="1" dirty="0"/>
              <a:t>B|A</a:t>
            </a:r>
            <a:r>
              <a:rPr lang="en-US" altLang="en-US" sz="2000" dirty="0"/>
              <a:t>) = </a:t>
            </a:r>
            <a:r>
              <a:rPr lang="en-US" altLang="en-US" sz="2000" b="1" dirty="0"/>
              <a:t>P</a:t>
            </a:r>
            <a:r>
              <a:rPr lang="en-US" altLang="en-US" sz="2000" dirty="0"/>
              <a:t>(</a:t>
            </a:r>
            <a:r>
              <a:rPr lang="en-US" altLang="en-US" sz="2000" i="1" dirty="0"/>
              <a:t>B</a:t>
            </a:r>
            <a:r>
              <a:rPr lang="en-US" altLang="en-US" sz="2000" dirty="0"/>
              <a:t>)     or </a:t>
            </a:r>
            <a:r>
              <a:rPr lang="en-US" altLang="en-US" sz="2000" b="1" dirty="0"/>
              <a:t>P</a:t>
            </a:r>
            <a:r>
              <a:rPr lang="en-US" altLang="en-US" sz="2000" dirty="0"/>
              <a:t>(A, B) = </a:t>
            </a:r>
            <a:r>
              <a:rPr lang="en-US" altLang="en-US" sz="2000" b="1" dirty="0"/>
              <a:t>P</a:t>
            </a:r>
            <a:r>
              <a:rPr lang="en-US" altLang="en-US" sz="2000" dirty="0"/>
              <a:t>(</a:t>
            </a:r>
            <a:r>
              <a:rPr lang="en-US" altLang="en-US" sz="2000" i="1" dirty="0"/>
              <a:t>A</a:t>
            </a:r>
            <a:r>
              <a:rPr lang="en-US" altLang="en-US" sz="2000" dirty="0"/>
              <a:t>) </a:t>
            </a:r>
            <a:r>
              <a:rPr lang="en-US" altLang="en-US" sz="2000" b="1" dirty="0"/>
              <a:t>P</a:t>
            </a:r>
            <a:r>
              <a:rPr lang="en-US" altLang="en-US" sz="2000" dirty="0"/>
              <a:t>(</a:t>
            </a:r>
            <a:r>
              <a:rPr lang="en-US" altLang="en-US" sz="2000" i="1" dirty="0"/>
              <a:t>B</a:t>
            </a:r>
            <a:r>
              <a:rPr lang="en-US" altLang="en-US" sz="2000" dirty="0"/>
              <a:t>)
</a:t>
            </a:r>
          </a:p>
          <a:p>
            <a:pPr>
              <a:lnSpc>
                <a:spcPct val="80000"/>
              </a:lnSpc>
            </a:pPr>
            <a:endParaRPr lang="en-US" altLang="en-US" sz="2000" dirty="0"/>
          </a:p>
          <a:p>
            <a:pPr>
              <a:lnSpc>
                <a:spcPct val="80000"/>
              </a:lnSpc>
            </a:pPr>
            <a:endParaRPr lang="en-US" altLang="en-US" sz="2000" dirty="0"/>
          </a:p>
          <a:p>
            <a:pPr>
              <a:lnSpc>
                <a:spcPct val="80000"/>
              </a:lnSpc>
            </a:pPr>
            <a:endParaRPr lang="en-US" altLang="en-US" sz="2000" dirty="0"/>
          </a:p>
          <a:p>
            <a:pPr lvl="1">
              <a:lnSpc>
                <a:spcPct val="80000"/>
              </a:lnSpc>
              <a:buFontTx/>
              <a:buNone/>
            </a:pPr>
            <a:endParaRPr lang="en-US" altLang="en-US" sz="1800" b="1" dirty="0"/>
          </a:p>
          <a:p>
            <a:pPr lvl="1">
              <a:lnSpc>
                <a:spcPct val="80000"/>
              </a:lnSpc>
              <a:buFontTx/>
              <a:buNone/>
            </a:pPr>
            <a:r>
              <a:rPr lang="en-US" altLang="en-US" sz="1800" b="1" dirty="0"/>
              <a:t>P</a:t>
            </a:r>
            <a:r>
              <a:rPr lang="en-US" altLang="en-US" sz="1800" dirty="0"/>
              <a:t>(</a:t>
            </a:r>
            <a:r>
              <a:rPr lang="en-US" altLang="en-US" sz="1800" i="1" dirty="0"/>
              <a:t>Toothache, Catch, Cavity, Weather</a:t>
            </a:r>
            <a:r>
              <a:rPr lang="en-US" altLang="en-US" sz="1800" dirty="0"/>
              <a:t>)</a:t>
            </a:r>
          </a:p>
          <a:p>
            <a:pPr lvl="1">
              <a:lnSpc>
                <a:spcPct val="80000"/>
              </a:lnSpc>
              <a:buFontTx/>
              <a:buNone/>
            </a:pPr>
            <a:r>
              <a:rPr lang="en-US" altLang="en-US" sz="1800" dirty="0"/>
              <a:t>	= </a:t>
            </a:r>
            <a:r>
              <a:rPr lang="en-US" altLang="en-US" sz="1800" b="1" dirty="0"/>
              <a:t>P</a:t>
            </a:r>
            <a:r>
              <a:rPr lang="en-US" altLang="en-US" sz="1800" dirty="0"/>
              <a:t>(</a:t>
            </a:r>
            <a:r>
              <a:rPr lang="en-US" altLang="en-US" sz="1800" i="1" dirty="0"/>
              <a:t>Toothache, Catch, Cavity</a:t>
            </a:r>
            <a:r>
              <a:rPr lang="en-US" altLang="en-US" sz="1800" dirty="0"/>
              <a:t>) </a:t>
            </a:r>
            <a:r>
              <a:rPr lang="en-US" altLang="en-US" sz="1800" b="1" dirty="0"/>
              <a:t>P</a:t>
            </a:r>
            <a:r>
              <a:rPr lang="en-US" altLang="en-US" sz="1800" dirty="0"/>
              <a:t>(</a:t>
            </a:r>
            <a:r>
              <a:rPr lang="en-US" altLang="en-US" sz="1800" i="1" dirty="0"/>
              <a:t>Weather</a:t>
            </a:r>
            <a:r>
              <a:rPr lang="en-US" altLang="en-US" sz="1800" dirty="0"/>
              <a:t>)</a:t>
            </a:r>
          </a:p>
          <a:p>
            <a:pPr lvl="4">
              <a:lnSpc>
                <a:spcPct val="80000"/>
              </a:lnSpc>
              <a:buFontTx/>
              <a:buNone/>
            </a:pPr>
            <a:endParaRPr lang="en-US" altLang="en-US" sz="1400" dirty="0"/>
          </a:p>
          <a:p>
            <a:pPr>
              <a:lnSpc>
                <a:spcPct val="80000"/>
              </a:lnSpc>
            </a:pPr>
            <a:r>
              <a:rPr lang="en-US" altLang="en-US" sz="2000" dirty="0"/>
              <a:t>32 entries reduced to 12; for </a:t>
            </a:r>
            <a:r>
              <a:rPr lang="en-US" altLang="en-US" sz="2000" i="1" dirty="0"/>
              <a:t>n</a:t>
            </a:r>
            <a:r>
              <a:rPr lang="en-US" altLang="en-US" sz="2000" dirty="0"/>
              <a:t> independent biased coins, </a:t>
            </a:r>
            <a:r>
              <a:rPr lang="en-US" altLang="en-US" sz="2000" i="1" dirty="0"/>
              <a:t>O(2</a:t>
            </a:r>
            <a:r>
              <a:rPr lang="en-US" altLang="en-US" sz="2000" i="1" baseline="30000" dirty="0"/>
              <a:t>n</a:t>
            </a:r>
            <a:r>
              <a:rPr lang="en-US" altLang="en-US" sz="2000" i="1" dirty="0"/>
              <a:t>)</a:t>
            </a:r>
            <a:r>
              <a:rPr lang="en-US" altLang="en-US" sz="2000" dirty="0"/>
              <a:t> </a:t>
            </a:r>
            <a:r>
              <a:rPr lang="en-US" altLang="en-US" sz="2000" dirty="0">
                <a:cs typeface="Arial" panose="020B0604020202020204" pitchFamily="34" charset="0"/>
              </a:rPr>
              <a:t>→</a:t>
            </a:r>
            <a:r>
              <a:rPr lang="en-US" altLang="en-US" sz="2000" i="1" dirty="0"/>
              <a:t>O(n</a:t>
            </a:r>
            <a:r>
              <a:rPr lang="en-US" altLang="en-US" sz="2000" i="1" dirty="0" smtClean="0"/>
              <a:t>)</a:t>
            </a:r>
            <a:endParaRPr lang="en-US" altLang="en-US" sz="2000" dirty="0"/>
          </a:p>
          <a:p>
            <a:pPr lvl="4">
              <a:lnSpc>
                <a:spcPct val="80000"/>
              </a:lnSpc>
            </a:pPr>
            <a:endParaRPr lang="en-US" altLang="en-US" sz="1400" dirty="0"/>
          </a:p>
          <a:p>
            <a:pPr>
              <a:lnSpc>
                <a:spcPct val="80000"/>
              </a:lnSpc>
            </a:pPr>
            <a:r>
              <a:rPr lang="en-US" altLang="en-US" sz="2000" dirty="0"/>
              <a:t>Absolute independence powerful but </a:t>
            </a:r>
            <a:r>
              <a:rPr lang="en-US" altLang="en-US" sz="2000" dirty="0" smtClean="0"/>
              <a:t>rare</a:t>
            </a:r>
            <a:endParaRPr lang="en-US" altLang="en-US" sz="2000" dirty="0"/>
          </a:p>
          <a:p>
            <a:pPr lvl="4">
              <a:lnSpc>
                <a:spcPct val="80000"/>
              </a:lnSpc>
            </a:pPr>
            <a:endParaRPr lang="en-US" altLang="en-US" sz="1400" dirty="0"/>
          </a:p>
          <a:p>
            <a:pPr>
              <a:lnSpc>
                <a:spcPct val="80000"/>
              </a:lnSpc>
            </a:pPr>
            <a:r>
              <a:rPr lang="en-US" altLang="en-US" sz="2000" dirty="0"/>
              <a:t>Dentistry is a large field with hundreds of variables, none of which are independent. What to do</a:t>
            </a:r>
            <a:r>
              <a:rPr lang="en-US" altLang="en-US" sz="2000" dirty="0" smtClean="0"/>
              <a:t>?</a:t>
            </a:r>
            <a:endParaRPr lang="en-US" altLang="en-US" sz="2000" dirty="0"/>
          </a:p>
        </p:txBody>
      </p:sp>
      <p:pic>
        <p:nvPicPr>
          <p:cNvPr id="21508" name="Picture 4" descr="weather-independ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528" y="2420888"/>
            <a:ext cx="4343400" cy="1087438"/>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pPr>
              <a:defRPr/>
            </a:pPr>
            <a:fld id="{0BF1B910-33B1-4F2B-BF33-749D5E331E84}"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191</a:t>
            </a:fld>
            <a:endParaRPr lang="en-US"/>
          </a:p>
        </p:txBody>
      </p:sp>
    </p:spTree>
    <p:extLst>
      <p:ext uri="{BB962C8B-B14F-4D97-AF65-F5344CB8AC3E}">
        <p14:creationId xmlns:p14="http://schemas.microsoft.com/office/powerpoint/2010/main" val="2161891411"/>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a:t>Conditional independence</a:t>
            </a:r>
          </a:p>
        </p:txBody>
      </p:sp>
      <p:sp>
        <p:nvSpPr>
          <p:cNvPr id="22531" name="Rectangle 3"/>
          <p:cNvSpPr>
            <a:spLocks noGrp="1" noChangeArrowheads="1"/>
          </p:cNvSpPr>
          <p:nvPr>
            <p:ph type="body" idx="1"/>
          </p:nvPr>
        </p:nvSpPr>
        <p:spPr/>
        <p:txBody>
          <a:bodyPr/>
          <a:lstStyle/>
          <a:p>
            <a:pPr>
              <a:lnSpc>
                <a:spcPct val="80000"/>
              </a:lnSpc>
            </a:pPr>
            <a:r>
              <a:rPr lang="en-US" altLang="en-US" sz="2000" b="1" dirty="0"/>
              <a:t>P</a:t>
            </a:r>
            <a:r>
              <a:rPr lang="en-US" altLang="en-US" sz="2000" dirty="0"/>
              <a:t>(</a:t>
            </a:r>
            <a:r>
              <a:rPr lang="en-US" altLang="en-US" sz="2000" i="1" dirty="0"/>
              <a:t>Toothache, Cavity, Catch</a:t>
            </a:r>
            <a:r>
              <a:rPr lang="en-US" altLang="en-US" sz="2000" dirty="0"/>
              <a:t>) has 2</a:t>
            </a:r>
            <a:r>
              <a:rPr lang="en-US" altLang="en-US" sz="2000" baseline="30000" dirty="0"/>
              <a:t>3</a:t>
            </a:r>
            <a:r>
              <a:rPr lang="en-US" altLang="en-US" sz="2000" dirty="0"/>
              <a:t> – 1 = 7 independent </a:t>
            </a:r>
            <a:r>
              <a:rPr lang="en-US" altLang="en-US" sz="2000" dirty="0" smtClean="0"/>
              <a:t>entries</a:t>
            </a:r>
            <a:endParaRPr lang="en-US" altLang="en-US" sz="2000" dirty="0"/>
          </a:p>
          <a:p>
            <a:pPr lvl="4">
              <a:lnSpc>
                <a:spcPct val="80000"/>
              </a:lnSpc>
            </a:pPr>
            <a:endParaRPr lang="en-US" altLang="en-US" sz="1400" dirty="0"/>
          </a:p>
          <a:p>
            <a:pPr>
              <a:lnSpc>
                <a:spcPct val="80000"/>
              </a:lnSpc>
            </a:pPr>
            <a:r>
              <a:rPr lang="en-US" altLang="en-US" sz="2000" dirty="0"/>
              <a:t>If I have a cavity, the probability that the probe catches in it doesn't depend on whether I have a toothache</a:t>
            </a:r>
            <a:r>
              <a:rPr lang="en-US" altLang="en-US" sz="2000" dirty="0" smtClean="0"/>
              <a:t>:</a:t>
            </a:r>
            <a:endParaRPr lang="en-US" altLang="en-US" sz="2000" dirty="0"/>
          </a:p>
          <a:p>
            <a:pPr lvl="1">
              <a:lnSpc>
                <a:spcPct val="80000"/>
              </a:lnSpc>
              <a:buFontTx/>
              <a:buNone/>
            </a:pPr>
            <a:r>
              <a:rPr lang="en-US" altLang="en-US" sz="1800" dirty="0"/>
              <a:t>(1) </a:t>
            </a:r>
            <a:r>
              <a:rPr lang="en-US" altLang="en-US" sz="1800" b="1" dirty="0"/>
              <a:t>P</a:t>
            </a:r>
            <a:r>
              <a:rPr lang="en-US" altLang="en-US" sz="1800" dirty="0"/>
              <a:t>(</a:t>
            </a:r>
            <a:r>
              <a:rPr lang="en-US" altLang="en-US" sz="1800" i="1" dirty="0"/>
              <a:t>catch | toothache, cavity</a:t>
            </a:r>
            <a:r>
              <a:rPr lang="en-US" altLang="en-US" sz="1800" dirty="0"/>
              <a:t>) = </a:t>
            </a:r>
            <a:r>
              <a:rPr lang="en-US" altLang="en-US" sz="1800" b="1" dirty="0"/>
              <a:t>P</a:t>
            </a:r>
            <a:r>
              <a:rPr lang="en-US" altLang="en-US" sz="1800" dirty="0"/>
              <a:t>(</a:t>
            </a:r>
            <a:r>
              <a:rPr lang="en-US" altLang="en-US" sz="1800" i="1" dirty="0"/>
              <a:t>catch | cavity</a:t>
            </a:r>
            <a:r>
              <a:rPr lang="en-US" altLang="en-US" sz="1800" dirty="0"/>
              <a:t>)</a:t>
            </a:r>
          </a:p>
          <a:p>
            <a:pPr lvl="4">
              <a:lnSpc>
                <a:spcPct val="80000"/>
              </a:lnSpc>
            </a:pPr>
            <a:endParaRPr lang="en-US" altLang="en-US" sz="1400" dirty="0"/>
          </a:p>
          <a:p>
            <a:pPr>
              <a:lnSpc>
                <a:spcPct val="80000"/>
              </a:lnSpc>
            </a:pPr>
            <a:r>
              <a:rPr lang="en-US" altLang="en-US" sz="2000" dirty="0"/>
              <a:t>The same independence holds if I haven't got a cavity</a:t>
            </a:r>
            <a:r>
              <a:rPr lang="en-US" altLang="en-US" sz="2000" dirty="0" smtClean="0"/>
              <a:t>:</a:t>
            </a:r>
            <a:endParaRPr lang="en-US" altLang="en-US" sz="2000" dirty="0"/>
          </a:p>
          <a:p>
            <a:pPr lvl="1">
              <a:lnSpc>
                <a:spcPct val="80000"/>
              </a:lnSpc>
              <a:buFontTx/>
              <a:buNone/>
            </a:pPr>
            <a:r>
              <a:rPr lang="en-US" altLang="en-US" sz="1800" dirty="0"/>
              <a:t>(2) </a:t>
            </a:r>
            <a:r>
              <a:rPr lang="en-US" altLang="en-US" sz="1800" b="1" dirty="0"/>
              <a:t>P</a:t>
            </a:r>
            <a:r>
              <a:rPr lang="en-US" altLang="en-US" sz="1800" dirty="0"/>
              <a:t>(</a:t>
            </a:r>
            <a:r>
              <a:rPr lang="en-US" altLang="en-US" sz="1800" i="1" dirty="0"/>
              <a:t>catch | </a:t>
            </a:r>
            <a:r>
              <a:rPr lang="en-US" altLang="en-US" sz="1800" i="1" dirty="0" err="1"/>
              <a:t>toothache,</a:t>
            </a:r>
            <a:r>
              <a:rPr lang="en-US" altLang="en-US" sz="1800" dirty="0" err="1">
                <a:sym typeface="Symbol" panose="05050102010706020507" pitchFamily="18" charset="2"/>
              </a:rPr>
              <a:t></a:t>
            </a:r>
            <a:r>
              <a:rPr lang="en-US" altLang="en-US" sz="1800" i="1" dirty="0" err="1"/>
              <a:t>cavity</a:t>
            </a:r>
            <a:r>
              <a:rPr lang="en-US" altLang="en-US" sz="1800" dirty="0"/>
              <a:t>) = </a:t>
            </a:r>
            <a:r>
              <a:rPr lang="en-US" altLang="en-US" sz="1800" b="1" dirty="0"/>
              <a:t>P</a:t>
            </a:r>
            <a:r>
              <a:rPr lang="en-US" altLang="en-US" sz="1800" dirty="0"/>
              <a:t>(</a:t>
            </a:r>
            <a:r>
              <a:rPr lang="en-US" altLang="en-US" sz="1800" i="1" dirty="0"/>
              <a:t>catch </a:t>
            </a:r>
            <a:r>
              <a:rPr lang="en-US" altLang="en-US" sz="1800" dirty="0"/>
              <a:t>| </a:t>
            </a:r>
            <a:r>
              <a:rPr lang="en-US" altLang="en-US" sz="1800" dirty="0">
                <a:sym typeface="Symbol" panose="05050102010706020507" pitchFamily="18" charset="2"/>
              </a:rPr>
              <a:t></a:t>
            </a:r>
            <a:r>
              <a:rPr lang="en-US" altLang="en-US" sz="1800" i="1" dirty="0"/>
              <a:t>cavity</a:t>
            </a:r>
            <a:r>
              <a:rPr lang="en-US" altLang="en-US" sz="1800" dirty="0"/>
              <a:t>)</a:t>
            </a:r>
          </a:p>
          <a:p>
            <a:pPr lvl="4">
              <a:lnSpc>
                <a:spcPct val="80000"/>
              </a:lnSpc>
              <a:buFontTx/>
              <a:buNone/>
            </a:pPr>
            <a:r>
              <a:rPr lang="en-US" altLang="en-US" sz="1400" dirty="0"/>
              <a:t>
</a:t>
            </a:r>
          </a:p>
          <a:p>
            <a:pPr>
              <a:lnSpc>
                <a:spcPct val="80000"/>
              </a:lnSpc>
            </a:pPr>
            <a:r>
              <a:rPr lang="en-US" altLang="en-US" sz="2000" i="1" dirty="0"/>
              <a:t>Catch </a:t>
            </a:r>
            <a:r>
              <a:rPr lang="en-US" altLang="en-US" sz="2000" dirty="0"/>
              <a:t>is </a:t>
            </a:r>
            <a:r>
              <a:rPr lang="en-US" altLang="en-US" sz="2000" dirty="0">
                <a:solidFill>
                  <a:srgbClr val="FF0000"/>
                </a:solidFill>
              </a:rPr>
              <a:t>conditionally independent</a:t>
            </a:r>
            <a:r>
              <a:rPr lang="en-US" altLang="en-US" sz="2000" dirty="0"/>
              <a:t> of </a:t>
            </a:r>
            <a:r>
              <a:rPr lang="en-US" altLang="en-US" sz="2000" i="1" dirty="0"/>
              <a:t>Toothache </a:t>
            </a:r>
            <a:r>
              <a:rPr lang="en-US" altLang="en-US" sz="2000" dirty="0"/>
              <a:t>given </a:t>
            </a:r>
            <a:r>
              <a:rPr lang="en-US" altLang="en-US" sz="2000" i="1" dirty="0"/>
              <a:t>Cavity</a:t>
            </a:r>
            <a:r>
              <a:rPr lang="en-US" altLang="en-US" sz="2000" dirty="0" smtClean="0"/>
              <a:t>:</a:t>
            </a:r>
            <a:endParaRPr lang="en-US" altLang="en-US" sz="2000" dirty="0"/>
          </a:p>
          <a:p>
            <a:pPr lvl="1">
              <a:lnSpc>
                <a:spcPct val="80000"/>
              </a:lnSpc>
              <a:buFontTx/>
              <a:buNone/>
            </a:pPr>
            <a:r>
              <a:rPr lang="en-US" altLang="en-US" sz="1800" b="1" dirty="0"/>
              <a:t>P</a:t>
            </a:r>
            <a:r>
              <a:rPr lang="en-US" altLang="en-US" sz="1800" dirty="0"/>
              <a:t>(</a:t>
            </a:r>
            <a:r>
              <a:rPr lang="en-US" altLang="en-US" sz="1800" i="1" dirty="0"/>
              <a:t>Catch | </a:t>
            </a:r>
            <a:r>
              <a:rPr lang="en-US" altLang="en-US" sz="1800" i="1" dirty="0" err="1"/>
              <a:t>Toothache,Cavity</a:t>
            </a:r>
            <a:r>
              <a:rPr lang="en-US" altLang="en-US" sz="1800" dirty="0"/>
              <a:t>) = </a:t>
            </a:r>
            <a:r>
              <a:rPr lang="en-US" altLang="en-US" sz="1800" b="1" dirty="0"/>
              <a:t>P</a:t>
            </a:r>
            <a:r>
              <a:rPr lang="en-US" altLang="en-US" sz="1800" dirty="0"/>
              <a:t>(</a:t>
            </a:r>
            <a:r>
              <a:rPr lang="en-US" altLang="en-US" sz="1800" i="1" dirty="0"/>
              <a:t>Catch | Cavity</a:t>
            </a:r>
            <a:r>
              <a:rPr lang="en-US" altLang="en-US" sz="1800" dirty="0"/>
              <a:t>)
</a:t>
            </a:r>
          </a:p>
          <a:p>
            <a:pPr lvl="4">
              <a:lnSpc>
                <a:spcPct val="80000"/>
              </a:lnSpc>
              <a:buFontTx/>
              <a:buNone/>
            </a:pPr>
            <a:endParaRPr lang="en-US" altLang="en-US" sz="1400" dirty="0"/>
          </a:p>
          <a:p>
            <a:pPr>
              <a:lnSpc>
                <a:spcPct val="80000"/>
              </a:lnSpc>
            </a:pPr>
            <a:r>
              <a:rPr lang="en-US" altLang="en-US" sz="2000" dirty="0"/>
              <a:t>Equivalent statements:</a:t>
            </a:r>
          </a:p>
          <a:p>
            <a:pPr lvl="1">
              <a:lnSpc>
                <a:spcPct val="80000"/>
              </a:lnSpc>
              <a:buFontTx/>
              <a:buNone/>
            </a:pPr>
            <a:r>
              <a:rPr lang="en-US" altLang="en-US" sz="1800" b="1" dirty="0"/>
              <a:t>P</a:t>
            </a:r>
            <a:r>
              <a:rPr lang="en-US" altLang="en-US" sz="1800" dirty="0"/>
              <a:t>(</a:t>
            </a:r>
            <a:r>
              <a:rPr lang="en-US" altLang="en-US" sz="1800" i="1" dirty="0"/>
              <a:t>Toothache | Catch, Cavity</a:t>
            </a:r>
            <a:r>
              <a:rPr lang="en-US" altLang="en-US" sz="1800" dirty="0"/>
              <a:t>) = </a:t>
            </a:r>
            <a:r>
              <a:rPr lang="en-US" altLang="en-US" sz="1800" b="1" dirty="0"/>
              <a:t>P</a:t>
            </a:r>
            <a:r>
              <a:rPr lang="en-US" altLang="en-US" sz="1800" dirty="0"/>
              <a:t>(</a:t>
            </a:r>
            <a:r>
              <a:rPr lang="en-US" altLang="en-US" sz="1800" i="1" dirty="0"/>
              <a:t>Toothache | Cavity</a:t>
            </a:r>
            <a:r>
              <a:rPr lang="en-US" altLang="en-US" sz="1800" dirty="0" smtClean="0"/>
              <a:t>)</a:t>
            </a:r>
            <a:endParaRPr lang="en-US" altLang="en-US" sz="1800" dirty="0"/>
          </a:p>
          <a:p>
            <a:pPr lvl="1">
              <a:lnSpc>
                <a:spcPct val="80000"/>
              </a:lnSpc>
              <a:buFontTx/>
              <a:buNone/>
            </a:pPr>
            <a:r>
              <a:rPr lang="en-US" altLang="en-US" sz="1800" b="1" dirty="0"/>
              <a:t>P</a:t>
            </a:r>
            <a:r>
              <a:rPr lang="en-US" altLang="en-US" sz="1800" dirty="0"/>
              <a:t>(</a:t>
            </a:r>
            <a:r>
              <a:rPr lang="en-US" altLang="en-US" sz="1800" i="1" dirty="0"/>
              <a:t>Toothache, Catch | Cavity</a:t>
            </a:r>
            <a:r>
              <a:rPr lang="en-US" altLang="en-US" sz="1800" dirty="0"/>
              <a:t>) = </a:t>
            </a:r>
            <a:r>
              <a:rPr lang="en-US" altLang="en-US" sz="1800" b="1" dirty="0"/>
              <a:t>P</a:t>
            </a:r>
            <a:r>
              <a:rPr lang="en-US" altLang="en-US" sz="1800" dirty="0"/>
              <a:t>(</a:t>
            </a:r>
            <a:r>
              <a:rPr lang="en-US" altLang="en-US" sz="1800" i="1" dirty="0"/>
              <a:t>Toothache | Cavity</a:t>
            </a:r>
            <a:r>
              <a:rPr lang="en-US" altLang="en-US" sz="1800" dirty="0"/>
              <a:t>) </a:t>
            </a:r>
            <a:r>
              <a:rPr lang="en-US" altLang="en-US" sz="1800" b="1" dirty="0"/>
              <a:t>P</a:t>
            </a:r>
            <a:r>
              <a:rPr lang="en-US" altLang="en-US" sz="1800" dirty="0"/>
              <a:t>(</a:t>
            </a:r>
            <a:r>
              <a:rPr lang="en-US" altLang="en-US" sz="1800" i="1" dirty="0"/>
              <a:t>Catch | Cavity</a:t>
            </a:r>
            <a:r>
              <a:rPr lang="en-US" altLang="en-US" sz="1800" dirty="0"/>
              <a:t>)
</a:t>
            </a:r>
          </a:p>
        </p:txBody>
      </p:sp>
      <p:sp>
        <p:nvSpPr>
          <p:cNvPr id="2" name="Date Placeholder 1"/>
          <p:cNvSpPr>
            <a:spLocks noGrp="1"/>
          </p:cNvSpPr>
          <p:nvPr>
            <p:ph type="dt" sz="half" idx="10"/>
          </p:nvPr>
        </p:nvSpPr>
        <p:spPr/>
        <p:txBody>
          <a:bodyPr/>
          <a:lstStyle/>
          <a:p>
            <a:pPr>
              <a:defRPr/>
            </a:pPr>
            <a:fld id="{FE91076C-BD0E-4DEA-9C54-E1DC9E73B0FF}"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192</a:t>
            </a:fld>
            <a:endParaRPr lang="en-US"/>
          </a:p>
        </p:txBody>
      </p:sp>
    </p:spTree>
    <p:extLst>
      <p:ext uri="{BB962C8B-B14F-4D97-AF65-F5344CB8AC3E}">
        <p14:creationId xmlns:p14="http://schemas.microsoft.com/office/powerpoint/2010/main" val="4108704337"/>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a:t>Conditional independence contd.</a:t>
            </a:r>
          </a:p>
        </p:txBody>
      </p:sp>
      <p:sp>
        <p:nvSpPr>
          <p:cNvPr id="23555" name="Rectangle 3"/>
          <p:cNvSpPr>
            <a:spLocks noGrp="1" noChangeArrowheads="1"/>
          </p:cNvSpPr>
          <p:nvPr>
            <p:ph type="body" idx="1"/>
          </p:nvPr>
        </p:nvSpPr>
        <p:spPr/>
        <p:txBody>
          <a:bodyPr/>
          <a:lstStyle/>
          <a:p>
            <a:pPr>
              <a:lnSpc>
                <a:spcPct val="80000"/>
              </a:lnSpc>
            </a:pPr>
            <a:r>
              <a:rPr lang="en-US" altLang="en-US" sz="2400" dirty="0"/>
              <a:t>Write out full joint distribution using chain rule</a:t>
            </a:r>
            <a:r>
              <a:rPr lang="en-US" altLang="en-US" sz="2400" dirty="0" smtClean="0"/>
              <a:t>:</a:t>
            </a:r>
            <a:endParaRPr lang="en-US" altLang="en-US" sz="2400" dirty="0"/>
          </a:p>
          <a:p>
            <a:pPr>
              <a:lnSpc>
                <a:spcPct val="80000"/>
              </a:lnSpc>
              <a:buFontTx/>
              <a:buNone/>
            </a:pPr>
            <a:r>
              <a:rPr lang="en-US" altLang="en-US" sz="2400" b="1" dirty="0"/>
              <a:t>	P</a:t>
            </a:r>
            <a:r>
              <a:rPr lang="en-US" altLang="en-US" sz="2400" dirty="0"/>
              <a:t>(</a:t>
            </a:r>
            <a:r>
              <a:rPr lang="en-US" altLang="en-US" sz="2400" i="1" dirty="0"/>
              <a:t>Toothache, Catch, Cavity</a:t>
            </a:r>
            <a:r>
              <a:rPr lang="en-US" altLang="en-US" sz="2400" dirty="0"/>
              <a:t>)</a:t>
            </a:r>
          </a:p>
          <a:p>
            <a:pPr lvl="1">
              <a:lnSpc>
                <a:spcPct val="80000"/>
              </a:lnSpc>
              <a:buFontTx/>
              <a:buNone/>
            </a:pPr>
            <a:r>
              <a:rPr lang="en-US" altLang="en-US" sz="2000" dirty="0"/>
              <a:t>	= </a:t>
            </a:r>
            <a:r>
              <a:rPr lang="en-US" altLang="en-US" sz="2000" b="1" dirty="0"/>
              <a:t>P</a:t>
            </a:r>
            <a:r>
              <a:rPr lang="en-US" altLang="en-US" sz="2000" dirty="0"/>
              <a:t>(</a:t>
            </a:r>
            <a:r>
              <a:rPr lang="en-US" altLang="en-US" sz="2000" i="1" dirty="0"/>
              <a:t>Toothache | Catch, Cavity</a:t>
            </a:r>
            <a:r>
              <a:rPr lang="en-US" altLang="en-US" sz="2000" dirty="0"/>
              <a:t>) </a:t>
            </a:r>
            <a:r>
              <a:rPr lang="en-US" altLang="en-US" sz="2000" b="1" dirty="0"/>
              <a:t>P</a:t>
            </a:r>
            <a:r>
              <a:rPr lang="en-US" altLang="en-US" sz="2000" dirty="0"/>
              <a:t>(</a:t>
            </a:r>
            <a:r>
              <a:rPr lang="en-US" altLang="en-US" sz="2000" i="1" dirty="0"/>
              <a:t>Catch, Cavity</a:t>
            </a:r>
            <a:r>
              <a:rPr lang="en-US" altLang="en-US" sz="2000" dirty="0"/>
              <a:t>)
</a:t>
            </a:r>
          </a:p>
          <a:p>
            <a:pPr lvl="1">
              <a:lnSpc>
                <a:spcPct val="80000"/>
              </a:lnSpc>
              <a:buFontTx/>
              <a:buNone/>
            </a:pPr>
            <a:r>
              <a:rPr lang="en-US" altLang="en-US" sz="2000" dirty="0"/>
              <a:t>	= </a:t>
            </a:r>
            <a:r>
              <a:rPr lang="en-US" altLang="en-US" sz="2000" b="1" dirty="0"/>
              <a:t>P</a:t>
            </a:r>
            <a:r>
              <a:rPr lang="en-US" altLang="en-US" sz="2000" dirty="0"/>
              <a:t>(</a:t>
            </a:r>
            <a:r>
              <a:rPr lang="en-US" altLang="en-US" sz="2000" i="1" dirty="0"/>
              <a:t>Toothache | Catch, Cavity</a:t>
            </a:r>
            <a:r>
              <a:rPr lang="en-US" altLang="en-US" sz="2000" dirty="0"/>
              <a:t>) </a:t>
            </a:r>
            <a:r>
              <a:rPr lang="en-US" altLang="en-US" sz="2000" b="1" dirty="0"/>
              <a:t>P</a:t>
            </a:r>
            <a:r>
              <a:rPr lang="en-US" altLang="en-US" sz="2000" dirty="0"/>
              <a:t>(</a:t>
            </a:r>
            <a:r>
              <a:rPr lang="en-US" altLang="en-US" sz="2000" i="1" dirty="0"/>
              <a:t>Catch | Cavity</a:t>
            </a:r>
            <a:r>
              <a:rPr lang="en-US" altLang="en-US" sz="2000" dirty="0"/>
              <a:t>) </a:t>
            </a:r>
            <a:r>
              <a:rPr lang="en-US" altLang="en-US" sz="2000" b="1" dirty="0"/>
              <a:t>P</a:t>
            </a:r>
            <a:r>
              <a:rPr lang="en-US" altLang="en-US" sz="2000" dirty="0"/>
              <a:t>(</a:t>
            </a:r>
            <a:r>
              <a:rPr lang="en-US" altLang="en-US" sz="2000" i="1" dirty="0"/>
              <a:t>Cavity</a:t>
            </a:r>
            <a:r>
              <a:rPr lang="en-US" altLang="en-US" sz="2000" dirty="0"/>
              <a:t>)
</a:t>
            </a:r>
          </a:p>
          <a:p>
            <a:pPr lvl="1">
              <a:lnSpc>
                <a:spcPct val="80000"/>
              </a:lnSpc>
              <a:buFontTx/>
              <a:buNone/>
            </a:pPr>
            <a:r>
              <a:rPr lang="en-US" altLang="en-US" sz="2000" dirty="0"/>
              <a:t>	= </a:t>
            </a:r>
            <a:r>
              <a:rPr lang="en-US" altLang="en-US" sz="2000" b="1" dirty="0"/>
              <a:t>P</a:t>
            </a:r>
            <a:r>
              <a:rPr lang="en-US" altLang="en-US" sz="2000" dirty="0"/>
              <a:t>(</a:t>
            </a:r>
            <a:r>
              <a:rPr lang="en-US" altLang="en-US" sz="2000" i="1" dirty="0"/>
              <a:t>Toothache | Cavity</a:t>
            </a:r>
            <a:r>
              <a:rPr lang="en-US" altLang="en-US" sz="2000" dirty="0"/>
              <a:t>) </a:t>
            </a:r>
            <a:r>
              <a:rPr lang="en-US" altLang="en-US" sz="2000" b="1" dirty="0"/>
              <a:t>P</a:t>
            </a:r>
            <a:r>
              <a:rPr lang="en-US" altLang="en-US" sz="2000" dirty="0"/>
              <a:t>(</a:t>
            </a:r>
            <a:r>
              <a:rPr lang="en-US" altLang="en-US" sz="2000" i="1" dirty="0"/>
              <a:t>Catch | Cavity</a:t>
            </a:r>
            <a:r>
              <a:rPr lang="en-US" altLang="en-US" sz="2000" dirty="0"/>
              <a:t>) </a:t>
            </a:r>
            <a:r>
              <a:rPr lang="en-US" altLang="en-US" sz="2000" b="1" dirty="0"/>
              <a:t>P</a:t>
            </a:r>
            <a:r>
              <a:rPr lang="en-US" altLang="en-US" sz="2000" dirty="0"/>
              <a:t>(Cavity)
</a:t>
            </a:r>
          </a:p>
          <a:p>
            <a:pPr>
              <a:lnSpc>
                <a:spcPct val="80000"/>
              </a:lnSpc>
              <a:buFontTx/>
              <a:buNone/>
            </a:pPr>
            <a:r>
              <a:rPr lang="en-US" altLang="en-US" sz="2400" dirty="0"/>
              <a:t>	I.e., 2 + 2 + 1 = 5 independent </a:t>
            </a:r>
            <a:r>
              <a:rPr lang="en-US" altLang="en-US" sz="2400" dirty="0" smtClean="0"/>
              <a:t>numbers</a:t>
            </a:r>
            <a:endParaRPr lang="en-US" altLang="en-US" sz="2400" dirty="0"/>
          </a:p>
          <a:p>
            <a:pPr lvl="4">
              <a:lnSpc>
                <a:spcPct val="80000"/>
              </a:lnSpc>
            </a:pPr>
            <a:endParaRPr lang="en-US" altLang="en-US" sz="1600" dirty="0">
              <a:solidFill>
                <a:srgbClr val="FF0000"/>
              </a:solidFill>
            </a:endParaRPr>
          </a:p>
          <a:p>
            <a:pPr>
              <a:lnSpc>
                <a:spcPct val="80000"/>
              </a:lnSpc>
            </a:pPr>
            <a:r>
              <a:rPr lang="en-US" altLang="en-US" sz="2400" dirty="0">
                <a:solidFill>
                  <a:srgbClr val="FF0000"/>
                </a:solidFill>
              </a:rPr>
              <a:t>In most cases, the use of conditional independence reduces the size of the representation of the joint distribution from exponential in </a:t>
            </a:r>
            <a:r>
              <a:rPr lang="en-US" altLang="en-US" sz="2400" i="1" dirty="0">
                <a:solidFill>
                  <a:srgbClr val="FF0000"/>
                </a:solidFill>
              </a:rPr>
              <a:t>n </a:t>
            </a:r>
            <a:r>
              <a:rPr lang="en-US" altLang="en-US" sz="2400" dirty="0">
                <a:solidFill>
                  <a:srgbClr val="FF0000"/>
                </a:solidFill>
              </a:rPr>
              <a:t>to linear in </a:t>
            </a:r>
            <a:r>
              <a:rPr lang="en-US" altLang="en-US" sz="2400" i="1" dirty="0">
                <a:solidFill>
                  <a:srgbClr val="FF0000"/>
                </a:solidFill>
              </a:rPr>
              <a:t>n</a:t>
            </a:r>
            <a:r>
              <a:rPr lang="en-US" altLang="en-US" sz="2400" dirty="0" smtClean="0">
                <a:solidFill>
                  <a:srgbClr val="FF0000"/>
                </a:solidFill>
              </a:rPr>
              <a:t>.</a:t>
            </a:r>
            <a:endParaRPr lang="en-US" altLang="en-US" sz="1600" dirty="0">
              <a:solidFill>
                <a:srgbClr val="FF0000"/>
              </a:solidFill>
            </a:endParaRPr>
          </a:p>
          <a:p>
            <a:pPr>
              <a:lnSpc>
                <a:spcPct val="80000"/>
              </a:lnSpc>
            </a:pPr>
            <a:r>
              <a:rPr lang="en-US" altLang="en-US" sz="2400" dirty="0">
                <a:solidFill>
                  <a:srgbClr val="FF0000"/>
                </a:solidFill>
              </a:rPr>
              <a:t>Conditional independence is our most basic and robust form of knowledge about uncertain environments</a:t>
            </a:r>
            <a:r>
              <a:rPr lang="en-US" altLang="en-US" sz="2400" dirty="0" smtClean="0">
                <a:solidFill>
                  <a:srgbClr val="FF0000"/>
                </a:solidFill>
              </a:rPr>
              <a:t>.</a:t>
            </a:r>
            <a:endParaRPr lang="en-US" altLang="en-US" sz="2400" dirty="0"/>
          </a:p>
        </p:txBody>
      </p:sp>
      <p:sp>
        <p:nvSpPr>
          <p:cNvPr id="2" name="Date Placeholder 1"/>
          <p:cNvSpPr>
            <a:spLocks noGrp="1"/>
          </p:cNvSpPr>
          <p:nvPr>
            <p:ph type="dt" sz="half" idx="10"/>
          </p:nvPr>
        </p:nvSpPr>
        <p:spPr/>
        <p:txBody>
          <a:bodyPr/>
          <a:lstStyle/>
          <a:p>
            <a:pPr>
              <a:defRPr/>
            </a:pPr>
            <a:fld id="{3D29E140-43C7-4895-9842-73B268347B50}"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193</a:t>
            </a:fld>
            <a:endParaRPr lang="en-US"/>
          </a:p>
        </p:txBody>
      </p:sp>
    </p:spTree>
    <p:extLst>
      <p:ext uri="{BB962C8B-B14F-4D97-AF65-F5344CB8AC3E}">
        <p14:creationId xmlns:p14="http://schemas.microsoft.com/office/powerpoint/2010/main" val="4076545360"/>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a:t>Bayes' Rule</a:t>
            </a:r>
          </a:p>
        </p:txBody>
      </p:sp>
      <p:sp>
        <p:nvSpPr>
          <p:cNvPr id="24579" name="Rectangle 3"/>
          <p:cNvSpPr>
            <a:spLocks noGrp="1" noChangeArrowheads="1"/>
          </p:cNvSpPr>
          <p:nvPr>
            <p:ph type="body" idx="1"/>
          </p:nvPr>
        </p:nvSpPr>
        <p:spPr/>
        <p:txBody>
          <a:bodyPr/>
          <a:lstStyle/>
          <a:p>
            <a:pPr>
              <a:lnSpc>
                <a:spcPct val="80000"/>
              </a:lnSpc>
            </a:pPr>
            <a:r>
              <a:rPr lang="en-US" altLang="en-US" sz="2400" dirty="0"/>
              <a:t>Product rule P(</a:t>
            </a:r>
            <a:r>
              <a:rPr lang="en-US" altLang="en-US" sz="2400" dirty="0" err="1"/>
              <a:t>a</a:t>
            </a:r>
            <a:r>
              <a:rPr lang="en-US" altLang="en-US" sz="2400" dirty="0" err="1">
                <a:sym typeface="Symbol" panose="05050102010706020507" pitchFamily="18" charset="2"/>
              </a:rPr>
              <a:t></a:t>
            </a:r>
            <a:r>
              <a:rPr lang="en-US" altLang="en-US" sz="2400" dirty="0" err="1"/>
              <a:t>b</a:t>
            </a:r>
            <a:r>
              <a:rPr lang="en-US" altLang="en-US" sz="2400" dirty="0"/>
              <a:t>) = P(a | b) P(b) = P(b | a) P(a</a:t>
            </a:r>
            <a:r>
              <a:rPr lang="en-US" altLang="en-US" sz="2400" dirty="0" smtClean="0"/>
              <a:t>)</a:t>
            </a:r>
            <a:endParaRPr lang="en-US" altLang="en-US" sz="2400" dirty="0"/>
          </a:p>
          <a:p>
            <a:pPr>
              <a:lnSpc>
                <a:spcPct val="80000"/>
              </a:lnSpc>
              <a:buFontTx/>
              <a:buNone/>
            </a:pPr>
            <a:r>
              <a:rPr lang="en-US" altLang="en-US" sz="2400" dirty="0">
                <a:solidFill>
                  <a:schemeClr val="accent2"/>
                </a:solidFill>
                <a:sym typeface="Symbol" panose="05050102010706020507" pitchFamily="18" charset="2"/>
              </a:rPr>
              <a:t>	 </a:t>
            </a:r>
            <a:r>
              <a:rPr lang="en-US" altLang="en-US" sz="2400" dirty="0">
                <a:solidFill>
                  <a:schemeClr val="accent2"/>
                </a:solidFill>
              </a:rPr>
              <a:t>Bayes' rule: </a:t>
            </a:r>
            <a:r>
              <a:rPr lang="en-US" altLang="en-US" sz="2400" dirty="0"/>
              <a:t>P(a | b) = P(b | a) P(a) / P(b</a:t>
            </a:r>
            <a:r>
              <a:rPr lang="en-US" altLang="en-US" sz="2400" dirty="0" smtClean="0"/>
              <a:t>)</a:t>
            </a:r>
            <a:endParaRPr lang="en-US" altLang="en-US" sz="2400" dirty="0"/>
          </a:p>
          <a:p>
            <a:pPr lvl="4">
              <a:lnSpc>
                <a:spcPct val="80000"/>
              </a:lnSpc>
            </a:pPr>
            <a:endParaRPr lang="en-US" altLang="en-US" sz="1600" dirty="0"/>
          </a:p>
          <a:p>
            <a:pPr>
              <a:lnSpc>
                <a:spcPct val="80000"/>
              </a:lnSpc>
            </a:pPr>
            <a:r>
              <a:rPr lang="en-US" altLang="en-US" sz="2400" dirty="0"/>
              <a:t>or in distribution form </a:t>
            </a:r>
          </a:p>
          <a:p>
            <a:pPr>
              <a:lnSpc>
                <a:spcPct val="80000"/>
              </a:lnSpc>
              <a:buFontTx/>
              <a:buNone/>
            </a:pPr>
            <a:r>
              <a:rPr lang="en-US" altLang="en-US" sz="2400" b="1" dirty="0"/>
              <a:t>		P</a:t>
            </a:r>
            <a:r>
              <a:rPr lang="en-US" altLang="en-US" sz="2400" dirty="0"/>
              <a:t>(Y|X) = </a:t>
            </a:r>
            <a:r>
              <a:rPr lang="en-US" altLang="en-US" sz="2400" b="1" dirty="0"/>
              <a:t>P</a:t>
            </a:r>
            <a:r>
              <a:rPr lang="en-US" altLang="en-US" sz="2400" dirty="0"/>
              <a:t>(X|Y) </a:t>
            </a:r>
            <a:r>
              <a:rPr lang="en-US" altLang="en-US" sz="2400" b="1" dirty="0"/>
              <a:t>P</a:t>
            </a:r>
            <a:r>
              <a:rPr lang="en-US" altLang="en-US" sz="2400" dirty="0"/>
              <a:t>(Y) / </a:t>
            </a:r>
            <a:r>
              <a:rPr lang="en-US" altLang="en-US" sz="2400" b="1" dirty="0"/>
              <a:t>P</a:t>
            </a:r>
            <a:r>
              <a:rPr lang="en-US" altLang="en-US" sz="2400" dirty="0"/>
              <a:t>(X) = α</a:t>
            </a:r>
            <a:r>
              <a:rPr lang="en-US" altLang="en-US" sz="2400" b="1" dirty="0"/>
              <a:t>P</a:t>
            </a:r>
            <a:r>
              <a:rPr lang="en-US" altLang="en-US" sz="2400" dirty="0"/>
              <a:t>(X|Y) </a:t>
            </a:r>
            <a:r>
              <a:rPr lang="en-US" altLang="en-US" sz="2400" b="1" dirty="0"/>
              <a:t>P</a:t>
            </a:r>
            <a:r>
              <a:rPr lang="en-US" altLang="en-US" sz="2400" dirty="0"/>
              <a:t>(Y)</a:t>
            </a:r>
          </a:p>
          <a:p>
            <a:pPr lvl="4">
              <a:lnSpc>
                <a:spcPct val="80000"/>
              </a:lnSpc>
              <a:buFontTx/>
              <a:buNone/>
            </a:pPr>
            <a:endParaRPr lang="en-US" altLang="en-US" sz="1600" dirty="0"/>
          </a:p>
          <a:p>
            <a:pPr>
              <a:lnSpc>
                <a:spcPct val="80000"/>
              </a:lnSpc>
            </a:pPr>
            <a:r>
              <a:rPr lang="en-US" altLang="en-US" sz="2400" dirty="0"/>
              <a:t>Useful for assessing </a:t>
            </a:r>
            <a:r>
              <a:rPr lang="en-US" altLang="en-US" sz="2400" dirty="0">
                <a:solidFill>
                  <a:schemeClr val="accent2"/>
                </a:solidFill>
              </a:rPr>
              <a:t>diagnostic </a:t>
            </a:r>
            <a:r>
              <a:rPr lang="en-US" altLang="en-US" sz="2400" dirty="0"/>
              <a:t>probability from </a:t>
            </a:r>
            <a:r>
              <a:rPr lang="en-US" altLang="en-US" sz="2400" dirty="0">
                <a:solidFill>
                  <a:schemeClr val="accent2"/>
                </a:solidFill>
              </a:rPr>
              <a:t>causal </a:t>
            </a:r>
            <a:r>
              <a:rPr lang="en-US" altLang="en-US" sz="2400" dirty="0"/>
              <a:t>probability</a:t>
            </a:r>
            <a:r>
              <a:rPr lang="en-US" altLang="en-US" sz="2400" dirty="0" smtClean="0"/>
              <a:t>:</a:t>
            </a:r>
            <a:endParaRPr lang="en-US" altLang="en-US" sz="2400" dirty="0"/>
          </a:p>
          <a:p>
            <a:pPr lvl="1">
              <a:lnSpc>
                <a:spcPct val="80000"/>
              </a:lnSpc>
            </a:pPr>
            <a:r>
              <a:rPr lang="en-US" altLang="en-US" sz="2000" dirty="0"/>
              <a:t>P(</a:t>
            </a:r>
            <a:r>
              <a:rPr lang="en-US" altLang="en-US" sz="2000" dirty="0" err="1"/>
              <a:t>Cause|Effect</a:t>
            </a:r>
            <a:r>
              <a:rPr lang="en-US" altLang="en-US" sz="2000" dirty="0"/>
              <a:t>) = P(</a:t>
            </a:r>
            <a:r>
              <a:rPr lang="en-US" altLang="en-US" sz="2000" dirty="0" err="1"/>
              <a:t>Effect|Cause</a:t>
            </a:r>
            <a:r>
              <a:rPr lang="en-US" altLang="en-US" sz="2000" dirty="0"/>
              <a:t>) P(Cause) / P(Effect</a:t>
            </a:r>
            <a:r>
              <a:rPr lang="en-US" altLang="en-US" sz="2000" dirty="0" smtClean="0"/>
              <a:t>)</a:t>
            </a:r>
            <a:endParaRPr lang="en-US" altLang="en-US" sz="2000" dirty="0"/>
          </a:p>
          <a:p>
            <a:pPr lvl="1">
              <a:lnSpc>
                <a:spcPct val="80000"/>
              </a:lnSpc>
            </a:pPr>
            <a:r>
              <a:rPr lang="en-US" altLang="en-US" sz="2000" dirty="0"/>
              <a:t>E.g., let </a:t>
            </a:r>
            <a:r>
              <a:rPr lang="en-US" altLang="en-US" sz="2000" i="1" dirty="0"/>
              <a:t>M</a:t>
            </a:r>
            <a:r>
              <a:rPr lang="en-US" altLang="en-US" sz="2000" dirty="0"/>
              <a:t> be meningitis, </a:t>
            </a:r>
            <a:r>
              <a:rPr lang="en-US" altLang="en-US" sz="2000" i="1" dirty="0"/>
              <a:t>S</a:t>
            </a:r>
            <a:r>
              <a:rPr lang="en-US" altLang="en-US" sz="2000" dirty="0"/>
              <a:t> be stiff neck</a:t>
            </a:r>
            <a:r>
              <a:rPr lang="en-US" altLang="en-US" sz="2000" dirty="0" smtClean="0"/>
              <a:t>:</a:t>
            </a:r>
            <a:endParaRPr lang="en-US" altLang="en-US" sz="2000" dirty="0"/>
          </a:p>
          <a:p>
            <a:pPr lvl="2">
              <a:lnSpc>
                <a:spcPct val="80000"/>
              </a:lnSpc>
              <a:buFontTx/>
              <a:buNone/>
            </a:pPr>
            <a:r>
              <a:rPr lang="en-US" altLang="en-US" sz="1800" dirty="0"/>
              <a:t>P(</a:t>
            </a:r>
            <a:r>
              <a:rPr lang="en-US" altLang="en-US" sz="1800" dirty="0" err="1"/>
              <a:t>m|s</a:t>
            </a:r>
            <a:r>
              <a:rPr lang="en-US" altLang="en-US" sz="1800" dirty="0"/>
              <a:t>) = P(</a:t>
            </a:r>
            <a:r>
              <a:rPr lang="en-US" altLang="en-US" sz="1800" dirty="0" err="1"/>
              <a:t>s|m</a:t>
            </a:r>
            <a:r>
              <a:rPr lang="en-US" altLang="en-US" sz="1800" dirty="0"/>
              <a:t>) P(m) / P(s) = 0.8 </a:t>
            </a:r>
            <a:r>
              <a:rPr lang="en-US" altLang="en-US" sz="1800" dirty="0">
                <a:cs typeface="Arial" panose="020B0604020202020204" pitchFamily="34" charset="0"/>
              </a:rPr>
              <a:t>× </a:t>
            </a:r>
            <a:r>
              <a:rPr lang="en-US" altLang="en-US" sz="1800" dirty="0"/>
              <a:t>0.0001 / 0.1 = </a:t>
            </a:r>
            <a:r>
              <a:rPr lang="en-US" altLang="en-US" sz="1800" dirty="0" smtClean="0"/>
              <a:t>0.0008</a:t>
            </a:r>
            <a:endParaRPr lang="en-US" altLang="en-US" sz="1800" dirty="0"/>
          </a:p>
          <a:p>
            <a:pPr lvl="1">
              <a:lnSpc>
                <a:spcPct val="80000"/>
              </a:lnSpc>
            </a:pPr>
            <a:r>
              <a:rPr lang="en-US" altLang="en-US" sz="2000" dirty="0"/>
              <a:t>Note: posterior probability of meningitis still very small</a:t>
            </a:r>
            <a:r>
              <a:rPr lang="en-US" altLang="en-US" sz="2000" dirty="0" smtClean="0"/>
              <a:t>!</a:t>
            </a:r>
            <a:endParaRPr lang="en-US" altLang="en-US" sz="2000" dirty="0"/>
          </a:p>
        </p:txBody>
      </p:sp>
      <p:sp>
        <p:nvSpPr>
          <p:cNvPr id="2" name="Date Placeholder 1"/>
          <p:cNvSpPr>
            <a:spLocks noGrp="1"/>
          </p:cNvSpPr>
          <p:nvPr>
            <p:ph type="dt" sz="half" idx="10"/>
          </p:nvPr>
        </p:nvSpPr>
        <p:spPr/>
        <p:txBody>
          <a:bodyPr/>
          <a:lstStyle/>
          <a:p>
            <a:pPr>
              <a:defRPr/>
            </a:pPr>
            <a:fld id="{DF5BA1CD-D158-49EA-89B4-AEA89019610C}"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194</a:t>
            </a:fld>
            <a:endParaRPr lang="en-US"/>
          </a:p>
        </p:txBody>
      </p:sp>
    </p:spTree>
    <p:extLst>
      <p:ext uri="{BB962C8B-B14F-4D97-AF65-F5344CB8AC3E}">
        <p14:creationId xmlns:p14="http://schemas.microsoft.com/office/powerpoint/2010/main" val="201059309"/>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a:t>Bayes' Rule and conditional independence</a:t>
            </a:r>
          </a:p>
        </p:txBody>
      </p:sp>
      <p:sp>
        <p:nvSpPr>
          <p:cNvPr id="25603" name="Rectangle 3"/>
          <p:cNvSpPr>
            <a:spLocks noGrp="1" noChangeArrowheads="1"/>
          </p:cNvSpPr>
          <p:nvPr>
            <p:ph type="body" idx="1"/>
          </p:nvPr>
        </p:nvSpPr>
        <p:spPr/>
        <p:txBody>
          <a:bodyPr/>
          <a:lstStyle/>
          <a:p>
            <a:pPr>
              <a:lnSpc>
                <a:spcPct val="90000"/>
              </a:lnSpc>
              <a:buFontTx/>
              <a:buNone/>
            </a:pPr>
            <a:r>
              <a:rPr lang="en-US" altLang="en-US" sz="2400" b="1" dirty="0"/>
              <a:t>P</a:t>
            </a:r>
            <a:r>
              <a:rPr lang="en-US" altLang="en-US" sz="2400" dirty="0"/>
              <a:t>(</a:t>
            </a:r>
            <a:r>
              <a:rPr lang="en-US" altLang="en-US" sz="2400" i="1" dirty="0"/>
              <a:t>Cavity | toothache </a:t>
            </a:r>
            <a:r>
              <a:rPr lang="en-US" altLang="en-US" sz="2400" i="1" dirty="0">
                <a:sym typeface="Symbol" panose="05050102010706020507" pitchFamily="18" charset="2"/>
              </a:rPr>
              <a:t> </a:t>
            </a:r>
            <a:r>
              <a:rPr lang="en-US" altLang="en-US" sz="2400" i="1" dirty="0"/>
              <a:t>catch</a:t>
            </a:r>
            <a:r>
              <a:rPr lang="en-US" altLang="en-US" sz="2400" dirty="0"/>
              <a:t>) </a:t>
            </a:r>
          </a:p>
          <a:p>
            <a:pPr lvl="1">
              <a:lnSpc>
                <a:spcPct val="90000"/>
              </a:lnSpc>
              <a:buFontTx/>
              <a:buNone/>
            </a:pPr>
            <a:r>
              <a:rPr lang="en-US" altLang="en-US" sz="2000" dirty="0"/>
              <a:t>= α</a:t>
            </a:r>
            <a:r>
              <a:rPr lang="en-US" altLang="en-US" sz="2000" b="1" dirty="0"/>
              <a:t>P</a:t>
            </a:r>
            <a:r>
              <a:rPr lang="en-US" altLang="en-US" sz="2000" dirty="0"/>
              <a:t>(</a:t>
            </a:r>
            <a:r>
              <a:rPr lang="en-US" altLang="en-US" sz="2000" i="1" dirty="0"/>
              <a:t>toothache </a:t>
            </a:r>
            <a:r>
              <a:rPr lang="en-US" altLang="en-US" sz="2000" dirty="0">
                <a:sym typeface="Symbol" panose="05050102010706020507" pitchFamily="18" charset="2"/>
              </a:rPr>
              <a:t></a:t>
            </a:r>
            <a:r>
              <a:rPr lang="en-US" altLang="en-US" sz="2000" i="1" dirty="0"/>
              <a:t> catch | Cavity</a:t>
            </a:r>
            <a:r>
              <a:rPr lang="en-US" altLang="en-US" sz="2000" dirty="0"/>
              <a:t>) </a:t>
            </a:r>
            <a:r>
              <a:rPr lang="en-US" altLang="en-US" sz="2000" b="1" dirty="0"/>
              <a:t>P</a:t>
            </a:r>
            <a:r>
              <a:rPr lang="en-US" altLang="en-US" sz="2000" dirty="0"/>
              <a:t>(</a:t>
            </a:r>
            <a:r>
              <a:rPr lang="en-US" altLang="en-US" sz="2000" i="1" dirty="0"/>
              <a:t>Cavity</a:t>
            </a:r>
            <a:r>
              <a:rPr lang="en-US" altLang="en-US" sz="2000" dirty="0"/>
              <a:t>) </a:t>
            </a:r>
          </a:p>
          <a:p>
            <a:pPr lvl="1">
              <a:lnSpc>
                <a:spcPct val="90000"/>
              </a:lnSpc>
              <a:buFontTx/>
              <a:buNone/>
            </a:pPr>
            <a:r>
              <a:rPr lang="en-US" altLang="en-US" sz="2000" dirty="0"/>
              <a:t>= α</a:t>
            </a:r>
            <a:r>
              <a:rPr lang="en-US" altLang="en-US" sz="2000" b="1" dirty="0"/>
              <a:t>P</a:t>
            </a:r>
            <a:r>
              <a:rPr lang="en-US" altLang="en-US" sz="2000" dirty="0"/>
              <a:t>(</a:t>
            </a:r>
            <a:r>
              <a:rPr lang="en-US" altLang="en-US" sz="2000" i="1" dirty="0"/>
              <a:t>toothache | Cavity</a:t>
            </a:r>
            <a:r>
              <a:rPr lang="en-US" altLang="en-US" sz="2000" dirty="0"/>
              <a:t>) </a:t>
            </a:r>
            <a:r>
              <a:rPr lang="en-US" altLang="en-US" sz="2000" b="1" dirty="0"/>
              <a:t>P</a:t>
            </a:r>
            <a:r>
              <a:rPr lang="en-US" altLang="en-US" sz="2000" dirty="0"/>
              <a:t>(</a:t>
            </a:r>
            <a:r>
              <a:rPr lang="en-US" altLang="en-US" sz="2000" i="1" dirty="0"/>
              <a:t>catch | Cavity</a:t>
            </a:r>
            <a:r>
              <a:rPr lang="en-US" altLang="en-US" sz="2000" dirty="0"/>
              <a:t>) </a:t>
            </a:r>
            <a:r>
              <a:rPr lang="en-US" altLang="en-US" sz="2000" b="1" dirty="0"/>
              <a:t>P</a:t>
            </a:r>
            <a:r>
              <a:rPr lang="en-US" altLang="en-US" sz="2000" dirty="0"/>
              <a:t>(</a:t>
            </a:r>
            <a:r>
              <a:rPr lang="en-US" altLang="en-US" sz="2000" i="1" dirty="0"/>
              <a:t>Cavity</a:t>
            </a:r>
            <a:r>
              <a:rPr lang="en-US" altLang="en-US" sz="2000" dirty="0"/>
              <a:t>) </a:t>
            </a:r>
          </a:p>
          <a:p>
            <a:pPr>
              <a:lnSpc>
                <a:spcPct val="90000"/>
              </a:lnSpc>
            </a:pPr>
            <a:r>
              <a:rPr lang="en-US" altLang="en-US" sz="2400" dirty="0"/>
              <a:t>This is an example of a </a:t>
            </a:r>
            <a:r>
              <a:rPr lang="en-US" altLang="en-US" sz="2400" dirty="0">
                <a:solidFill>
                  <a:srgbClr val="FF0000"/>
                </a:solidFill>
              </a:rPr>
              <a:t>naïve Bayes</a:t>
            </a:r>
            <a:r>
              <a:rPr lang="en-US" altLang="en-US" sz="2400" dirty="0"/>
              <a:t> model</a:t>
            </a:r>
            <a:r>
              <a:rPr lang="en-US" altLang="en-US" sz="2400" dirty="0" smtClean="0"/>
              <a:t>:</a:t>
            </a:r>
            <a:endParaRPr lang="en-US" altLang="en-US" sz="2400" dirty="0"/>
          </a:p>
          <a:p>
            <a:pPr lvl="1">
              <a:lnSpc>
                <a:spcPct val="90000"/>
              </a:lnSpc>
              <a:buFontTx/>
              <a:buNone/>
            </a:pPr>
            <a:r>
              <a:rPr lang="en-US" altLang="en-US" sz="2000" b="1" dirty="0"/>
              <a:t>P</a:t>
            </a:r>
            <a:r>
              <a:rPr lang="en-US" altLang="en-US" sz="2000" dirty="0"/>
              <a:t>(Cause,Effect</a:t>
            </a:r>
            <a:r>
              <a:rPr lang="en-US" altLang="en-US" sz="2000" baseline="-25000" dirty="0"/>
              <a:t>1</a:t>
            </a:r>
            <a:r>
              <a:rPr lang="en-US" altLang="en-US" sz="2000" dirty="0"/>
              <a:t>, … ,</a:t>
            </a:r>
            <a:r>
              <a:rPr lang="en-US" altLang="en-US" sz="2000" dirty="0" err="1"/>
              <a:t>Effect</a:t>
            </a:r>
            <a:r>
              <a:rPr lang="en-US" altLang="en-US" sz="2000" baseline="-25000" dirty="0" err="1"/>
              <a:t>n</a:t>
            </a:r>
            <a:r>
              <a:rPr lang="en-US" altLang="en-US" sz="2000" dirty="0"/>
              <a:t>) = </a:t>
            </a:r>
            <a:r>
              <a:rPr lang="en-US" altLang="en-US" sz="2000" b="1" dirty="0"/>
              <a:t>P</a:t>
            </a:r>
            <a:r>
              <a:rPr lang="en-US" altLang="en-US" sz="2000" dirty="0"/>
              <a:t>(Cause) </a:t>
            </a:r>
            <a:r>
              <a:rPr lang="el-GR" altLang="en-US" sz="2000" dirty="0">
                <a:cs typeface="Arial" panose="020B0604020202020204" pitchFamily="34" charset="0"/>
              </a:rPr>
              <a:t>π</a:t>
            </a:r>
            <a:r>
              <a:rPr lang="en-US" altLang="en-US" sz="2000" baseline="-25000" dirty="0" err="1"/>
              <a:t>i</a:t>
            </a:r>
            <a:r>
              <a:rPr lang="en-US" altLang="en-US" sz="2000" b="1" dirty="0" err="1"/>
              <a:t>P</a:t>
            </a:r>
            <a:r>
              <a:rPr lang="en-US" altLang="en-US" sz="2000" dirty="0"/>
              <a:t>(</a:t>
            </a:r>
            <a:r>
              <a:rPr lang="en-US" altLang="en-US" sz="2000" dirty="0" err="1"/>
              <a:t>Effect</a:t>
            </a:r>
            <a:r>
              <a:rPr lang="en-US" altLang="en-US" sz="2000" baseline="-25000" dirty="0" err="1"/>
              <a:t>i</a:t>
            </a:r>
            <a:r>
              <a:rPr lang="en-US" altLang="en-US" sz="2000" dirty="0" err="1"/>
              <a:t>|Cause</a:t>
            </a:r>
            <a:r>
              <a:rPr lang="en-US" altLang="en-US" sz="2000" dirty="0"/>
              <a:t>)
</a:t>
            </a:r>
          </a:p>
          <a:p>
            <a:pPr>
              <a:lnSpc>
                <a:spcPct val="90000"/>
              </a:lnSpc>
            </a:pPr>
            <a:endParaRPr lang="en-US" altLang="en-US" sz="2400" dirty="0"/>
          </a:p>
          <a:p>
            <a:pPr>
              <a:lnSpc>
                <a:spcPct val="90000"/>
              </a:lnSpc>
            </a:pPr>
            <a:endParaRPr lang="en-US" altLang="en-US" sz="2400" dirty="0"/>
          </a:p>
          <a:p>
            <a:pPr>
              <a:lnSpc>
                <a:spcPct val="90000"/>
              </a:lnSpc>
            </a:pPr>
            <a:endParaRPr lang="en-US" altLang="en-US" sz="2400" dirty="0"/>
          </a:p>
          <a:p>
            <a:pPr>
              <a:lnSpc>
                <a:spcPct val="90000"/>
              </a:lnSpc>
            </a:pPr>
            <a:endParaRPr lang="en-US" altLang="en-US" sz="2400" dirty="0"/>
          </a:p>
          <a:p>
            <a:pPr>
              <a:lnSpc>
                <a:spcPct val="90000"/>
              </a:lnSpc>
            </a:pPr>
            <a:r>
              <a:rPr lang="en-US" altLang="en-US" sz="2400" dirty="0"/>
              <a:t>Total number of parameters is </a:t>
            </a:r>
            <a:r>
              <a:rPr lang="en-US" altLang="en-US" sz="2400" dirty="0">
                <a:solidFill>
                  <a:srgbClr val="FF0000"/>
                </a:solidFill>
              </a:rPr>
              <a:t>linear</a:t>
            </a:r>
            <a:r>
              <a:rPr lang="en-US" altLang="en-US" sz="2400" dirty="0"/>
              <a:t> in </a:t>
            </a:r>
            <a:r>
              <a:rPr lang="en-US" altLang="en-US" sz="2400" i="1" dirty="0" smtClean="0"/>
              <a:t>n</a:t>
            </a:r>
            <a:endParaRPr lang="en-US" altLang="en-US" sz="2400" dirty="0"/>
          </a:p>
        </p:txBody>
      </p:sp>
      <p:pic>
        <p:nvPicPr>
          <p:cNvPr id="25604" name="Picture 4" descr="naive-bay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3996928"/>
            <a:ext cx="4848225" cy="120015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pPr>
              <a:defRPr/>
            </a:pPr>
            <a:fld id="{A7AFAD23-C685-460E-88AF-EF633CB76C2A}"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195</a:t>
            </a:fld>
            <a:endParaRPr lang="en-US"/>
          </a:p>
        </p:txBody>
      </p:sp>
    </p:spTree>
    <p:extLst>
      <p:ext uri="{BB962C8B-B14F-4D97-AF65-F5344CB8AC3E}">
        <p14:creationId xmlns:p14="http://schemas.microsoft.com/office/powerpoint/2010/main" val="3218409914"/>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a:t>Summary</a:t>
            </a:r>
          </a:p>
        </p:txBody>
      </p:sp>
      <p:sp>
        <p:nvSpPr>
          <p:cNvPr id="26627" name="Rectangle 3"/>
          <p:cNvSpPr>
            <a:spLocks noGrp="1" noChangeArrowheads="1"/>
          </p:cNvSpPr>
          <p:nvPr>
            <p:ph type="body" idx="1"/>
          </p:nvPr>
        </p:nvSpPr>
        <p:spPr/>
        <p:txBody>
          <a:bodyPr/>
          <a:lstStyle/>
          <a:p>
            <a:pPr>
              <a:lnSpc>
                <a:spcPct val="90000"/>
              </a:lnSpc>
            </a:pPr>
            <a:r>
              <a:rPr lang="en-US" altLang="en-US" sz="2800" dirty="0"/>
              <a:t>Probability is a rigorous formalism for uncertain </a:t>
            </a:r>
            <a:r>
              <a:rPr lang="en-US" altLang="en-US" sz="2800" dirty="0" smtClean="0"/>
              <a:t>knowledge</a:t>
            </a:r>
            <a:endParaRPr lang="en-US" altLang="en-US" sz="2800" dirty="0"/>
          </a:p>
          <a:p>
            <a:pPr>
              <a:lnSpc>
                <a:spcPct val="90000"/>
              </a:lnSpc>
            </a:pPr>
            <a:r>
              <a:rPr lang="en-US" altLang="en-US" sz="2800" dirty="0">
                <a:solidFill>
                  <a:schemeClr val="accent2"/>
                </a:solidFill>
              </a:rPr>
              <a:t>Joint probability distribution</a:t>
            </a:r>
            <a:r>
              <a:rPr lang="en-US" altLang="en-US" sz="2800" dirty="0"/>
              <a:t> specifies probability of every </a:t>
            </a:r>
            <a:r>
              <a:rPr lang="en-US" altLang="en-US" sz="2800" dirty="0">
                <a:solidFill>
                  <a:schemeClr val="accent2"/>
                </a:solidFill>
              </a:rPr>
              <a:t>atomic event</a:t>
            </a:r>
            <a:endParaRPr lang="en-US" altLang="en-US" sz="2800" dirty="0"/>
          </a:p>
          <a:p>
            <a:pPr>
              <a:lnSpc>
                <a:spcPct val="90000"/>
              </a:lnSpc>
            </a:pPr>
            <a:r>
              <a:rPr lang="en-US" altLang="en-US" sz="2800" dirty="0"/>
              <a:t>Queries can be answered by summing over atomic </a:t>
            </a:r>
            <a:r>
              <a:rPr lang="en-US" altLang="en-US" sz="2800" dirty="0" smtClean="0"/>
              <a:t>events</a:t>
            </a:r>
            <a:endParaRPr lang="en-US" altLang="en-US" sz="2800" dirty="0"/>
          </a:p>
          <a:p>
            <a:pPr>
              <a:lnSpc>
                <a:spcPct val="90000"/>
              </a:lnSpc>
            </a:pPr>
            <a:r>
              <a:rPr lang="en-US" altLang="en-US" sz="2800" dirty="0"/>
              <a:t>For nontrivial domains, we must find a way to reduce the joint </a:t>
            </a:r>
            <a:r>
              <a:rPr lang="en-US" altLang="en-US" sz="2800" dirty="0" smtClean="0"/>
              <a:t>size</a:t>
            </a:r>
            <a:endParaRPr lang="en-US" altLang="en-US" sz="2800" dirty="0"/>
          </a:p>
          <a:p>
            <a:pPr>
              <a:lnSpc>
                <a:spcPct val="90000"/>
              </a:lnSpc>
            </a:pPr>
            <a:r>
              <a:rPr lang="en-US" altLang="en-US" sz="2800" dirty="0">
                <a:solidFill>
                  <a:schemeClr val="accent2"/>
                </a:solidFill>
              </a:rPr>
              <a:t>Independence </a:t>
            </a:r>
            <a:r>
              <a:rPr lang="en-US" altLang="en-US" sz="2800" dirty="0"/>
              <a:t>and </a:t>
            </a:r>
            <a:r>
              <a:rPr lang="en-US" altLang="en-US" sz="2800" dirty="0">
                <a:solidFill>
                  <a:schemeClr val="accent2"/>
                </a:solidFill>
              </a:rPr>
              <a:t>conditional independence</a:t>
            </a:r>
            <a:r>
              <a:rPr lang="en-US" altLang="en-US" sz="2800" dirty="0"/>
              <a:t> provide the </a:t>
            </a:r>
            <a:r>
              <a:rPr lang="en-US" altLang="en-US" sz="2800" dirty="0" smtClean="0"/>
              <a:t>tools</a:t>
            </a:r>
            <a:endParaRPr lang="en-US" altLang="en-US" sz="2800" dirty="0"/>
          </a:p>
        </p:txBody>
      </p:sp>
      <p:sp>
        <p:nvSpPr>
          <p:cNvPr id="2" name="Date Placeholder 1"/>
          <p:cNvSpPr>
            <a:spLocks noGrp="1"/>
          </p:cNvSpPr>
          <p:nvPr>
            <p:ph type="dt" sz="half" idx="10"/>
          </p:nvPr>
        </p:nvSpPr>
        <p:spPr/>
        <p:txBody>
          <a:bodyPr/>
          <a:lstStyle/>
          <a:p>
            <a:pPr>
              <a:defRPr/>
            </a:pPr>
            <a:fld id="{E6ABD411-19DD-451C-9635-E99B0C0A733A}"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196</a:t>
            </a:fld>
            <a:endParaRPr lang="en-US"/>
          </a:p>
        </p:txBody>
      </p:sp>
    </p:spTree>
    <p:extLst>
      <p:ext uri="{BB962C8B-B14F-4D97-AF65-F5344CB8AC3E}">
        <p14:creationId xmlns:p14="http://schemas.microsoft.com/office/powerpoint/2010/main" val="2024989010"/>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335360" y="1916833"/>
            <a:ext cx="8784976" cy="1683620"/>
          </a:xfrm>
        </p:spPr>
        <p:txBody>
          <a:bodyPr/>
          <a:lstStyle/>
          <a:p>
            <a:r>
              <a:rPr lang="en-US" dirty="0">
                <a:solidFill>
                  <a:schemeClr val="tx2"/>
                </a:solidFill>
              </a:rPr>
              <a:t>Knowledge representation using Bayesian Networks, semantics of Bayesian Networks</a:t>
            </a:r>
            <a:endParaRPr lang="en-IN" dirty="0">
              <a:solidFill>
                <a:schemeClr val="tx2"/>
              </a:solidFill>
            </a:endParaRPr>
          </a:p>
        </p:txBody>
      </p:sp>
      <p:sp>
        <p:nvSpPr>
          <p:cNvPr id="7" name="Subtitle 6"/>
          <p:cNvSpPr>
            <a:spLocks noGrp="1"/>
          </p:cNvSpPr>
          <p:nvPr>
            <p:ph type="subTitle" idx="1"/>
          </p:nvPr>
        </p:nvSpPr>
        <p:spPr>
          <a:xfrm>
            <a:off x="597520" y="3898900"/>
            <a:ext cx="8534400" cy="1752600"/>
          </a:xfrm>
        </p:spPr>
        <p:txBody>
          <a:bodyPr/>
          <a:lstStyle/>
          <a:p>
            <a:endParaRPr lang="en-IN" dirty="0"/>
          </a:p>
        </p:txBody>
      </p:sp>
      <p:sp>
        <p:nvSpPr>
          <p:cNvPr id="4" name="Date Placeholder 3"/>
          <p:cNvSpPr>
            <a:spLocks noGrp="1"/>
          </p:cNvSpPr>
          <p:nvPr>
            <p:ph type="dt" sz="half" idx="10"/>
          </p:nvPr>
        </p:nvSpPr>
        <p:spPr/>
        <p:txBody>
          <a:bodyPr/>
          <a:lstStyle/>
          <a:p>
            <a:pPr>
              <a:defRPr/>
            </a:pPr>
            <a:fld id="{19AB2FEF-32EB-4D75-A3BF-1D68109E96D8}" type="datetime8">
              <a:rPr lang="en-US" smtClean="0"/>
              <a:t>1/17/2021 11:30 AM</a:t>
            </a:fld>
            <a:endParaRPr lang="en-US"/>
          </a:p>
        </p:txBody>
      </p:sp>
      <p:sp>
        <p:nvSpPr>
          <p:cNvPr id="5" name="Slide Number Placeholder 4"/>
          <p:cNvSpPr>
            <a:spLocks noGrp="1"/>
          </p:cNvSpPr>
          <p:nvPr>
            <p:ph type="sldNum" sz="quarter" idx="12"/>
          </p:nvPr>
        </p:nvSpPr>
        <p:spPr/>
        <p:txBody>
          <a:bodyPr/>
          <a:lstStyle/>
          <a:p>
            <a:pPr>
              <a:defRPr/>
            </a:pPr>
            <a:fld id="{54CD2F88-8A41-4E7F-9278-91FE67E35F94}" type="slidenum">
              <a:rPr lang="en-US" smtClean="0"/>
              <a:pPr>
                <a:defRPr/>
              </a:pPr>
              <a:t>197</a:t>
            </a:fld>
            <a:endParaRPr lang="en-US"/>
          </a:p>
        </p:txBody>
      </p:sp>
    </p:spTree>
    <p:extLst>
      <p:ext uri="{BB962C8B-B14F-4D97-AF65-F5344CB8AC3E}">
        <p14:creationId xmlns:p14="http://schemas.microsoft.com/office/powerpoint/2010/main" val="1937124073"/>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en-US"/>
              <a:t>Outline</a:t>
            </a:r>
          </a:p>
        </p:txBody>
      </p:sp>
      <p:sp>
        <p:nvSpPr>
          <p:cNvPr id="4099" name="Rectangle 3"/>
          <p:cNvSpPr>
            <a:spLocks noGrp="1" noChangeArrowheads="1"/>
          </p:cNvSpPr>
          <p:nvPr>
            <p:ph type="body" idx="1"/>
          </p:nvPr>
        </p:nvSpPr>
        <p:spPr/>
        <p:txBody>
          <a:bodyPr/>
          <a:lstStyle/>
          <a:p>
            <a:r>
              <a:rPr lang="en-US" altLang="en-US"/>
              <a:t>Syntax</a:t>
            </a:r>
          </a:p>
          <a:p>
            <a:r>
              <a:rPr lang="en-US" altLang="en-US"/>
              <a:t>Semantics</a:t>
            </a:r>
          </a:p>
        </p:txBody>
      </p:sp>
      <p:sp>
        <p:nvSpPr>
          <p:cNvPr id="2" name="Date Placeholder 1"/>
          <p:cNvSpPr>
            <a:spLocks noGrp="1"/>
          </p:cNvSpPr>
          <p:nvPr>
            <p:ph type="dt" sz="half" idx="10"/>
          </p:nvPr>
        </p:nvSpPr>
        <p:spPr/>
        <p:txBody>
          <a:bodyPr/>
          <a:lstStyle/>
          <a:p>
            <a:pPr>
              <a:defRPr/>
            </a:pPr>
            <a:fld id="{3A958861-C7C0-4749-823A-0AEA9F731C03}"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198</a:t>
            </a:fld>
            <a:endParaRPr lang="en-US"/>
          </a:p>
        </p:txBody>
      </p:sp>
    </p:spTree>
    <p:extLst>
      <p:ext uri="{BB962C8B-B14F-4D97-AF65-F5344CB8AC3E}">
        <p14:creationId xmlns:p14="http://schemas.microsoft.com/office/powerpoint/2010/main" val="3477147005"/>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a:t>Bayesian networks</a:t>
            </a:r>
          </a:p>
        </p:txBody>
      </p:sp>
      <p:sp>
        <p:nvSpPr>
          <p:cNvPr id="5123" name="Rectangle 3"/>
          <p:cNvSpPr>
            <a:spLocks noGrp="1" noChangeArrowheads="1"/>
          </p:cNvSpPr>
          <p:nvPr>
            <p:ph type="body" idx="1"/>
          </p:nvPr>
        </p:nvSpPr>
        <p:spPr/>
        <p:txBody>
          <a:bodyPr/>
          <a:lstStyle/>
          <a:p>
            <a:pPr>
              <a:lnSpc>
                <a:spcPct val="80000"/>
              </a:lnSpc>
            </a:pPr>
            <a:r>
              <a:rPr lang="en-US" altLang="en-US" sz="2400" dirty="0"/>
              <a:t>A simple, graphical notation for conditional independence assertions and hence for compact specification of full joint distributions</a:t>
            </a:r>
          </a:p>
          <a:p>
            <a:pPr marL="0" indent="0">
              <a:lnSpc>
                <a:spcPct val="80000"/>
              </a:lnSpc>
              <a:buNone/>
            </a:pPr>
            <a:endParaRPr lang="en-US" altLang="en-US" sz="2400" dirty="0"/>
          </a:p>
          <a:p>
            <a:pPr>
              <a:lnSpc>
                <a:spcPct val="80000"/>
              </a:lnSpc>
            </a:pPr>
            <a:r>
              <a:rPr lang="en-US" altLang="en-US" sz="2400" dirty="0"/>
              <a:t>Syntax:</a:t>
            </a:r>
          </a:p>
          <a:p>
            <a:pPr lvl="1">
              <a:lnSpc>
                <a:spcPct val="80000"/>
              </a:lnSpc>
            </a:pPr>
            <a:r>
              <a:rPr lang="en-US" altLang="en-US" sz="2000" dirty="0"/>
              <a:t>a set of nodes, one per </a:t>
            </a:r>
            <a:r>
              <a:rPr lang="en-US" altLang="en-US" sz="2000" dirty="0" smtClean="0"/>
              <a:t>variable</a:t>
            </a:r>
            <a:endParaRPr lang="en-US" altLang="en-US" sz="2000" dirty="0"/>
          </a:p>
          <a:p>
            <a:pPr lvl="1">
              <a:lnSpc>
                <a:spcPct val="80000"/>
              </a:lnSpc>
            </a:pPr>
            <a:r>
              <a:rPr lang="en-US" altLang="en-US" sz="2000" dirty="0"/>
              <a:t>a directed, acyclic graph (link </a:t>
            </a:r>
            <a:r>
              <a:rPr lang="en-US" altLang="en-US" sz="2000" dirty="0">
                <a:cs typeface="Arial" panose="020B0604020202020204" pitchFamily="34" charset="0"/>
              </a:rPr>
              <a:t>≈ </a:t>
            </a:r>
            <a:r>
              <a:rPr lang="en-US" altLang="en-US" sz="2000" dirty="0"/>
              <a:t>"directly influences")</a:t>
            </a:r>
          </a:p>
          <a:p>
            <a:pPr lvl="1">
              <a:lnSpc>
                <a:spcPct val="80000"/>
              </a:lnSpc>
            </a:pPr>
            <a:r>
              <a:rPr lang="en-US" altLang="en-US" sz="2000" dirty="0"/>
              <a:t>a conditional distribution for each node given its parents:</a:t>
            </a:r>
          </a:p>
          <a:p>
            <a:pPr lvl="2" algn="ctr">
              <a:lnSpc>
                <a:spcPct val="80000"/>
              </a:lnSpc>
              <a:buFontTx/>
              <a:buNone/>
            </a:pPr>
            <a:r>
              <a:rPr lang="en-US" altLang="en-US" sz="1800" b="1" dirty="0"/>
              <a:t>P </a:t>
            </a:r>
            <a:r>
              <a:rPr lang="en-US" altLang="en-US" sz="1800" dirty="0"/>
              <a:t>(X</a:t>
            </a:r>
            <a:r>
              <a:rPr lang="en-US" altLang="en-US" sz="1800" baseline="-25000" dirty="0"/>
              <a:t>i </a:t>
            </a:r>
            <a:r>
              <a:rPr lang="en-US" altLang="en-US" sz="1800" dirty="0"/>
              <a:t>| Parents (X</a:t>
            </a:r>
            <a:r>
              <a:rPr lang="en-US" altLang="en-US" sz="1800" baseline="-25000" dirty="0"/>
              <a:t>i</a:t>
            </a:r>
            <a:r>
              <a:rPr lang="en-US" altLang="en-US" sz="1800" dirty="0"/>
              <a:t>))</a:t>
            </a:r>
          </a:p>
          <a:p>
            <a:pPr lvl="2" algn="ctr">
              <a:lnSpc>
                <a:spcPct val="80000"/>
              </a:lnSpc>
              <a:buFontTx/>
              <a:buNone/>
            </a:pPr>
            <a:endParaRPr lang="en-US" altLang="en-US" sz="1800" dirty="0"/>
          </a:p>
          <a:p>
            <a:pPr>
              <a:lnSpc>
                <a:spcPct val="80000"/>
              </a:lnSpc>
            </a:pPr>
            <a:r>
              <a:rPr lang="en-US" altLang="en-US" sz="2400" dirty="0"/>
              <a:t>In the simplest case, conditional distribution represented as a </a:t>
            </a:r>
            <a:r>
              <a:rPr lang="en-US" altLang="en-US" sz="2400" dirty="0">
                <a:solidFill>
                  <a:schemeClr val="accent2"/>
                </a:solidFill>
              </a:rPr>
              <a:t>conditional probability table</a:t>
            </a:r>
            <a:r>
              <a:rPr lang="en-US" altLang="en-US" sz="2400" dirty="0"/>
              <a:t> (CPT) giving the distribution over </a:t>
            </a:r>
            <a:r>
              <a:rPr lang="en-US" altLang="en-US" sz="2400" i="1" dirty="0"/>
              <a:t>X</a:t>
            </a:r>
            <a:r>
              <a:rPr lang="en-US" altLang="en-US" sz="2400" i="1" baseline="-25000" dirty="0"/>
              <a:t>i</a:t>
            </a:r>
            <a:r>
              <a:rPr lang="en-US" altLang="en-US" sz="2400" dirty="0"/>
              <a:t> for each combination of parent values</a:t>
            </a:r>
          </a:p>
        </p:txBody>
      </p:sp>
      <p:sp>
        <p:nvSpPr>
          <p:cNvPr id="2" name="Date Placeholder 1"/>
          <p:cNvSpPr>
            <a:spLocks noGrp="1"/>
          </p:cNvSpPr>
          <p:nvPr>
            <p:ph type="dt" sz="half" idx="10"/>
          </p:nvPr>
        </p:nvSpPr>
        <p:spPr/>
        <p:txBody>
          <a:bodyPr/>
          <a:lstStyle/>
          <a:p>
            <a:pPr>
              <a:defRPr/>
            </a:pPr>
            <a:fld id="{60B4AD7C-FC67-45BC-AC05-98BC2C5ABC31}"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199</a:t>
            </a:fld>
            <a:endParaRPr lang="en-US"/>
          </a:p>
        </p:txBody>
      </p:sp>
    </p:spTree>
    <p:extLst>
      <p:ext uri="{BB962C8B-B14F-4D97-AF65-F5344CB8AC3E}">
        <p14:creationId xmlns:p14="http://schemas.microsoft.com/office/powerpoint/2010/main" val="26999446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dirty="0"/>
              <a:t>Today</a:t>
            </a:r>
            <a:endParaRPr lang="en-US" altLang="en-US" dirty="0"/>
          </a:p>
        </p:txBody>
      </p:sp>
      <p:sp>
        <p:nvSpPr>
          <p:cNvPr id="4099" name="Rectangle 3"/>
          <p:cNvSpPr>
            <a:spLocks noGrp="1" noChangeArrowheads="1"/>
          </p:cNvSpPr>
          <p:nvPr>
            <p:ph type="body" idx="1"/>
          </p:nvPr>
        </p:nvSpPr>
        <p:spPr/>
        <p:txBody>
          <a:bodyPr/>
          <a:lstStyle/>
          <a:p>
            <a:r>
              <a:rPr lang="en-US" altLang="en-US" sz="2800" dirty="0"/>
              <a:t>Knowledge-based agents</a:t>
            </a:r>
          </a:p>
          <a:p>
            <a:r>
              <a:rPr lang="en-US" altLang="en-US" sz="2800" dirty="0" err="1"/>
              <a:t>Wumpus</a:t>
            </a:r>
            <a:r>
              <a:rPr lang="en-US" altLang="en-US" sz="2800" dirty="0"/>
              <a:t> world</a:t>
            </a:r>
          </a:p>
          <a:p>
            <a:r>
              <a:rPr lang="en-US" altLang="en-US" sz="2800" dirty="0"/>
              <a:t>Logic in general - models and entailment</a:t>
            </a:r>
          </a:p>
          <a:p>
            <a:r>
              <a:rPr lang="en-US" altLang="en-US" sz="2800" dirty="0"/>
              <a:t>Propositional (Boolean) logic</a:t>
            </a:r>
          </a:p>
          <a:p>
            <a:r>
              <a:rPr lang="en-US" altLang="en-US" sz="2800" dirty="0"/>
              <a:t>Equivalence, validity, satisfiability</a:t>
            </a:r>
          </a:p>
          <a:p>
            <a:r>
              <a:rPr lang="en-US" altLang="en-US" sz="2800" dirty="0"/>
              <a:t>Inference rules and theorem proving</a:t>
            </a:r>
          </a:p>
          <a:p>
            <a:pPr lvl="1"/>
            <a:r>
              <a:rPr lang="en-US" altLang="en-US" sz="2400" dirty="0"/>
              <a:t>forward chaining</a:t>
            </a:r>
          </a:p>
          <a:p>
            <a:pPr lvl="1"/>
            <a:r>
              <a:rPr lang="en-US" altLang="en-US" sz="2400" dirty="0"/>
              <a:t>backward chaining</a:t>
            </a:r>
          </a:p>
          <a:p>
            <a:pPr lvl="1"/>
            <a:r>
              <a:rPr lang="en-US" altLang="en-US" sz="2400" dirty="0" smtClean="0"/>
              <a:t>resolution</a:t>
            </a:r>
            <a:endParaRPr lang="en-US" altLang="en-US" sz="2400" dirty="0"/>
          </a:p>
        </p:txBody>
      </p:sp>
      <p:sp>
        <p:nvSpPr>
          <p:cNvPr id="4" name="Rectangle 3"/>
          <p:cNvSpPr/>
          <p:nvPr/>
        </p:nvSpPr>
        <p:spPr>
          <a:xfrm>
            <a:off x="804073" y="6100072"/>
            <a:ext cx="8280920" cy="369332"/>
          </a:xfrm>
          <a:prstGeom prst="rect">
            <a:avLst/>
          </a:prstGeom>
        </p:spPr>
        <p:txBody>
          <a:bodyPr wrap="square">
            <a:spAutoFit/>
          </a:bodyPr>
          <a:lstStyle/>
          <a:p>
            <a:r>
              <a:rPr lang="en-IN" dirty="0"/>
              <a:t>Reference: </a:t>
            </a:r>
            <a:r>
              <a:rPr lang="en-IN" dirty="0" smtClean="0"/>
              <a:t>Chapter 7.1 to 7.5 from </a:t>
            </a:r>
            <a:r>
              <a:rPr lang="en-IN" dirty="0"/>
              <a:t>AI: A modern approach (Russell, </a:t>
            </a:r>
            <a:r>
              <a:rPr lang="en-IN" dirty="0" err="1"/>
              <a:t>Norvig</a:t>
            </a:r>
            <a:r>
              <a:rPr lang="en-IN" dirty="0"/>
              <a:t>)</a:t>
            </a:r>
          </a:p>
        </p:txBody>
      </p:sp>
      <p:sp>
        <p:nvSpPr>
          <p:cNvPr id="2" name="Date Placeholder 1"/>
          <p:cNvSpPr>
            <a:spLocks noGrp="1"/>
          </p:cNvSpPr>
          <p:nvPr>
            <p:ph type="dt" sz="half" idx="10"/>
          </p:nvPr>
        </p:nvSpPr>
        <p:spPr/>
        <p:txBody>
          <a:bodyPr/>
          <a:lstStyle/>
          <a:p>
            <a:pPr>
              <a:defRPr/>
            </a:pPr>
            <a:fld id="{EC089A9F-06C6-4C1E-9F1F-7E36A6281BA0}"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2</a:t>
            </a:fld>
            <a:endParaRPr lang="en-US"/>
          </a:p>
        </p:txBody>
      </p:sp>
    </p:spTree>
    <p:extLst>
      <p:ext uri="{BB962C8B-B14F-4D97-AF65-F5344CB8AC3E}">
        <p14:creationId xmlns:p14="http://schemas.microsoft.com/office/powerpoint/2010/main" val="17920329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a:t>Wumpus models</a:t>
            </a:r>
          </a:p>
        </p:txBody>
      </p:sp>
      <p:sp>
        <p:nvSpPr>
          <p:cNvPr id="22531" name="Rectangle 3"/>
          <p:cNvSpPr>
            <a:spLocks noGrp="1" noChangeArrowheads="1"/>
          </p:cNvSpPr>
          <p:nvPr>
            <p:ph type="body" idx="1"/>
          </p:nvPr>
        </p:nvSpPr>
        <p:spPr>
          <a:xfrm>
            <a:off x="1981200" y="5029201"/>
            <a:ext cx="8229600" cy="1096963"/>
          </a:xfrm>
        </p:spPr>
        <p:txBody>
          <a:bodyPr/>
          <a:lstStyle/>
          <a:p>
            <a:r>
              <a:rPr lang="en-US" altLang="en-US" i="1" dirty="0"/>
              <a:t>KB </a:t>
            </a:r>
            <a:r>
              <a:rPr lang="en-US" altLang="en-US" dirty="0"/>
              <a:t>= </a:t>
            </a:r>
            <a:r>
              <a:rPr lang="en-US" altLang="en-US" dirty="0" err="1"/>
              <a:t>wumpus</a:t>
            </a:r>
            <a:r>
              <a:rPr lang="en-US" altLang="en-US" dirty="0"/>
              <a:t>-world rules + </a:t>
            </a:r>
            <a:r>
              <a:rPr lang="en-US" altLang="en-US" dirty="0" smtClean="0"/>
              <a:t>observations</a:t>
            </a:r>
            <a:endParaRPr lang="en-US" altLang="en-US" dirty="0"/>
          </a:p>
        </p:txBody>
      </p:sp>
      <p:pic>
        <p:nvPicPr>
          <p:cNvPr id="22532" name="Picture 4" descr="wumpus-models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1600200"/>
            <a:ext cx="4191000" cy="3113088"/>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pPr>
              <a:defRPr/>
            </a:pPr>
            <a:fld id="{08B01E31-4C23-4958-83E1-A22C79EF60E8}"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20</a:t>
            </a:fld>
            <a:endParaRPr lang="en-US"/>
          </a:p>
        </p:txBody>
      </p:sp>
    </p:spTree>
    <p:extLst>
      <p:ext uri="{BB962C8B-B14F-4D97-AF65-F5344CB8AC3E}">
        <p14:creationId xmlns:p14="http://schemas.microsoft.com/office/powerpoint/2010/main" val="2485211785"/>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a:t>Example</a:t>
            </a:r>
          </a:p>
        </p:txBody>
      </p:sp>
      <p:sp>
        <p:nvSpPr>
          <p:cNvPr id="6147" name="Rectangle 3"/>
          <p:cNvSpPr>
            <a:spLocks noGrp="1" noChangeArrowheads="1"/>
          </p:cNvSpPr>
          <p:nvPr>
            <p:ph type="body" idx="1"/>
          </p:nvPr>
        </p:nvSpPr>
        <p:spPr/>
        <p:txBody>
          <a:bodyPr/>
          <a:lstStyle/>
          <a:p>
            <a:pPr>
              <a:lnSpc>
                <a:spcPct val="90000"/>
              </a:lnSpc>
            </a:pPr>
            <a:r>
              <a:rPr lang="en-US" altLang="en-US" sz="2400" dirty="0"/>
              <a:t>Topology of network encodes conditional independence assertions:</a:t>
            </a:r>
          </a:p>
          <a:p>
            <a:pPr>
              <a:lnSpc>
                <a:spcPct val="90000"/>
              </a:lnSpc>
              <a:buFontTx/>
              <a:buNone/>
            </a:pPr>
            <a:endParaRPr lang="en-US" altLang="en-US" sz="2400" dirty="0"/>
          </a:p>
          <a:p>
            <a:pPr>
              <a:lnSpc>
                <a:spcPct val="90000"/>
              </a:lnSpc>
              <a:buFontTx/>
              <a:buNone/>
            </a:pPr>
            <a:endParaRPr lang="en-US" altLang="en-US" sz="2400" dirty="0"/>
          </a:p>
          <a:p>
            <a:pPr>
              <a:lnSpc>
                <a:spcPct val="90000"/>
              </a:lnSpc>
              <a:buFontTx/>
              <a:buNone/>
            </a:pPr>
            <a:endParaRPr lang="en-US" altLang="en-US" sz="2400" dirty="0"/>
          </a:p>
          <a:p>
            <a:pPr>
              <a:lnSpc>
                <a:spcPct val="90000"/>
              </a:lnSpc>
              <a:buFontTx/>
              <a:buNone/>
            </a:pPr>
            <a:endParaRPr lang="en-US" altLang="en-US" sz="2400" dirty="0"/>
          </a:p>
          <a:p>
            <a:pPr>
              <a:lnSpc>
                <a:spcPct val="90000"/>
              </a:lnSpc>
              <a:buFontTx/>
              <a:buNone/>
            </a:pPr>
            <a:endParaRPr lang="en-US" altLang="en-US" sz="2400" dirty="0"/>
          </a:p>
          <a:p>
            <a:pPr>
              <a:lnSpc>
                <a:spcPct val="90000"/>
              </a:lnSpc>
              <a:buFontTx/>
              <a:buNone/>
            </a:pPr>
            <a:endParaRPr lang="en-US" altLang="en-US" sz="2400" dirty="0"/>
          </a:p>
          <a:p>
            <a:pPr>
              <a:lnSpc>
                <a:spcPct val="90000"/>
              </a:lnSpc>
            </a:pPr>
            <a:r>
              <a:rPr lang="en-US" altLang="en-US" sz="2400" i="1" dirty="0"/>
              <a:t>Weather</a:t>
            </a:r>
            <a:r>
              <a:rPr lang="en-US" altLang="en-US" sz="2400" dirty="0"/>
              <a:t> is independent of the other variables</a:t>
            </a:r>
          </a:p>
          <a:p>
            <a:pPr>
              <a:lnSpc>
                <a:spcPct val="90000"/>
              </a:lnSpc>
            </a:pPr>
            <a:r>
              <a:rPr lang="en-US" altLang="en-US" sz="2400" i="1" dirty="0"/>
              <a:t>Toothache</a:t>
            </a:r>
            <a:r>
              <a:rPr lang="en-US" altLang="en-US" sz="2400" dirty="0"/>
              <a:t> and </a:t>
            </a:r>
            <a:r>
              <a:rPr lang="en-US" altLang="en-US" sz="2400" i="1" dirty="0"/>
              <a:t>Catch</a:t>
            </a:r>
            <a:r>
              <a:rPr lang="en-US" altLang="en-US" sz="2400" dirty="0"/>
              <a:t> are conditionally independent given </a:t>
            </a:r>
            <a:r>
              <a:rPr lang="en-US" altLang="en-US" sz="2400" i="1" dirty="0"/>
              <a:t>Cavity</a:t>
            </a:r>
            <a:endParaRPr lang="en-US" altLang="en-US" sz="2400" dirty="0"/>
          </a:p>
        </p:txBody>
      </p:sp>
      <p:pic>
        <p:nvPicPr>
          <p:cNvPr id="6148" name="Picture 4" descr="dentist-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7688" y="2162945"/>
            <a:ext cx="4419600" cy="2182813"/>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pPr>
              <a:defRPr/>
            </a:pPr>
            <a:fld id="{1BA4E26F-0B97-4D75-B1BB-FC168BE2F9D8}"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200</a:t>
            </a:fld>
            <a:endParaRPr lang="en-US"/>
          </a:p>
        </p:txBody>
      </p:sp>
    </p:spTree>
    <p:extLst>
      <p:ext uri="{BB962C8B-B14F-4D97-AF65-F5344CB8AC3E}">
        <p14:creationId xmlns:p14="http://schemas.microsoft.com/office/powerpoint/2010/main" val="4245789047"/>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a:t>Example</a:t>
            </a:r>
          </a:p>
        </p:txBody>
      </p:sp>
      <p:sp>
        <p:nvSpPr>
          <p:cNvPr id="7171" name="Rectangle 3"/>
          <p:cNvSpPr>
            <a:spLocks noGrp="1" noChangeArrowheads="1"/>
          </p:cNvSpPr>
          <p:nvPr>
            <p:ph type="body" idx="1"/>
          </p:nvPr>
        </p:nvSpPr>
        <p:spPr/>
        <p:txBody>
          <a:bodyPr/>
          <a:lstStyle/>
          <a:p>
            <a:pPr>
              <a:lnSpc>
                <a:spcPct val="90000"/>
              </a:lnSpc>
            </a:pPr>
            <a:r>
              <a:rPr lang="en-US" altLang="en-US" sz="1800"/>
              <a:t>I'm at work, neighbor John calls to say my alarm is ringing, but neighbor Mary doesn't call. Sometimes it's set off by minor earthquakes. Is there a burglar?</a:t>
            </a:r>
          </a:p>
          <a:p>
            <a:pPr>
              <a:lnSpc>
                <a:spcPct val="90000"/>
              </a:lnSpc>
            </a:pPr>
            <a:endParaRPr lang="en-US" altLang="en-US" sz="1800"/>
          </a:p>
          <a:p>
            <a:pPr>
              <a:lnSpc>
                <a:spcPct val="90000"/>
              </a:lnSpc>
            </a:pPr>
            <a:r>
              <a:rPr lang="en-US" altLang="en-US" sz="1800"/>
              <a:t>Variables: </a:t>
            </a:r>
            <a:r>
              <a:rPr lang="en-US" altLang="en-US" sz="1800" i="1"/>
              <a:t>Burglary</a:t>
            </a:r>
            <a:r>
              <a:rPr lang="en-US" altLang="en-US" sz="1800"/>
              <a:t>, </a:t>
            </a:r>
            <a:r>
              <a:rPr lang="en-US" altLang="en-US" sz="1800" i="1"/>
              <a:t>Earthquake</a:t>
            </a:r>
            <a:r>
              <a:rPr lang="en-US" altLang="en-US" sz="1800"/>
              <a:t>, </a:t>
            </a:r>
            <a:r>
              <a:rPr lang="en-US" altLang="en-US" sz="1800" i="1"/>
              <a:t>Alarm</a:t>
            </a:r>
            <a:r>
              <a:rPr lang="en-US" altLang="en-US" sz="1800"/>
              <a:t>, </a:t>
            </a:r>
            <a:r>
              <a:rPr lang="en-US" altLang="en-US" sz="1800" i="1"/>
              <a:t>JohnCalls</a:t>
            </a:r>
            <a:r>
              <a:rPr lang="en-US" altLang="en-US" sz="1800"/>
              <a:t>, </a:t>
            </a:r>
            <a:r>
              <a:rPr lang="en-US" altLang="en-US" sz="1800" i="1"/>
              <a:t>MaryCalls</a:t>
            </a:r>
            <a:endParaRPr lang="en-US" altLang="en-US" sz="1800"/>
          </a:p>
          <a:p>
            <a:pPr>
              <a:lnSpc>
                <a:spcPct val="90000"/>
              </a:lnSpc>
            </a:pPr>
            <a:endParaRPr lang="en-US" altLang="en-US" sz="1800"/>
          </a:p>
          <a:p>
            <a:pPr>
              <a:lnSpc>
                <a:spcPct val="90000"/>
              </a:lnSpc>
            </a:pPr>
            <a:r>
              <a:rPr lang="en-US" altLang="en-US" sz="1800"/>
              <a:t>Network topology reflects "causal" knowledge:</a:t>
            </a:r>
          </a:p>
          <a:p>
            <a:pPr lvl="1">
              <a:lnSpc>
                <a:spcPct val="90000"/>
              </a:lnSpc>
            </a:pPr>
            <a:r>
              <a:rPr lang="en-US" altLang="en-US" sz="1600"/>
              <a:t>A burglar can set the alarm off</a:t>
            </a:r>
          </a:p>
          <a:p>
            <a:pPr lvl="1">
              <a:lnSpc>
                <a:spcPct val="90000"/>
              </a:lnSpc>
            </a:pPr>
            <a:r>
              <a:rPr lang="en-US" altLang="en-US" sz="1600"/>
              <a:t>An earthquake can set the alarm off</a:t>
            </a:r>
          </a:p>
          <a:p>
            <a:pPr lvl="1">
              <a:lnSpc>
                <a:spcPct val="90000"/>
              </a:lnSpc>
            </a:pPr>
            <a:r>
              <a:rPr lang="en-US" altLang="en-US" sz="1600"/>
              <a:t>The alarm can cause Mary to call</a:t>
            </a:r>
          </a:p>
          <a:p>
            <a:pPr lvl="1">
              <a:lnSpc>
                <a:spcPct val="90000"/>
              </a:lnSpc>
            </a:pPr>
            <a:r>
              <a:rPr lang="en-US" altLang="en-US" sz="1600"/>
              <a:t>The alarm can cause John to call</a:t>
            </a:r>
          </a:p>
        </p:txBody>
      </p:sp>
      <p:sp>
        <p:nvSpPr>
          <p:cNvPr id="2" name="Date Placeholder 1"/>
          <p:cNvSpPr>
            <a:spLocks noGrp="1"/>
          </p:cNvSpPr>
          <p:nvPr>
            <p:ph type="dt" sz="half" idx="10"/>
          </p:nvPr>
        </p:nvSpPr>
        <p:spPr/>
        <p:txBody>
          <a:bodyPr/>
          <a:lstStyle/>
          <a:p>
            <a:pPr>
              <a:defRPr/>
            </a:pPr>
            <a:fld id="{951D8330-79E8-45D3-BDB5-7DA5128D2F2A}"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201</a:t>
            </a:fld>
            <a:endParaRPr lang="en-US"/>
          </a:p>
        </p:txBody>
      </p:sp>
    </p:spTree>
    <p:extLst>
      <p:ext uri="{BB962C8B-B14F-4D97-AF65-F5344CB8AC3E}">
        <p14:creationId xmlns:p14="http://schemas.microsoft.com/office/powerpoint/2010/main" val="4154970748"/>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a:t>Example contd.</a:t>
            </a:r>
          </a:p>
        </p:txBody>
      </p:sp>
      <p:pic>
        <p:nvPicPr>
          <p:cNvPr id="8196" name="Picture 4" descr="burglary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9456" y="1556792"/>
            <a:ext cx="7772400" cy="4237038"/>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pPr>
              <a:defRPr/>
            </a:pPr>
            <a:fld id="{1EE871F4-0744-466D-B6C5-59C4EE465EED}"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202</a:t>
            </a:fld>
            <a:endParaRPr lang="en-US"/>
          </a:p>
        </p:txBody>
      </p:sp>
    </p:spTree>
    <p:extLst>
      <p:ext uri="{BB962C8B-B14F-4D97-AF65-F5344CB8AC3E}">
        <p14:creationId xmlns:p14="http://schemas.microsoft.com/office/powerpoint/2010/main" val="3967347843"/>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a:t>Compactness</a:t>
            </a:r>
          </a:p>
        </p:txBody>
      </p:sp>
      <p:sp>
        <p:nvSpPr>
          <p:cNvPr id="9219" name="Rectangle 3"/>
          <p:cNvSpPr>
            <a:spLocks noGrp="1" noChangeArrowheads="1"/>
          </p:cNvSpPr>
          <p:nvPr>
            <p:ph type="body" idx="1"/>
          </p:nvPr>
        </p:nvSpPr>
        <p:spPr/>
        <p:txBody>
          <a:bodyPr/>
          <a:lstStyle/>
          <a:p>
            <a:pPr>
              <a:lnSpc>
                <a:spcPct val="90000"/>
              </a:lnSpc>
            </a:pPr>
            <a:r>
              <a:rPr lang="en-US" altLang="en-US" sz="1800"/>
              <a:t>A CPT for Boolean </a:t>
            </a:r>
            <a:r>
              <a:rPr lang="en-US" altLang="en-US" sz="1800" i="1"/>
              <a:t>X</a:t>
            </a:r>
            <a:r>
              <a:rPr lang="en-US" altLang="en-US" sz="1800" i="1" baseline="-25000"/>
              <a:t>i</a:t>
            </a:r>
            <a:r>
              <a:rPr lang="en-US" altLang="en-US" sz="1800"/>
              <a:t> with </a:t>
            </a:r>
            <a:r>
              <a:rPr lang="en-US" altLang="en-US" sz="1800" i="1"/>
              <a:t>k</a:t>
            </a:r>
            <a:r>
              <a:rPr lang="en-US" altLang="en-US" sz="1800"/>
              <a:t> Boolean parents has </a:t>
            </a:r>
            <a:r>
              <a:rPr lang="en-US" altLang="en-US" sz="1800" i="1"/>
              <a:t>2</a:t>
            </a:r>
            <a:r>
              <a:rPr lang="en-US" altLang="en-US" sz="1800" i="1" baseline="30000"/>
              <a:t>k</a:t>
            </a:r>
            <a:r>
              <a:rPr lang="en-US" altLang="en-US" sz="1800"/>
              <a:t> rows for the combinations of parent values</a:t>
            </a:r>
          </a:p>
          <a:p>
            <a:pPr>
              <a:lnSpc>
                <a:spcPct val="90000"/>
              </a:lnSpc>
            </a:pPr>
            <a:endParaRPr lang="en-US" altLang="en-US" sz="1800"/>
          </a:p>
          <a:p>
            <a:pPr>
              <a:lnSpc>
                <a:spcPct val="90000"/>
              </a:lnSpc>
            </a:pPr>
            <a:r>
              <a:rPr lang="en-US" altLang="en-US" sz="1800"/>
              <a:t>Each row requires one number </a:t>
            </a:r>
            <a:r>
              <a:rPr lang="en-US" altLang="en-US" sz="1800" i="1"/>
              <a:t>p</a:t>
            </a:r>
            <a:r>
              <a:rPr lang="en-US" altLang="en-US" sz="1800"/>
              <a:t> for </a:t>
            </a:r>
            <a:r>
              <a:rPr lang="en-US" altLang="en-US" sz="1800" i="1"/>
              <a:t>X</a:t>
            </a:r>
            <a:r>
              <a:rPr lang="en-US" altLang="en-US" sz="1800" i="1" baseline="-25000"/>
              <a:t>i</a:t>
            </a:r>
            <a:r>
              <a:rPr lang="en-US" altLang="en-US" sz="1800" i="1"/>
              <a:t> = true</a:t>
            </a:r>
            <a:br>
              <a:rPr lang="en-US" altLang="en-US" sz="1800" i="1"/>
            </a:br>
            <a:r>
              <a:rPr lang="en-US" altLang="en-US" sz="1800"/>
              <a:t>(the number for  </a:t>
            </a:r>
            <a:r>
              <a:rPr lang="en-US" altLang="en-US" sz="1800" i="1"/>
              <a:t>X</a:t>
            </a:r>
            <a:r>
              <a:rPr lang="en-US" altLang="en-US" sz="1800" i="1" baseline="-25000"/>
              <a:t>i</a:t>
            </a:r>
            <a:r>
              <a:rPr lang="en-US" altLang="en-US" sz="1800"/>
              <a:t> = </a:t>
            </a:r>
            <a:r>
              <a:rPr lang="en-US" altLang="en-US" sz="1800" i="1"/>
              <a:t>false</a:t>
            </a:r>
            <a:r>
              <a:rPr lang="en-US" altLang="en-US" sz="1800"/>
              <a:t> is just </a:t>
            </a:r>
            <a:r>
              <a:rPr lang="en-US" altLang="en-US" sz="1800" i="1"/>
              <a:t>1-p</a:t>
            </a:r>
            <a:r>
              <a:rPr lang="en-US" altLang="en-US" sz="1800"/>
              <a:t>)</a:t>
            </a:r>
          </a:p>
          <a:p>
            <a:pPr>
              <a:lnSpc>
                <a:spcPct val="90000"/>
              </a:lnSpc>
            </a:pPr>
            <a:endParaRPr lang="en-US" altLang="en-US" sz="1800"/>
          </a:p>
          <a:p>
            <a:pPr>
              <a:lnSpc>
                <a:spcPct val="90000"/>
              </a:lnSpc>
            </a:pPr>
            <a:r>
              <a:rPr lang="en-US" altLang="en-US" sz="1800"/>
              <a:t>If each variable has no more than </a:t>
            </a:r>
            <a:r>
              <a:rPr lang="en-US" altLang="en-US" sz="1800" i="1"/>
              <a:t>k</a:t>
            </a:r>
            <a:r>
              <a:rPr lang="en-US" altLang="en-US" sz="1800"/>
              <a:t> parents, the complete network requires </a:t>
            </a:r>
            <a:r>
              <a:rPr lang="en-US" altLang="en-US" sz="1800" i="1">
                <a:solidFill>
                  <a:schemeClr val="accent2"/>
                </a:solidFill>
              </a:rPr>
              <a:t>O(n </a:t>
            </a:r>
            <a:r>
              <a:rPr lang="en-US" altLang="en-US" sz="1800" i="1">
                <a:solidFill>
                  <a:schemeClr val="accent2"/>
                </a:solidFill>
                <a:cs typeface="Arial" panose="020B0604020202020204" pitchFamily="34" charset="0"/>
              </a:rPr>
              <a:t>·</a:t>
            </a:r>
            <a:r>
              <a:rPr lang="en-US" altLang="en-US" sz="1800">
                <a:solidFill>
                  <a:schemeClr val="accent2"/>
                </a:solidFill>
              </a:rPr>
              <a:t> 2</a:t>
            </a:r>
            <a:r>
              <a:rPr lang="en-US" altLang="en-US" sz="1800" baseline="30000">
                <a:solidFill>
                  <a:schemeClr val="accent2"/>
                </a:solidFill>
              </a:rPr>
              <a:t>k</a:t>
            </a:r>
            <a:r>
              <a:rPr lang="en-US" altLang="en-US" sz="1800">
                <a:solidFill>
                  <a:schemeClr val="accent2"/>
                </a:solidFill>
              </a:rPr>
              <a:t>)</a:t>
            </a:r>
            <a:r>
              <a:rPr lang="en-US" altLang="en-US" sz="1800"/>
              <a:t> numbers</a:t>
            </a:r>
          </a:p>
          <a:p>
            <a:pPr>
              <a:lnSpc>
                <a:spcPct val="90000"/>
              </a:lnSpc>
            </a:pPr>
            <a:endParaRPr lang="en-US" altLang="en-US" sz="1800"/>
          </a:p>
          <a:p>
            <a:pPr>
              <a:lnSpc>
                <a:spcPct val="90000"/>
              </a:lnSpc>
            </a:pPr>
            <a:r>
              <a:rPr lang="en-US" altLang="en-US" sz="1800"/>
              <a:t>I.e., grows linearly with </a:t>
            </a:r>
            <a:r>
              <a:rPr lang="en-US" altLang="en-US" sz="1800" i="1"/>
              <a:t>n</a:t>
            </a:r>
            <a:r>
              <a:rPr lang="en-US" altLang="en-US" sz="1800"/>
              <a:t>, vs. </a:t>
            </a:r>
            <a:r>
              <a:rPr lang="en-US" altLang="en-US" sz="1800" i="1">
                <a:solidFill>
                  <a:schemeClr val="accent2"/>
                </a:solidFill>
              </a:rPr>
              <a:t>O(2</a:t>
            </a:r>
            <a:r>
              <a:rPr lang="en-US" altLang="en-US" sz="1800" i="1" baseline="30000">
                <a:solidFill>
                  <a:schemeClr val="accent2"/>
                </a:solidFill>
              </a:rPr>
              <a:t>n</a:t>
            </a:r>
            <a:r>
              <a:rPr lang="en-US" altLang="en-US" sz="1800" i="1">
                <a:solidFill>
                  <a:schemeClr val="accent2"/>
                </a:solidFill>
              </a:rPr>
              <a:t>)</a:t>
            </a:r>
            <a:r>
              <a:rPr lang="en-US" altLang="en-US" sz="1800" i="1"/>
              <a:t> </a:t>
            </a:r>
            <a:r>
              <a:rPr lang="en-US" altLang="en-US" sz="1800"/>
              <a:t>for the full joint distribution</a:t>
            </a:r>
          </a:p>
          <a:p>
            <a:pPr>
              <a:lnSpc>
                <a:spcPct val="90000"/>
              </a:lnSpc>
            </a:pPr>
            <a:endParaRPr lang="en-US" altLang="en-US" sz="1800"/>
          </a:p>
          <a:p>
            <a:pPr>
              <a:lnSpc>
                <a:spcPct val="90000"/>
              </a:lnSpc>
            </a:pPr>
            <a:r>
              <a:rPr lang="en-US" altLang="en-US" sz="1800"/>
              <a:t>For burglary net, 1 + 1 + 4 + 2 + 2 = 10 numbers (vs. 2</a:t>
            </a:r>
            <a:r>
              <a:rPr lang="en-US" altLang="en-US" sz="1800" baseline="30000"/>
              <a:t>5</a:t>
            </a:r>
            <a:r>
              <a:rPr lang="en-US" altLang="en-US" sz="1800"/>
              <a:t>-1 = 31)</a:t>
            </a:r>
          </a:p>
        </p:txBody>
      </p:sp>
      <p:pic>
        <p:nvPicPr>
          <p:cNvPr id="9220" name="Picture 4" descr="burglary-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4152" y="1981201"/>
            <a:ext cx="1209675" cy="1209675"/>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pPr>
              <a:defRPr/>
            </a:pPr>
            <a:fld id="{3E16EDF5-3A1F-401E-B575-8A6C3C0C56D7}"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203</a:t>
            </a:fld>
            <a:endParaRPr lang="en-US"/>
          </a:p>
        </p:txBody>
      </p:sp>
    </p:spTree>
    <p:extLst>
      <p:ext uri="{BB962C8B-B14F-4D97-AF65-F5344CB8AC3E}">
        <p14:creationId xmlns:p14="http://schemas.microsoft.com/office/powerpoint/2010/main" val="3145472049"/>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a:t>Semantics</a:t>
            </a:r>
          </a:p>
        </p:txBody>
      </p:sp>
      <p:sp>
        <p:nvSpPr>
          <p:cNvPr id="10243" name="Rectangle 3"/>
          <p:cNvSpPr>
            <a:spLocks noGrp="1" noChangeArrowheads="1"/>
          </p:cNvSpPr>
          <p:nvPr>
            <p:ph type="body" idx="1"/>
          </p:nvPr>
        </p:nvSpPr>
        <p:spPr/>
        <p:txBody>
          <a:bodyPr/>
          <a:lstStyle/>
          <a:p>
            <a:pPr>
              <a:buFontTx/>
              <a:buNone/>
            </a:pPr>
            <a:r>
              <a:rPr lang="en-US" altLang="en-US" sz="2000" dirty="0"/>
              <a:t>The full joint distribution is defined as the product of the local conditional distributions:
</a:t>
            </a:r>
          </a:p>
          <a:p>
            <a:pPr>
              <a:buFontTx/>
              <a:buNone/>
            </a:pPr>
            <a:r>
              <a:rPr lang="en-US" altLang="en-US" sz="2000" b="1" dirty="0"/>
              <a:t>		</a:t>
            </a:r>
            <a:r>
              <a:rPr lang="en-US" altLang="en-US" sz="2000" b="1" i="1" dirty="0"/>
              <a:t>P </a:t>
            </a:r>
            <a:r>
              <a:rPr lang="en-US" altLang="en-US" sz="2000" i="1" dirty="0"/>
              <a:t>(X</a:t>
            </a:r>
            <a:r>
              <a:rPr lang="en-US" altLang="en-US" sz="2000" i="1" baseline="-25000" dirty="0"/>
              <a:t>1</a:t>
            </a:r>
            <a:r>
              <a:rPr lang="en-US" altLang="en-US" sz="2000" i="1" dirty="0"/>
              <a:t>, … ,</a:t>
            </a:r>
            <a:r>
              <a:rPr lang="en-US" altLang="en-US" sz="2000" i="1" dirty="0" err="1"/>
              <a:t>X</a:t>
            </a:r>
            <a:r>
              <a:rPr lang="en-US" altLang="en-US" sz="2000" i="1" baseline="-25000" dirty="0" err="1"/>
              <a:t>n</a:t>
            </a:r>
            <a:r>
              <a:rPr lang="en-US" altLang="en-US" sz="2000" i="1" dirty="0"/>
              <a:t>) = </a:t>
            </a:r>
            <a:r>
              <a:rPr lang="el-GR" altLang="en-US" sz="2000" i="1" dirty="0">
                <a:cs typeface="Arial" panose="020B0604020202020204" pitchFamily="34" charset="0"/>
              </a:rPr>
              <a:t>π</a:t>
            </a:r>
            <a:r>
              <a:rPr lang="en-US" altLang="en-US" sz="2000" i="1" baseline="-25000" dirty="0" err="1"/>
              <a:t>i</a:t>
            </a:r>
            <a:r>
              <a:rPr lang="en-US" altLang="en-US" sz="2000" i="1" baseline="-25000" dirty="0"/>
              <a:t> = 1</a:t>
            </a:r>
            <a:r>
              <a:rPr lang="en-US" altLang="en-US" sz="2000" i="1" dirty="0"/>
              <a:t> </a:t>
            </a:r>
            <a:r>
              <a:rPr lang="en-US" altLang="en-US" sz="2000" b="1" i="1" dirty="0"/>
              <a:t>P</a:t>
            </a:r>
            <a:r>
              <a:rPr lang="en-US" altLang="en-US" sz="2000" i="1" dirty="0"/>
              <a:t> (X</a:t>
            </a:r>
            <a:r>
              <a:rPr lang="en-US" altLang="en-US" sz="2000" i="1" baseline="-25000" dirty="0"/>
              <a:t>i </a:t>
            </a:r>
            <a:r>
              <a:rPr lang="en-US" altLang="en-US" sz="2000" i="1" dirty="0"/>
              <a:t>| Parents(X</a:t>
            </a:r>
            <a:r>
              <a:rPr lang="en-US" altLang="en-US" sz="2000" i="1" baseline="-25000" dirty="0"/>
              <a:t>i</a:t>
            </a:r>
            <a:r>
              <a:rPr lang="en-US" altLang="en-US" sz="2000" i="1" dirty="0"/>
              <a:t>))
</a:t>
            </a:r>
          </a:p>
          <a:p>
            <a:pPr lvl="4"/>
            <a:endParaRPr lang="en-US" altLang="en-US" sz="1400" dirty="0"/>
          </a:p>
          <a:p>
            <a:pPr>
              <a:buFontTx/>
              <a:buNone/>
            </a:pPr>
            <a:r>
              <a:rPr lang="en-US" altLang="en-US" sz="2000" dirty="0"/>
              <a:t>e.g., </a:t>
            </a:r>
            <a:r>
              <a:rPr lang="en-US" altLang="en-US" sz="2000" b="1" i="1" dirty="0"/>
              <a:t>P</a:t>
            </a:r>
            <a:r>
              <a:rPr lang="en-US" altLang="en-US" sz="2000" i="1" dirty="0"/>
              <a:t>(j </a:t>
            </a:r>
            <a:r>
              <a:rPr lang="en-US" altLang="en-US" sz="2000" i="1" dirty="0">
                <a:sym typeface="Symbol" panose="05050102010706020507" pitchFamily="18" charset="2"/>
              </a:rPr>
              <a:t></a:t>
            </a:r>
            <a:r>
              <a:rPr lang="en-US" altLang="en-US" sz="2000" i="1" dirty="0"/>
              <a:t> m </a:t>
            </a:r>
            <a:r>
              <a:rPr lang="en-US" altLang="en-US" sz="2000" i="1" dirty="0">
                <a:sym typeface="Symbol" panose="05050102010706020507" pitchFamily="18" charset="2"/>
              </a:rPr>
              <a:t></a:t>
            </a:r>
            <a:r>
              <a:rPr lang="en-US" altLang="en-US" sz="2000" i="1" dirty="0"/>
              <a:t> a </a:t>
            </a:r>
            <a:r>
              <a:rPr lang="en-US" altLang="en-US" sz="2000" i="1" dirty="0">
                <a:sym typeface="Symbol" panose="05050102010706020507" pitchFamily="18" charset="2"/>
              </a:rPr>
              <a:t></a:t>
            </a:r>
            <a:r>
              <a:rPr lang="en-US" altLang="en-US" sz="2000" i="1" dirty="0"/>
              <a:t> </a:t>
            </a:r>
            <a:r>
              <a:rPr lang="en-US" altLang="en-US" sz="2000" i="1" dirty="0">
                <a:sym typeface="Symbol" panose="05050102010706020507" pitchFamily="18" charset="2"/>
              </a:rPr>
              <a:t></a:t>
            </a:r>
            <a:r>
              <a:rPr lang="en-US" altLang="en-US" sz="2000" i="1" dirty="0"/>
              <a:t>b </a:t>
            </a:r>
            <a:r>
              <a:rPr lang="en-US" altLang="en-US" sz="2000" i="1" dirty="0">
                <a:sym typeface="Symbol" panose="05050102010706020507" pitchFamily="18" charset="2"/>
              </a:rPr>
              <a:t></a:t>
            </a:r>
            <a:r>
              <a:rPr lang="en-US" altLang="en-US" sz="2000" i="1" dirty="0"/>
              <a:t> </a:t>
            </a:r>
            <a:r>
              <a:rPr lang="en-US" altLang="en-US" sz="2000" i="1" dirty="0">
                <a:sym typeface="Symbol" panose="05050102010706020507" pitchFamily="18" charset="2"/>
              </a:rPr>
              <a:t></a:t>
            </a:r>
            <a:r>
              <a:rPr lang="en-US" altLang="en-US" sz="2000" i="1" dirty="0"/>
              <a:t>e)
</a:t>
            </a:r>
          </a:p>
          <a:p>
            <a:pPr>
              <a:buFontTx/>
              <a:buNone/>
            </a:pPr>
            <a:r>
              <a:rPr lang="en-US" altLang="en-US" sz="2000" i="1" dirty="0"/>
              <a:t>	= </a:t>
            </a:r>
            <a:r>
              <a:rPr lang="en-US" altLang="en-US" sz="2000" b="1" i="1" dirty="0"/>
              <a:t>P </a:t>
            </a:r>
            <a:r>
              <a:rPr lang="en-US" altLang="en-US" sz="2000" i="1" dirty="0"/>
              <a:t>(j | a) </a:t>
            </a:r>
            <a:r>
              <a:rPr lang="en-US" altLang="en-US" sz="2000" b="1" i="1" dirty="0"/>
              <a:t>P </a:t>
            </a:r>
            <a:r>
              <a:rPr lang="en-US" altLang="en-US" sz="2000" i="1" dirty="0"/>
              <a:t>(m | a) </a:t>
            </a:r>
            <a:r>
              <a:rPr lang="en-US" altLang="en-US" sz="2000" b="1" i="1" dirty="0"/>
              <a:t>P </a:t>
            </a:r>
            <a:r>
              <a:rPr lang="en-US" altLang="en-US" sz="2000" i="1" dirty="0"/>
              <a:t>(a | </a:t>
            </a:r>
            <a:r>
              <a:rPr lang="en-US" altLang="en-US" sz="2000" i="1" dirty="0">
                <a:sym typeface="Symbol" panose="05050102010706020507" pitchFamily="18" charset="2"/>
              </a:rPr>
              <a:t></a:t>
            </a:r>
            <a:r>
              <a:rPr lang="en-US" altLang="en-US" sz="2000" i="1" dirty="0"/>
              <a:t>b, </a:t>
            </a:r>
            <a:r>
              <a:rPr lang="en-US" altLang="en-US" sz="2000" i="1" dirty="0">
                <a:sym typeface="Symbol" panose="05050102010706020507" pitchFamily="18" charset="2"/>
              </a:rPr>
              <a:t></a:t>
            </a:r>
            <a:r>
              <a:rPr lang="en-US" altLang="en-US" sz="2000" i="1" dirty="0"/>
              <a:t>e) </a:t>
            </a:r>
            <a:r>
              <a:rPr lang="en-US" altLang="en-US" sz="2000" b="1" i="1" dirty="0"/>
              <a:t>P </a:t>
            </a:r>
            <a:r>
              <a:rPr lang="en-US" altLang="en-US" sz="2000" i="1" dirty="0"/>
              <a:t>(</a:t>
            </a:r>
            <a:r>
              <a:rPr lang="en-US" altLang="en-US" sz="2000" i="1" dirty="0">
                <a:sym typeface="Symbol" panose="05050102010706020507" pitchFamily="18" charset="2"/>
              </a:rPr>
              <a:t></a:t>
            </a:r>
            <a:r>
              <a:rPr lang="en-US" altLang="en-US" sz="2000" i="1" dirty="0"/>
              <a:t>b) </a:t>
            </a:r>
            <a:r>
              <a:rPr lang="en-US" altLang="en-US" sz="2000" b="1" i="1" dirty="0"/>
              <a:t>P </a:t>
            </a:r>
            <a:r>
              <a:rPr lang="en-US" altLang="en-US" sz="2000" i="1" dirty="0"/>
              <a:t>(</a:t>
            </a:r>
            <a:r>
              <a:rPr lang="en-US" altLang="en-US" sz="2000" i="1" dirty="0">
                <a:sym typeface="Symbol" panose="05050102010706020507" pitchFamily="18" charset="2"/>
              </a:rPr>
              <a:t></a:t>
            </a:r>
            <a:r>
              <a:rPr lang="en-US" altLang="en-US" sz="2000" i="1" dirty="0"/>
              <a:t>e)
</a:t>
            </a:r>
          </a:p>
          <a:p>
            <a:pPr>
              <a:buFontTx/>
              <a:buNone/>
            </a:pPr>
            <a:r>
              <a:rPr lang="en-US" altLang="en-US" sz="2000" dirty="0"/>
              <a:t>
</a:t>
            </a:r>
          </a:p>
        </p:txBody>
      </p:sp>
      <p:pic>
        <p:nvPicPr>
          <p:cNvPr id="10244" name="Picture 4" descr="burglary-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0601" y="2209801"/>
            <a:ext cx="1209675" cy="1209675"/>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pPr>
              <a:defRPr/>
            </a:pPr>
            <a:fld id="{7A0AEB49-C5C6-4C5C-B220-A41B1A158F94}"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204</a:t>
            </a:fld>
            <a:endParaRPr lang="en-US"/>
          </a:p>
        </p:txBody>
      </p:sp>
    </p:spTree>
    <p:extLst>
      <p:ext uri="{BB962C8B-B14F-4D97-AF65-F5344CB8AC3E}">
        <p14:creationId xmlns:p14="http://schemas.microsoft.com/office/powerpoint/2010/main" val="260488081"/>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3392" y="2132856"/>
            <a:ext cx="8064896" cy="3046988"/>
          </a:xfrm>
          <a:prstGeom prst="rect">
            <a:avLst/>
          </a:prstGeom>
          <a:noFill/>
        </p:spPr>
        <p:txBody>
          <a:bodyPr wrap="square" rtlCol="0">
            <a:spAutoFit/>
          </a:bodyPr>
          <a:lstStyle/>
          <a:p>
            <a:r>
              <a:rPr lang="en-US" sz="4800" dirty="0" smtClean="0">
                <a:solidFill>
                  <a:srgbClr val="7030A0"/>
                </a:solidFill>
              </a:rPr>
              <a:t>Thank you for your Attention </a:t>
            </a:r>
          </a:p>
          <a:p>
            <a:pPr algn="ctr"/>
            <a:endParaRPr lang="en-US" sz="4800" dirty="0" smtClean="0">
              <a:solidFill>
                <a:srgbClr val="7030A0"/>
              </a:solidFill>
            </a:endParaRPr>
          </a:p>
          <a:p>
            <a:pPr algn="ctr"/>
            <a:endParaRPr lang="en-US" sz="4800" dirty="0">
              <a:solidFill>
                <a:srgbClr val="7030A0"/>
              </a:solidFill>
            </a:endParaRPr>
          </a:p>
          <a:p>
            <a:pPr algn="ctr"/>
            <a:r>
              <a:rPr lang="en-US" sz="4800" dirty="0" smtClean="0">
                <a:solidFill>
                  <a:srgbClr val="7030A0"/>
                </a:solidFill>
              </a:rPr>
              <a:t>Any more queries</a:t>
            </a:r>
            <a:endParaRPr lang="en-IN" sz="4800" dirty="0">
              <a:solidFill>
                <a:srgbClr val="7030A0"/>
              </a:solidFill>
            </a:endParaRPr>
          </a:p>
        </p:txBody>
      </p:sp>
      <p:sp>
        <p:nvSpPr>
          <p:cNvPr id="5" name="Date Placeholder 4"/>
          <p:cNvSpPr>
            <a:spLocks noGrp="1"/>
          </p:cNvSpPr>
          <p:nvPr>
            <p:ph type="dt" sz="half" idx="10"/>
          </p:nvPr>
        </p:nvSpPr>
        <p:spPr/>
        <p:txBody>
          <a:bodyPr/>
          <a:lstStyle/>
          <a:p>
            <a:pPr>
              <a:defRPr/>
            </a:pPr>
            <a:fld id="{5073346B-6DCA-4A3C-9BBB-262E64D922E4}" type="datetime8">
              <a:rPr lang="en-US" smtClean="0"/>
              <a:t>1/17/2021 11:30 AM</a:t>
            </a:fld>
            <a:endParaRPr lang="en-US"/>
          </a:p>
        </p:txBody>
      </p:sp>
      <p:sp>
        <p:nvSpPr>
          <p:cNvPr id="6" name="Slide Number Placeholder 5"/>
          <p:cNvSpPr>
            <a:spLocks noGrp="1"/>
          </p:cNvSpPr>
          <p:nvPr>
            <p:ph type="sldNum" sz="quarter" idx="12"/>
          </p:nvPr>
        </p:nvSpPr>
        <p:spPr/>
        <p:txBody>
          <a:bodyPr/>
          <a:lstStyle/>
          <a:p>
            <a:pPr>
              <a:defRPr/>
            </a:pPr>
            <a:fld id="{95D59A8A-7DBD-46DB-811A-0FD3F62D5942}" type="slidenum">
              <a:rPr lang="en-US" smtClean="0"/>
              <a:pPr>
                <a:defRPr/>
              </a:pPr>
              <a:t>205</a:t>
            </a:fld>
            <a:endParaRPr lang="en-US"/>
          </a:p>
        </p:txBody>
      </p:sp>
    </p:spTree>
    <p:extLst>
      <p:ext uri="{BB962C8B-B14F-4D97-AF65-F5344CB8AC3E}">
        <p14:creationId xmlns:p14="http://schemas.microsoft.com/office/powerpoint/2010/main" val="177377978"/>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19" descr="11942.jpg"/>
          <p:cNvPicPr>
            <a:picLocks noChangeAspect="1"/>
          </p:cNvPicPr>
          <p:nvPr/>
        </p:nvPicPr>
        <p:blipFill rotWithShape="1">
          <a:blip r:embed="rId3">
            <a:lum bright="-20000" contrast="22000"/>
          </a:blip>
          <a:srcRect t="5436" b="48065"/>
          <a:stretch/>
        </p:blipFill>
        <p:spPr bwMode="auto">
          <a:xfrm>
            <a:off x="1" y="-2410"/>
            <a:ext cx="12191999" cy="7029426"/>
          </a:xfrm>
          <a:prstGeom prst="rect">
            <a:avLst/>
          </a:prstGeom>
          <a:solidFill>
            <a:schemeClr val="bg2">
              <a:lumMod val="75000"/>
            </a:schemeClr>
          </a:solidFill>
          <a:ln w="9525">
            <a:noFill/>
            <a:miter lim="800000"/>
            <a:headEnd/>
            <a:tailEnd/>
          </a:ln>
        </p:spPr>
      </p:pic>
      <p:grpSp>
        <p:nvGrpSpPr>
          <p:cNvPr id="18" name="Group 17"/>
          <p:cNvGrpSpPr/>
          <p:nvPr/>
        </p:nvGrpSpPr>
        <p:grpSpPr>
          <a:xfrm>
            <a:off x="10075256" y="714358"/>
            <a:ext cx="1853392" cy="645915"/>
            <a:chOff x="6810375" y="833438"/>
            <a:chExt cx="1853392" cy="645915"/>
          </a:xfrm>
        </p:grpSpPr>
        <p:sp>
          <p:nvSpPr>
            <p:cNvPr id="5130" name="TextBox 12"/>
            <p:cNvSpPr txBox="1">
              <a:spLocks noChangeArrowheads="1"/>
            </p:cNvSpPr>
            <p:nvPr/>
          </p:nvSpPr>
          <p:spPr bwMode="auto">
            <a:xfrm>
              <a:off x="6810375" y="833438"/>
              <a:ext cx="1853392" cy="492443"/>
            </a:xfrm>
            <a:prstGeom prst="rect">
              <a:avLst/>
            </a:prstGeom>
            <a:noFill/>
            <a:ln w="9525">
              <a:noFill/>
              <a:miter lim="800000"/>
              <a:headEnd/>
              <a:tailEnd/>
            </a:ln>
          </p:spPr>
          <p:txBody>
            <a:bodyPr wrap="none">
              <a:spAutoFit/>
            </a:bodyPr>
            <a:lstStyle/>
            <a:p>
              <a:r>
                <a:rPr lang="en-US" sz="2600" b="1" dirty="0">
                  <a:solidFill>
                    <a:srgbClr val="FFFFFF"/>
                  </a:solidFill>
                  <a:latin typeface="Helvetica" pitchFamily="34" charset="0"/>
                  <a:cs typeface="Helvetica" pitchFamily="34" charset="0"/>
                </a:rPr>
                <a:t>BITS</a:t>
              </a:r>
              <a:r>
                <a:rPr lang="en-US" sz="2600" b="1" dirty="0">
                  <a:solidFill>
                    <a:srgbClr val="FFFFFF"/>
                  </a:solidFill>
                  <a:latin typeface="Helvetica Neue"/>
                  <a:ea typeface="Helvetica Neue"/>
                  <a:cs typeface="Helvetica Neue"/>
                </a:rPr>
                <a:t> </a:t>
              </a:r>
              <a:r>
                <a:rPr lang="en-US" sz="2600" dirty="0">
                  <a:solidFill>
                    <a:srgbClr val="FFFFFF"/>
                  </a:solidFill>
                  <a:latin typeface="Helvetica" pitchFamily="34" charset="0"/>
                  <a:cs typeface="Helvetica" pitchFamily="34" charset="0"/>
                </a:rPr>
                <a:t>Pilani</a:t>
              </a:r>
            </a:p>
          </p:txBody>
        </p:sp>
        <p:sp>
          <p:nvSpPr>
            <p:cNvPr id="5131" name="TextBox 13"/>
            <p:cNvSpPr txBox="1">
              <a:spLocks noChangeArrowheads="1"/>
            </p:cNvSpPr>
            <p:nvPr/>
          </p:nvSpPr>
          <p:spPr bwMode="auto">
            <a:xfrm>
              <a:off x="7312025" y="1171576"/>
              <a:ext cx="1340432" cy="307777"/>
            </a:xfrm>
            <a:prstGeom prst="rect">
              <a:avLst/>
            </a:prstGeom>
            <a:noFill/>
            <a:ln w="9525">
              <a:noFill/>
              <a:miter lim="800000"/>
              <a:headEnd/>
              <a:tailEnd/>
            </a:ln>
          </p:spPr>
          <p:txBody>
            <a:bodyPr wrap="none">
              <a:spAutoFit/>
            </a:bodyPr>
            <a:lstStyle/>
            <a:p>
              <a:r>
                <a:rPr lang="en-US" sz="1400" dirty="0">
                  <a:solidFill>
                    <a:srgbClr val="FFFFFF"/>
                  </a:solidFill>
                  <a:latin typeface="Helvetica" pitchFamily="34" charset="0"/>
                  <a:cs typeface="Helvetica" pitchFamily="34" charset="0"/>
                </a:rPr>
                <a:t>Pilani Campus</a:t>
              </a:r>
              <a:endParaRPr lang="en-US" sz="1400" dirty="0">
                <a:latin typeface="Helvetica" pitchFamily="34" charset="0"/>
                <a:cs typeface="Helvetica" pitchFamily="34" charset="0"/>
              </a:endParaRPr>
            </a:p>
          </p:txBody>
        </p:sp>
      </p:grpSp>
      <p:pic>
        <p:nvPicPr>
          <p:cNvPr id="5132" name="Picture 15" descr="Picture 7.png"/>
          <p:cNvPicPr>
            <a:picLocks noChangeAspect="1"/>
          </p:cNvPicPr>
          <p:nvPr/>
        </p:nvPicPr>
        <p:blipFill>
          <a:blip r:embed="rId4"/>
          <a:srcRect l="1923" b="5336"/>
          <a:stretch>
            <a:fillRect/>
          </a:stretch>
        </p:blipFill>
        <p:spPr bwMode="auto">
          <a:xfrm>
            <a:off x="9667251" y="2"/>
            <a:ext cx="2193925" cy="692151"/>
          </a:xfrm>
          <a:prstGeom prst="rect">
            <a:avLst/>
          </a:prstGeom>
          <a:noFill/>
          <a:ln w="9525">
            <a:noFill/>
            <a:miter lim="800000"/>
            <a:headEnd/>
            <a:tailEnd/>
          </a:ln>
        </p:spPr>
      </p:pic>
      <p:grpSp>
        <p:nvGrpSpPr>
          <p:cNvPr id="3" name="Group 2"/>
          <p:cNvGrpSpPr/>
          <p:nvPr/>
        </p:nvGrpSpPr>
        <p:grpSpPr>
          <a:xfrm>
            <a:off x="-24680" y="3405898"/>
            <a:ext cx="11017224" cy="1841959"/>
            <a:chOff x="-24680" y="5633261"/>
            <a:chExt cx="8145017" cy="1612163"/>
          </a:xfrm>
        </p:grpSpPr>
        <p:sp>
          <p:nvSpPr>
            <p:cNvPr id="23" name="Rectangle 22"/>
            <p:cNvSpPr/>
            <p:nvPr/>
          </p:nvSpPr>
          <p:spPr>
            <a:xfrm>
              <a:off x="2982045" y="7153984"/>
              <a:ext cx="2730649" cy="91440"/>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4" name="Rectangle 23"/>
            <p:cNvSpPr/>
            <p:nvPr/>
          </p:nvSpPr>
          <p:spPr>
            <a:xfrm>
              <a:off x="5515250" y="7153984"/>
              <a:ext cx="2605087" cy="9144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5" name="Rectangle 24"/>
            <p:cNvSpPr/>
            <p:nvPr/>
          </p:nvSpPr>
          <p:spPr>
            <a:xfrm>
              <a:off x="-24680" y="7153984"/>
              <a:ext cx="3006725" cy="91440"/>
            </a:xfrm>
            <a:prstGeom prst="rect">
              <a:avLst/>
            </a:prstGeom>
            <a:solidFill>
              <a:srgbClr val="FFCE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5129" name="Picture 11" descr="logo.png"/>
            <p:cNvPicPr>
              <a:picLocks noChangeAspect="1"/>
            </p:cNvPicPr>
            <p:nvPr/>
          </p:nvPicPr>
          <p:blipFill>
            <a:blip r:embed="rId5"/>
            <a:srcRect/>
            <a:stretch>
              <a:fillRect/>
            </a:stretch>
          </p:blipFill>
          <p:spPr bwMode="auto">
            <a:xfrm>
              <a:off x="135026" y="5633261"/>
              <a:ext cx="1277650" cy="1417844"/>
            </a:xfrm>
            <a:prstGeom prst="rect">
              <a:avLst/>
            </a:prstGeom>
            <a:noFill/>
            <a:ln w="9525">
              <a:noFill/>
              <a:miter lim="800000"/>
              <a:headEnd/>
              <a:tailEnd/>
            </a:ln>
          </p:spPr>
        </p:pic>
        <p:sp>
          <p:nvSpPr>
            <p:cNvPr id="26" name="TextBox 25"/>
            <p:cNvSpPr txBox="1"/>
            <p:nvPr/>
          </p:nvSpPr>
          <p:spPr>
            <a:xfrm>
              <a:off x="1519147" y="5753981"/>
              <a:ext cx="5542903" cy="1373835"/>
            </a:xfrm>
            <a:prstGeom prst="rect">
              <a:avLst/>
            </a:prstGeom>
            <a:solidFill>
              <a:srgbClr val="FFFF00"/>
            </a:solidFill>
            <a:ln>
              <a:solidFill>
                <a:schemeClr val="accent1"/>
              </a:solidFill>
            </a:ln>
          </p:spPr>
          <p:txBody>
            <a:bodyPr wrap="square">
              <a:spAutoFit/>
            </a:bodyPr>
            <a:lstStyle/>
            <a:p>
              <a:pPr algn="ctr" fontAlgn="auto">
                <a:spcBef>
                  <a:spcPts val="0"/>
                </a:spcBef>
                <a:spcAft>
                  <a:spcPts val="0"/>
                </a:spcAft>
                <a:defRPr/>
              </a:pPr>
              <a:r>
                <a:rPr lang="en-US" sz="2400" b="1" dirty="0" smtClean="0">
                  <a:solidFill>
                    <a:srgbClr val="FF0000"/>
                  </a:solidFill>
                  <a:latin typeface="Adobe Caslon Pro Bold" pitchFamily="18" charset="0"/>
                  <a:cs typeface="Helvetica"/>
                </a:rPr>
                <a:t>DSE CL 557  - Artificial and Computational Intelligence</a:t>
              </a:r>
            </a:p>
            <a:p>
              <a:pPr algn="ctr" fontAlgn="auto">
                <a:spcBef>
                  <a:spcPts val="0"/>
                </a:spcBef>
                <a:spcAft>
                  <a:spcPts val="0"/>
                </a:spcAft>
                <a:defRPr/>
              </a:pPr>
              <a:endParaRPr lang="en-US" sz="2400" b="1" dirty="0" smtClean="0">
                <a:solidFill>
                  <a:srgbClr val="FF0000"/>
                </a:solidFill>
                <a:latin typeface="Adobe Caslon Pro Bold" pitchFamily="18" charset="0"/>
                <a:cs typeface="Helvetica"/>
              </a:endParaRPr>
            </a:p>
            <a:p>
              <a:pPr algn="ctr" fontAlgn="auto">
                <a:spcBef>
                  <a:spcPts val="0"/>
                </a:spcBef>
                <a:spcAft>
                  <a:spcPts val="0"/>
                </a:spcAft>
                <a:defRPr/>
              </a:pPr>
              <a:r>
                <a:rPr lang="en-US" sz="2400" b="1" dirty="0" smtClean="0">
                  <a:solidFill>
                    <a:srgbClr val="000099"/>
                  </a:solidFill>
                  <a:latin typeface="Adobe Caslon Pro Bold" pitchFamily="18" charset="0"/>
                  <a:cs typeface="Helvetica"/>
                </a:rPr>
                <a:t>#13. </a:t>
              </a:r>
              <a:r>
                <a:rPr lang="en-US" sz="2400" b="1" dirty="0">
                  <a:solidFill>
                    <a:srgbClr val="000099"/>
                  </a:solidFill>
                  <a:latin typeface="Adobe Caslon Pro Bold" pitchFamily="18" charset="0"/>
                  <a:cs typeface="Helvetica"/>
                </a:rPr>
                <a:t>Probabilistic Representation and </a:t>
              </a:r>
              <a:r>
                <a:rPr lang="en-US" sz="2400" b="1" dirty="0" smtClean="0">
                  <a:solidFill>
                    <a:srgbClr val="000099"/>
                  </a:solidFill>
                  <a:latin typeface="Adobe Caslon Pro Bold" pitchFamily="18" charset="0"/>
                  <a:cs typeface="Helvetica"/>
                </a:rPr>
                <a:t>Reasoning            – Contd..</a:t>
              </a:r>
              <a:endParaRPr lang="en-US" sz="1200" dirty="0">
                <a:solidFill>
                  <a:schemeClr val="tx1">
                    <a:lumMod val="95000"/>
                    <a:lumOff val="5000"/>
                  </a:schemeClr>
                </a:solidFill>
                <a:latin typeface="Palatino Linotype" pitchFamily="18" charset="0"/>
                <a:cs typeface="Helvetica"/>
              </a:endParaRPr>
            </a:p>
          </p:txBody>
        </p:sp>
      </p:grpSp>
      <p:sp>
        <p:nvSpPr>
          <p:cNvPr id="2" name="Rectangle 1"/>
          <p:cNvSpPr/>
          <p:nvPr/>
        </p:nvSpPr>
        <p:spPr>
          <a:xfrm>
            <a:off x="191344" y="2449182"/>
            <a:ext cx="3046254" cy="369332"/>
          </a:xfrm>
          <a:prstGeom prst="rect">
            <a:avLst/>
          </a:prstGeom>
        </p:spPr>
        <p:txBody>
          <a:bodyPr wrap="square">
            <a:spAutoFit/>
          </a:bodyPr>
          <a:lstStyle/>
          <a:p>
            <a:pPr algn="ctr">
              <a:spcBef>
                <a:spcPct val="50000"/>
              </a:spcBef>
            </a:pPr>
            <a:r>
              <a:rPr lang="en-US" sz="900" dirty="0" smtClean="0">
                <a:solidFill>
                  <a:schemeClr val="bg1"/>
                </a:solidFill>
                <a:latin typeface="Palatino"/>
                <a:cs typeface="Palatino"/>
              </a:rPr>
              <a:t>(some slides </a:t>
            </a:r>
            <a:r>
              <a:rPr lang="en-US" sz="900" dirty="0">
                <a:solidFill>
                  <a:schemeClr val="bg1"/>
                </a:solidFill>
                <a:latin typeface="Palatino"/>
                <a:cs typeface="Palatino"/>
              </a:rPr>
              <a:t>adapted </a:t>
            </a:r>
            <a:r>
              <a:rPr lang="en-US" sz="900" dirty="0" smtClean="0">
                <a:solidFill>
                  <a:schemeClr val="bg1"/>
                </a:solidFill>
                <a:latin typeface="Palatino"/>
                <a:cs typeface="Palatino"/>
              </a:rPr>
              <a:t>from </a:t>
            </a:r>
            <a:r>
              <a:rPr lang="en-US" sz="900" dirty="0" smtClean="0">
                <a:solidFill>
                  <a:schemeClr val="bg1"/>
                </a:solidFill>
                <a:latin typeface="Calibri"/>
                <a:cs typeface="Calibri"/>
              </a:rPr>
              <a:t>Stuart</a:t>
            </a:r>
            <a:r>
              <a:rPr lang="en-US" sz="900" dirty="0" smtClean="0">
                <a:solidFill>
                  <a:schemeClr val="bg1"/>
                </a:solidFill>
                <a:latin typeface="Palatino"/>
                <a:cs typeface="Palatino"/>
              </a:rPr>
              <a:t>  </a:t>
            </a:r>
            <a:r>
              <a:rPr lang="en-IN" sz="900" dirty="0">
                <a:solidFill>
                  <a:schemeClr val="bg1"/>
                </a:solidFill>
              </a:rPr>
              <a:t>http://aima.cs.berkeley.edu/</a:t>
            </a:r>
            <a:r>
              <a:rPr lang="en-US" sz="900" dirty="0" smtClean="0">
                <a:solidFill>
                  <a:schemeClr val="bg1"/>
                </a:solidFill>
                <a:latin typeface="Palatino"/>
                <a:cs typeface="Palatino"/>
              </a:rPr>
              <a:t>)</a:t>
            </a:r>
            <a:endParaRPr lang="en-US" sz="900" dirty="0">
              <a:solidFill>
                <a:schemeClr val="bg1"/>
              </a:solidFill>
              <a:latin typeface="Palatino"/>
              <a:cs typeface="Palatino"/>
            </a:endParaRPr>
          </a:p>
        </p:txBody>
      </p:sp>
      <p:sp>
        <p:nvSpPr>
          <p:cNvPr id="6" name="Rectangle 5"/>
          <p:cNvSpPr/>
          <p:nvPr/>
        </p:nvSpPr>
        <p:spPr>
          <a:xfrm>
            <a:off x="191344" y="5775647"/>
            <a:ext cx="3507563" cy="461665"/>
          </a:xfrm>
          <a:prstGeom prst="rect">
            <a:avLst/>
          </a:prstGeom>
        </p:spPr>
        <p:txBody>
          <a:bodyPr wrap="none">
            <a:spAutoFit/>
          </a:bodyPr>
          <a:lstStyle/>
          <a:p>
            <a:fld id="{FF8EA8C4-DC85-4AF6-93A9-6960CF029261}" type="datetime2">
              <a:rPr lang="en-US" sz="2400">
                <a:solidFill>
                  <a:schemeClr val="bg1"/>
                </a:solidFill>
                <a:latin typeface="Adobe Caslon Pro Bold" pitchFamily="18" charset="0"/>
                <a:cs typeface="Helvetica"/>
              </a:rPr>
              <a:pPr/>
              <a:t>Sunday, January 17, 2021</a:t>
            </a:fld>
            <a:endParaRPr lang="en-IN" sz="2400" dirty="0">
              <a:solidFill>
                <a:schemeClr val="bg1"/>
              </a:solidFill>
            </a:endParaRPr>
          </a:p>
        </p:txBody>
      </p:sp>
      <p:sp>
        <p:nvSpPr>
          <p:cNvPr id="7" name="Rectangle 6"/>
          <p:cNvSpPr/>
          <p:nvPr/>
        </p:nvSpPr>
        <p:spPr>
          <a:xfrm>
            <a:off x="8112224" y="5775647"/>
            <a:ext cx="2993260" cy="461665"/>
          </a:xfrm>
          <a:prstGeom prst="rect">
            <a:avLst/>
          </a:prstGeom>
        </p:spPr>
        <p:txBody>
          <a:bodyPr wrap="square">
            <a:spAutoFit/>
          </a:bodyPr>
          <a:lstStyle/>
          <a:p>
            <a:r>
              <a:rPr lang="en-US" sz="2400" dirty="0">
                <a:solidFill>
                  <a:schemeClr val="bg1"/>
                </a:solidFill>
                <a:latin typeface="Adobe Caslon Pro Bold" pitchFamily="18" charset="0"/>
                <a:cs typeface="Helvetica"/>
              </a:rPr>
              <a:t>Dr. Saikishor Jangiti</a:t>
            </a:r>
            <a:endParaRPr lang="en-IN" sz="2400" dirty="0">
              <a:solidFill>
                <a:schemeClr val="bg1"/>
              </a:solidFill>
            </a:endParaRPr>
          </a:p>
        </p:txBody>
      </p:sp>
      <p:pic>
        <p:nvPicPr>
          <p:cNvPr id="1026" name="Picture 2" descr="See the source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7079" y="524403"/>
            <a:ext cx="1814784" cy="1879872"/>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pPr>
              <a:defRPr/>
            </a:pPr>
            <a:fld id="{0D8A5682-6C48-401E-81D9-F7A6B68E0E27}" type="datetime8">
              <a:rPr lang="en-US" smtClean="0"/>
              <a:t>1/17/2021 11:30 AM</a:t>
            </a:fld>
            <a:endParaRPr lang="en-US"/>
          </a:p>
        </p:txBody>
      </p:sp>
      <p:sp>
        <p:nvSpPr>
          <p:cNvPr id="5" name="Slide Number Placeholder 4"/>
          <p:cNvSpPr>
            <a:spLocks noGrp="1"/>
          </p:cNvSpPr>
          <p:nvPr>
            <p:ph type="sldNum" sz="quarter" idx="12"/>
          </p:nvPr>
        </p:nvSpPr>
        <p:spPr/>
        <p:txBody>
          <a:bodyPr/>
          <a:lstStyle/>
          <a:p>
            <a:pPr>
              <a:defRPr/>
            </a:pPr>
            <a:fld id="{4C84874A-9F9C-412B-8B59-7BB7BD4CCB0F}" type="slidenum">
              <a:rPr lang="en-US" smtClean="0"/>
              <a:pPr>
                <a:defRPr/>
              </a:pPr>
              <a:t>206</a:t>
            </a:fld>
            <a:endParaRPr lang="en-US"/>
          </a:p>
        </p:txBody>
      </p:sp>
    </p:spTree>
    <p:extLst>
      <p:ext uri="{BB962C8B-B14F-4D97-AF65-F5344CB8AC3E}">
        <p14:creationId xmlns:p14="http://schemas.microsoft.com/office/powerpoint/2010/main" val="3742343505"/>
      </p:ext>
    </p:extLst>
  </p:cSld>
  <p:clrMapOvr>
    <a:masterClrMapping/>
  </p:clrMapOvr>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dirty="0"/>
              <a:t>Today</a:t>
            </a:r>
            <a:endParaRPr lang="en-US" altLang="en-US" dirty="0"/>
          </a:p>
        </p:txBody>
      </p:sp>
      <p:sp>
        <p:nvSpPr>
          <p:cNvPr id="4099" name="Rectangle 3"/>
          <p:cNvSpPr>
            <a:spLocks noGrp="1" noChangeArrowheads="1"/>
          </p:cNvSpPr>
          <p:nvPr>
            <p:ph type="body" idx="1"/>
          </p:nvPr>
        </p:nvSpPr>
        <p:spPr>
          <a:xfrm>
            <a:off x="609600" y="1340768"/>
            <a:ext cx="8669867" cy="4525963"/>
          </a:xfrm>
        </p:spPr>
        <p:txBody>
          <a:bodyPr>
            <a:normAutofit/>
          </a:bodyPr>
          <a:lstStyle/>
          <a:p>
            <a:pPr marL="0" indent="0">
              <a:buNone/>
            </a:pPr>
            <a:r>
              <a:rPr lang="en-IN" dirty="0"/>
              <a:t>Probabilistic Representation and Reasoning 	</a:t>
            </a:r>
          </a:p>
          <a:p>
            <a:r>
              <a:rPr lang="en-US" sz="2400" dirty="0"/>
              <a:t>Representation of Conditional Independence using BN </a:t>
            </a:r>
          </a:p>
          <a:p>
            <a:r>
              <a:rPr lang="en-US" sz="2400" dirty="0" smtClean="0"/>
              <a:t>Exact </a:t>
            </a:r>
            <a:r>
              <a:rPr lang="en-US" sz="2400" dirty="0"/>
              <a:t>Inference - by enumeration and variable elimination </a:t>
            </a:r>
          </a:p>
          <a:p>
            <a:r>
              <a:rPr lang="en-US" sz="2400" dirty="0" smtClean="0"/>
              <a:t>Need </a:t>
            </a:r>
            <a:r>
              <a:rPr lang="en-US" sz="2400" dirty="0"/>
              <a:t>for Approximate Inference - direct Sampling </a:t>
            </a:r>
          </a:p>
          <a:p>
            <a:pPr marL="0" indent="0">
              <a:buNone/>
            </a:pPr>
            <a:endParaRPr lang="en-IN" dirty="0"/>
          </a:p>
        </p:txBody>
      </p:sp>
      <p:sp>
        <p:nvSpPr>
          <p:cNvPr id="4" name="Rectangle 3"/>
          <p:cNvSpPr/>
          <p:nvPr/>
        </p:nvSpPr>
        <p:spPr>
          <a:xfrm>
            <a:off x="483750" y="5897293"/>
            <a:ext cx="8596044" cy="369332"/>
          </a:xfrm>
          <a:prstGeom prst="rect">
            <a:avLst/>
          </a:prstGeom>
        </p:spPr>
        <p:txBody>
          <a:bodyPr wrap="square">
            <a:spAutoFit/>
          </a:bodyPr>
          <a:lstStyle/>
          <a:p>
            <a:r>
              <a:rPr lang="en-IN" dirty="0"/>
              <a:t>Reference: </a:t>
            </a:r>
            <a:r>
              <a:rPr lang="en-IN" dirty="0" smtClean="0"/>
              <a:t>Chapter 13, 14.1 &amp; 14.2  from </a:t>
            </a:r>
            <a:r>
              <a:rPr lang="en-IN" dirty="0"/>
              <a:t>AI: A modern approach (Russell, </a:t>
            </a:r>
            <a:r>
              <a:rPr lang="en-IN" dirty="0" err="1"/>
              <a:t>Norvig</a:t>
            </a:r>
            <a:r>
              <a:rPr lang="en-IN" dirty="0"/>
              <a:t>)</a:t>
            </a:r>
          </a:p>
        </p:txBody>
      </p:sp>
      <p:sp>
        <p:nvSpPr>
          <p:cNvPr id="2" name="Date Placeholder 1"/>
          <p:cNvSpPr>
            <a:spLocks noGrp="1"/>
          </p:cNvSpPr>
          <p:nvPr>
            <p:ph type="dt" sz="half" idx="10"/>
          </p:nvPr>
        </p:nvSpPr>
        <p:spPr/>
        <p:txBody>
          <a:bodyPr/>
          <a:lstStyle/>
          <a:p>
            <a:pPr>
              <a:defRPr/>
            </a:pPr>
            <a:fld id="{0538F8ED-BAAB-4AAD-9A1B-70F7C7A82A25}"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207</a:t>
            </a:fld>
            <a:endParaRPr lang="en-US"/>
          </a:p>
        </p:txBody>
      </p:sp>
    </p:spTree>
    <p:extLst>
      <p:ext uri="{BB962C8B-B14F-4D97-AF65-F5344CB8AC3E}">
        <p14:creationId xmlns:p14="http://schemas.microsoft.com/office/powerpoint/2010/main" val="2754461938"/>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a:t>Bayesian networks</a:t>
            </a:r>
          </a:p>
        </p:txBody>
      </p:sp>
      <p:sp>
        <p:nvSpPr>
          <p:cNvPr id="5123" name="Rectangle 3"/>
          <p:cNvSpPr>
            <a:spLocks noGrp="1" noChangeArrowheads="1"/>
          </p:cNvSpPr>
          <p:nvPr>
            <p:ph type="body" idx="1"/>
          </p:nvPr>
        </p:nvSpPr>
        <p:spPr/>
        <p:txBody>
          <a:bodyPr/>
          <a:lstStyle/>
          <a:p>
            <a:pPr>
              <a:lnSpc>
                <a:spcPct val="80000"/>
              </a:lnSpc>
            </a:pPr>
            <a:r>
              <a:rPr lang="en-US" altLang="en-US" sz="2400" dirty="0"/>
              <a:t>A simple, graphical notation for conditional independence assertions and hence for compact specification of full joint distributions</a:t>
            </a:r>
          </a:p>
          <a:p>
            <a:pPr marL="0" indent="0">
              <a:lnSpc>
                <a:spcPct val="80000"/>
              </a:lnSpc>
              <a:buNone/>
            </a:pPr>
            <a:endParaRPr lang="en-US" altLang="en-US" sz="2400" dirty="0"/>
          </a:p>
          <a:p>
            <a:pPr>
              <a:lnSpc>
                <a:spcPct val="80000"/>
              </a:lnSpc>
            </a:pPr>
            <a:r>
              <a:rPr lang="en-US" altLang="en-US" sz="2400" dirty="0"/>
              <a:t>Syntax:</a:t>
            </a:r>
          </a:p>
          <a:p>
            <a:pPr lvl="1">
              <a:lnSpc>
                <a:spcPct val="80000"/>
              </a:lnSpc>
            </a:pPr>
            <a:r>
              <a:rPr lang="en-US" altLang="en-US" sz="2000" dirty="0"/>
              <a:t>a set of nodes, one per </a:t>
            </a:r>
            <a:r>
              <a:rPr lang="en-US" altLang="en-US" sz="2000" dirty="0" smtClean="0"/>
              <a:t>variable</a:t>
            </a:r>
            <a:endParaRPr lang="en-US" altLang="en-US" sz="2000" dirty="0"/>
          </a:p>
          <a:p>
            <a:pPr lvl="1">
              <a:lnSpc>
                <a:spcPct val="80000"/>
              </a:lnSpc>
            </a:pPr>
            <a:r>
              <a:rPr lang="en-US" altLang="en-US" sz="2000" dirty="0"/>
              <a:t>a directed, acyclic graph (link </a:t>
            </a:r>
            <a:r>
              <a:rPr lang="en-US" altLang="en-US" sz="2000" dirty="0">
                <a:cs typeface="Arial" panose="020B0604020202020204" pitchFamily="34" charset="0"/>
              </a:rPr>
              <a:t>≈ </a:t>
            </a:r>
            <a:r>
              <a:rPr lang="en-US" altLang="en-US" sz="2000" dirty="0"/>
              <a:t>"directly influences")</a:t>
            </a:r>
          </a:p>
          <a:p>
            <a:pPr lvl="1">
              <a:lnSpc>
                <a:spcPct val="80000"/>
              </a:lnSpc>
            </a:pPr>
            <a:r>
              <a:rPr lang="en-US" altLang="en-US" sz="2000" dirty="0"/>
              <a:t>a conditional distribution for each node given its parents:</a:t>
            </a:r>
          </a:p>
          <a:p>
            <a:pPr lvl="2" algn="ctr">
              <a:lnSpc>
                <a:spcPct val="80000"/>
              </a:lnSpc>
              <a:buFontTx/>
              <a:buNone/>
            </a:pPr>
            <a:r>
              <a:rPr lang="en-US" altLang="en-US" sz="1800" b="1" dirty="0"/>
              <a:t>P </a:t>
            </a:r>
            <a:r>
              <a:rPr lang="en-US" altLang="en-US" sz="1800" dirty="0"/>
              <a:t>(X</a:t>
            </a:r>
            <a:r>
              <a:rPr lang="en-US" altLang="en-US" sz="1800" baseline="-25000" dirty="0"/>
              <a:t>i </a:t>
            </a:r>
            <a:r>
              <a:rPr lang="en-US" altLang="en-US" sz="1800" dirty="0"/>
              <a:t>| Parents (X</a:t>
            </a:r>
            <a:r>
              <a:rPr lang="en-US" altLang="en-US" sz="1800" baseline="-25000" dirty="0"/>
              <a:t>i</a:t>
            </a:r>
            <a:r>
              <a:rPr lang="en-US" altLang="en-US" sz="1800" dirty="0"/>
              <a:t>))</a:t>
            </a:r>
          </a:p>
          <a:p>
            <a:pPr lvl="2" algn="ctr">
              <a:lnSpc>
                <a:spcPct val="80000"/>
              </a:lnSpc>
              <a:buFontTx/>
              <a:buNone/>
            </a:pPr>
            <a:endParaRPr lang="en-US" altLang="en-US" sz="1800" dirty="0"/>
          </a:p>
          <a:p>
            <a:pPr>
              <a:lnSpc>
                <a:spcPct val="80000"/>
              </a:lnSpc>
            </a:pPr>
            <a:r>
              <a:rPr lang="en-US" altLang="en-US" sz="2400" dirty="0"/>
              <a:t>In the simplest case, conditional distribution represented as a </a:t>
            </a:r>
            <a:r>
              <a:rPr lang="en-US" altLang="en-US" sz="2400" dirty="0">
                <a:solidFill>
                  <a:schemeClr val="accent2"/>
                </a:solidFill>
              </a:rPr>
              <a:t>conditional probability table</a:t>
            </a:r>
            <a:r>
              <a:rPr lang="en-US" altLang="en-US" sz="2400" dirty="0"/>
              <a:t> (CPT) giving the distribution over </a:t>
            </a:r>
            <a:r>
              <a:rPr lang="en-US" altLang="en-US" sz="2400" i="1" dirty="0"/>
              <a:t>X</a:t>
            </a:r>
            <a:r>
              <a:rPr lang="en-US" altLang="en-US" sz="2400" i="1" baseline="-25000" dirty="0"/>
              <a:t>i</a:t>
            </a:r>
            <a:r>
              <a:rPr lang="en-US" altLang="en-US" sz="2400" dirty="0"/>
              <a:t> for each combination of parent values</a:t>
            </a:r>
          </a:p>
        </p:txBody>
      </p:sp>
      <p:sp>
        <p:nvSpPr>
          <p:cNvPr id="4" name="Date Placeholder 3"/>
          <p:cNvSpPr>
            <a:spLocks noGrp="1"/>
          </p:cNvSpPr>
          <p:nvPr>
            <p:ph type="dt" sz="half" idx="10"/>
          </p:nvPr>
        </p:nvSpPr>
        <p:spPr/>
        <p:txBody>
          <a:bodyPr/>
          <a:lstStyle/>
          <a:p>
            <a:pPr>
              <a:defRPr/>
            </a:pPr>
            <a:fld id="{4CE9E613-643E-43DE-98D5-AD818639B768}" type="datetime8">
              <a:rPr lang="en-US" smtClean="0"/>
              <a:t>1/17/2021 11:30 AM</a:t>
            </a:fld>
            <a:endParaRPr lang="en-US"/>
          </a:p>
        </p:txBody>
      </p:sp>
      <p:sp>
        <p:nvSpPr>
          <p:cNvPr id="5" name="Slide Number Placeholder 4"/>
          <p:cNvSpPr>
            <a:spLocks noGrp="1"/>
          </p:cNvSpPr>
          <p:nvPr>
            <p:ph type="sldNum" sz="quarter" idx="12"/>
          </p:nvPr>
        </p:nvSpPr>
        <p:spPr/>
        <p:txBody>
          <a:bodyPr/>
          <a:lstStyle/>
          <a:p>
            <a:pPr>
              <a:defRPr/>
            </a:pPr>
            <a:fld id="{54CD2F88-8A41-4E7F-9278-91FE67E35F94}" type="slidenum">
              <a:rPr lang="en-US" smtClean="0"/>
              <a:pPr>
                <a:defRPr/>
              </a:pPr>
              <a:t>208</a:t>
            </a:fld>
            <a:endParaRPr lang="en-US"/>
          </a:p>
        </p:txBody>
      </p:sp>
    </p:spTree>
    <p:extLst>
      <p:ext uri="{BB962C8B-B14F-4D97-AF65-F5344CB8AC3E}">
        <p14:creationId xmlns:p14="http://schemas.microsoft.com/office/powerpoint/2010/main" val="227521309"/>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a:t>Example</a:t>
            </a:r>
          </a:p>
        </p:txBody>
      </p:sp>
      <p:sp>
        <p:nvSpPr>
          <p:cNvPr id="6147" name="Rectangle 3"/>
          <p:cNvSpPr>
            <a:spLocks noGrp="1" noChangeArrowheads="1"/>
          </p:cNvSpPr>
          <p:nvPr>
            <p:ph type="body" idx="1"/>
          </p:nvPr>
        </p:nvSpPr>
        <p:spPr/>
        <p:txBody>
          <a:bodyPr/>
          <a:lstStyle/>
          <a:p>
            <a:pPr>
              <a:lnSpc>
                <a:spcPct val="90000"/>
              </a:lnSpc>
            </a:pPr>
            <a:r>
              <a:rPr lang="en-US" altLang="en-US" sz="2400" dirty="0"/>
              <a:t>Topology of network encodes conditional independence assertions:</a:t>
            </a:r>
          </a:p>
          <a:p>
            <a:pPr>
              <a:lnSpc>
                <a:spcPct val="90000"/>
              </a:lnSpc>
              <a:buFontTx/>
              <a:buNone/>
            </a:pPr>
            <a:endParaRPr lang="en-US" altLang="en-US" sz="2400" dirty="0"/>
          </a:p>
          <a:p>
            <a:pPr>
              <a:lnSpc>
                <a:spcPct val="90000"/>
              </a:lnSpc>
              <a:buFontTx/>
              <a:buNone/>
            </a:pPr>
            <a:endParaRPr lang="en-US" altLang="en-US" sz="2400" dirty="0"/>
          </a:p>
          <a:p>
            <a:pPr>
              <a:lnSpc>
                <a:spcPct val="90000"/>
              </a:lnSpc>
              <a:buFontTx/>
              <a:buNone/>
            </a:pPr>
            <a:endParaRPr lang="en-US" altLang="en-US" sz="2400" dirty="0"/>
          </a:p>
          <a:p>
            <a:pPr>
              <a:lnSpc>
                <a:spcPct val="90000"/>
              </a:lnSpc>
              <a:buFontTx/>
              <a:buNone/>
            </a:pPr>
            <a:endParaRPr lang="en-US" altLang="en-US" sz="2400" dirty="0"/>
          </a:p>
          <a:p>
            <a:pPr>
              <a:lnSpc>
                <a:spcPct val="90000"/>
              </a:lnSpc>
              <a:buFontTx/>
              <a:buNone/>
            </a:pPr>
            <a:endParaRPr lang="en-US" altLang="en-US" sz="2400" dirty="0"/>
          </a:p>
          <a:p>
            <a:pPr>
              <a:lnSpc>
                <a:spcPct val="90000"/>
              </a:lnSpc>
              <a:buFontTx/>
              <a:buNone/>
            </a:pPr>
            <a:endParaRPr lang="en-US" altLang="en-US" sz="2400" dirty="0"/>
          </a:p>
          <a:p>
            <a:pPr>
              <a:lnSpc>
                <a:spcPct val="90000"/>
              </a:lnSpc>
            </a:pPr>
            <a:r>
              <a:rPr lang="en-US" altLang="en-US" sz="2400" i="1" dirty="0"/>
              <a:t>Weather</a:t>
            </a:r>
            <a:r>
              <a:rPr lang="en-US" altLang="en-US" sz="2400" dirty="0"/>
              <a:t> is independent of the other variables</a:t>
            </a:r>
          </a:p>
          <a:p>
            <a:pPr>
              <a:lnSpc>
                <a:spcPct val="90000"/>
              </a:lnSpc>
            </a:pPr>
            <a:r>
              <a:rPr lang="en-US" altLang="en-US" sz="2400" i="1" dirty="0"/>
              <a:t>Toothache</a:t>
            </a:r>
            <a:r>
              <a:rPr lang="en-US" altLang="en-US" sz="2400" dirty="0"/>
              <a:t> and </a:t>
            </a:r>
            <a:r>
              <a:rPr lang="en-US" altLang="en-US" sz="2400" i="1" dirty="0"/>
              <a:t>Catch</a:t>
            </a:r>
            <a:r>
              <a:rPr lang="en-US" altLang="en-US" sz="2400" dirty="0"/>
              <a:t> are conditionally independent given </a:t>
            </a:r>
            <a:r>
              <a:rPr lang="en-US" altLang="en-US" sz="2400" i="1" dirty="0"/>
              <a:t>Cavity</a:t>
            </a:r>
            <a:endParaRPr lang="en-US" altLang="en-US" sz="2400" dirty="0"/>
          </a:p>
        </p:txBody>
      </p:sp>
      <p:pic>
        <p:nvPicPr>
          <p:cNvPr id="6148" name="Picture 4" descr="dentist-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7688" y="2162945"/>
            <a:ext cx="4419600" cy="2182813"/>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pPr>
              <a:defRPr/>
            </a:pPr>
            <a:fld id="{5984F63B-DACE-40E4-8629-772459476606}" type="datetime8">
              <a:rPr lang="en-US" smtClean="0"/>
              <a:t>1/17/2021 11:30 AM</a:t>
            </a:fld>
            <a:endParaRPr lang="en-US"/>
          </a:p>
        </p:txBody>
      </p:sp>
      <p:sp>
        <p:nvSpPr>
          <p:cNvPr id="5" name="Slide Number Placeholder 4"/>
          <p:cNvSpPr>
            <a:spLocks noGrp="1"/>
          </p:cNvSpPr>
          <p:nvPr>
            <p:ph type="sldNum" sz="quarter" idx="12"/>
          </p:nvPr>
        </p:nvSpPr>
        <p:spPr/>
        <p:txBody>
          <a:bodyPr/>
          <a:lstStyle/>
          <a:p>
            <a:pPr>
              <a:defRPr/>
            </a:pPr>
            <a:fld id="{54CD2F88-8A41-4E7F-9278-91FE67E35F94}" type="slidenum">
              <a:rPr lang="en-US" smtClean="0"/>
              <a:pPr>
                <a:defRPr/>
              </a:pPr>
              <a:t>209</a:t>
            </a:fld>
            <a:endParaRPr lang="en-US"/>
          </a:p>
        </p:txBody>
      </p:sp>
    </p:spTree>
    <p:extLst>
      <p:ext uri="{BB962C8B-B14F-4D97-AF65-F5344CB8AC3E}">
        <p14:creationId xmlns:p14="http://schemas.microsoft.com/office/powerpoint/2010/main" val="30706141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7" name="Picture 7" descr="wumpus-models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1600200"/>
            <a:ext cx="4191000" cy="3113088"/>
          </a:xfrm>
          <a:prstGeom prst="rect">
            <a:avLst/>
          </a:prstGeom>
          <a:noFill/>
          <a:extLst>
            <a:ext uri="{909E8E84-426E-40DD-AFC4-6F175D3DCCD1}">
              <a14:hiddenFill xmlns:a14="http://schemas.microsoft.com/office/drawing/2010/main">
                <a:solidFill>
                  <a:srgbClr val="FFFFFF"/>
                </a:solidFill>
              </a14:hiddenFill>
            </a:ext>
          </a:extLst>
        </p:spPr>
      </p:pic>
      <p:sp>
        <p:nvSpPr>
          <p:cNvPr id="92162" name="Rectangle 2"/>
          <p:cNvSpPr>
            <a:spLocks noGrp="1" noChangeArrowheads="1"/>
          </p:cNvSpPr>
          <p:nvPr>
            <p:ph type="title"/>
          </p:nvPr>
        </p:nvSpPr>
        <p:spPr/>
        <p:txBody>
          <a:bodyPr/>
          <a:lstStyle/>
          <a:p>
            <a:r>
              <a:rPr lang="en-US" altLang="en-US"/>
              <a:t>Wumpus models</a:t>
            </a:r>
          </a:p>
        </p:txBody>
      </p:sp>
      <p:sp>
        <p:nvSpPr>
          <p:cNvPr id="92163" name="Rectangle 3"/>
          <p:cNvSpPr>
            <a:spLocks noGrp="1" noChangeArrowheads="1"/>
          </p:cNvSpPr>
          <p:nvPr>
            <p:ph type="body" idx="1"/>
          </p:nvPr>
        </p:nvSpPr>
        <p:spPr>
          <a:xfrm>
            <a:off x="1981200" y="5029201"/>
            <a:ext cx="8458200" cy="1096963"/>
          </a:xfrm>
        </p:spPr>
        <p:txBody>
          <a:bodyPr/>
          <a:lstStyle/>
          <a:p>
            <a:pPr>
              <a:lnSpc>
                <a:spcPct val="90000"/>
              </a:lnSpc>
            </a:pPr>
            <a:r>
              <a:rPr lang="en-US" altLang="en-US" sz="2400" i="1" dirty="0"/>
              <a:t>KB </a:t>
            </a:r>
            <a:r>
              <a:rPr lang="en-US" altLang="en-US" sz="2400" dirty="0"/>
              <a:t>= </a:t>
            </a:r>
            <a:r>
              <a:rPr lang="en-US" altLang="en-US" sz="2400" dirty="0" err="1"/>
              <a:t>wumpus</a:t>
            </a:r>
            <a:r>
              <a:rPr lang="en-US" altLang="en-US" sz="2400" dirty="0"/>
              <a:t>-world rules + observations</a:t>
            </a:r>
          </a:p>
          <a:p>
            <a:pPr>
              <a:lnSpc>
                <a:spcPct val="90000"/>
              </a:lnSpc>
            </a:pPr>
            <a:r>
              <a:rPr lang="en-US" altLang="en-US" sz="2400" dirty="0"/>
              <a:t>α</a:t>
            </a:r>
            <a:r>
              <a:rPr lang="en-US" altLang="en-US" sz="2400" baseline="-25000" dirty="0"/>
              <a:t>1</a:t>
            </a:r>
            <a:r>
              <a:rPr lang="en-US" altLang="en-US" sz="2400" dirty="0"/>
              <a:t> = "[1,2] is safe", </a:t>
            </a:r>
            <a:r>
              <a:rPr lang="en-US" altLang="en-US" sz="2400" i="1" dirty="0"/>
              <a:t>KB</a:t>
            </a:r>
            <a:r>
              <a:rPr lang="en-US" altLang="en-US" sz="2400" dirty="0"/>
              <a:t> ╞ α</a:t>
            </a:r>
            <a:r>
              <a:rPr lang="en-US" altLang="en-US" sz="2400" baseline="-25000" dirty="0"/>
              <a:t>1</a:t>
            </a:r>
            <a:r>
              <a:rPr lang="en-US" altLang="en-US" sz="2400" dirty="0"/>
              <a:t>, proved by </a:t>
            </a:r>
            <a:r>
              <a:rPr lang="en-US" altLang="en-US" sz="2400" dirty="0">
                <a:solidFill>
                  <a:schemeClr val="accent2"/>
                </a:solidFill>
              </a:rPr>
              <a:t>model </a:t>
            </a:r>
            <a:r>
              <a:rPr lang="en-US" altLang="en-US" sz="2400" dirty="0" smtClean="0">
                <a:solidFill>
                  <a:schemeClr val="accent2"/>
                </a:solidFill>
              </a:rPr>
              <a:t>checking</a:t>
            </a:r>
            <a:endParaRPr lang="en-US" altLang="en-US" sz="2400" dirty="0"/>
          </a:p>
          <a:p>
            <a:pPr>
              <a:lnSpc>
                <a:spcPct val="90000"/>
              </a:lnSpc>
            </a:pPr>
            <a:endParaRPr lang="en-US" altLang="en-US" sz="2400" dirty="0"/>
          </a:p>
        </p:txBody>
      </p:sp>
      <p:sp>
        <p:nvSpPr>
          <p:cNvPr id="2" name="Date Placeholder 1"/>
          <p:cNvSpPr>
            <a:spLocks noGrp="1"/>
          </p:cNvSpPr>
          <p:nvPr>
            <p:ph type="dt" sz="half" idx="10"/>
          </p:nvPr>
        </p:nvSpPr>
        <p:spPr/>
        <p:txBody>
          <a:bodyPr/>
          <a:lstStyle/>
          <a:p>
            <a:pPr>
              <a:defRPr/>
            </a:pPr>
            <a:fld id="{5E545B66-862E-47D8-9F4A-7A7190FB7624}"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21</a:t>
            </a:fld>
            <a:endParaRPr lang="en-US"/>
          </a:p>
        </p:txBody>
      </p:sp>
    </p:spTree>
    <p:extLst>
      <p:ext uri="{BB962C8B-B14F-4D97-AF65-F5344CB8AC3E}">
        <p14:creationId xmlns:p14="http://schemas.microsoft.com/office/powerpoint/2010/main" val="2743465189"/>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a:t>Example</a:t>
            </a:r>
          </a:p>
        </p:txBody>
      </p:sp>
      <p:sp>
        <p:nvSpPr>
          <p:cNvPr id="7171" name="Rectangle 3"/>
          <p:cNvSpPr>
            <a:spLocks noGrp="1" noChangeArrowheads="1"/>
          </p:cNvSpPr>
          <p:nvPr>
            <p:ph type="body" idx="1"/>
          </p:nvPr>
        </p:nvSpPr>
        <p:spPr/>
        <p:txBody>
          <a:bodyPr/>
          <a:lstStyle/>
          <a:p>
            <a:pPr>
              <a:lnSpc>
                <a:spcPct val="90000"/>
              </a:lnSpc>
            </a:pPr>
            <a:r>
              <a:rPr lang="en-US" altLang="en-US" sz="1800"/>
              <a:t>I'm at work, neighbor John calls to say my alarm is ringing, but neighbor Mary doesn't call. Sometimes it's set off by minor earthquakes. Is there a burglar?</a:t>
            </a:r>
          </a:p>
          <a:p>
            <a:pPr>
              <a:lnSpc>
                <a:spcPct val="90000"/>
              </a:lnSpc>
            </a:pPr>
            <a:endParaRPr lang="en-US" altLang="en-US" sz="1800"/>
          </a:p>
          <a:p>
            <a:pPr>
              <a:lnSpc>
                <a:spcPct val="90000"/>
              </a:lnSpc>
            </a:pPr>
            <a:r>
              <a:rPr lang="en-US" altLang="en-US" sz="1800"/>
              <a:t>Variables: </a:t>
            </a:r>
            <a:r>
              <a:rPr lang="en-US" altLang="en-US" sz="1800" i="1"/>
              <a:t>Burglary</a:t>
            </a:r>
            <a:r>
              <a:rPr lang="en-US" altLang="en-US" sz="1800"/>
              <a:t>, </a:t>
            </a:r>
            <a:r>
              <a:rPr lang="en-US" altLang="en-US" sz="1800" i="1"/>
              <a:t>Earthquake</a:t>
            </a:r>
            <a:r>
              <a:rPr lang="en-US" altLang="en-US" sz="1800"/>
              <a:t>, </a:t>
            </a:r>
            <a:r>
              <a:rPr lang="en-US" altLang="en-US" sz="1800" i="1"/>
              <a:t>Alarm</a:t>
            </a:r>
            <a:r>
              <a:rPr lang="en-US" altLang="en-US" sz="1800"/>
              <a:t>, </a:t>
            </a:r>
            <a:r>
              <a:rPr lang="en-US" altLang="en-US" sz="1800" i="1"/>
              <a:t>JohnCalls</a:t>
            </a:r>
            <a:r>
              <a:rPr lang="en-US" altLang="en-US" sz="1800"/>
              <a:t>, </a:t>
            </a:r>
            <a:r>
              <a:rPr lang="en-US" altLang="en-US" sz="1800" i="1"/>
              <a:t>MaryCalls</a:t>
            </a:r>
            <a:endParaRPr lang="en-US" altLang="en-US" sz="1800"/>
          </a:p>
          <a:p>
            <a:pPr>
              <a:lnSpc>
                <a:spcPct val="90000"/>
              </a:lnSpc>
            </a:pPr>
            <a:endParaRPr lang="en-US" altLang="en-US" sz="1800"/>
          </a:p>
          <a:p>
            <a:pPr>
              <a:lnSpc>
                <a:spcPct val="90000"/>
              </a:lnSpc>
            </a:pPr>
            <a:r>
              <a:rPr lang="en-US" altLang="en-US" sz="1800"/>
              <a:t>Network topology reflects "causal" knowledge:</a:t>
            </a:r>
          </a:p>
          <a:p>
            <a:pPr lvl="1">
              <a:lnSpc>
                <a:spcPct val="90000"/>
              </a:lnSpc>
            </a:pPr>
            <a:r>
              <a:rPr lang="en-US" altLang="en-US" sz="1600"/>
              <a:t>A burglar can set the alarm off</a:t>
            </a:r>
          </a:p>
          <a:p>
            <a:pPr lvl="1">
              <a:lnSpc>
                <a:spcPct val="90000"/>
              </a:lnSpc>
            </a:pPr>
            <a:r>
              <a:rPr lang="en-US" altLang="en-US" sz="1600"/>
              <a:t>An earthquake can set the alarm off</a:t>
            </a:r>
          </a:p>
          <a:p>
            <a:pPr lvl="1">
              <a:lnSpc>
                <a:spcPct val="90000"/>
              </a:lnSpc>
            </a:pPr>
            <a:r>
              <a:rPr lang="en-US" altLang="en-US" sz="1600"/>
              <a:t>The alarm can cause Mary to call</a:t>
            </a:r>
          </a:p>
          <a:p>
            <a:pPr lvl="1">
              <a:lnSpc>
                <a:spcPct val="90000"/>
              </a:lnSpc>
            </a:pPr>
            <a:r>
              <a:rPr lang="en-US" altLang="en-US" sz="1600"/>
              <a:t>The alarm can cause John to call</a:t>
            </a:r>
          </a:p>
        </p:txBody>
      </p:sp>
      <p:sp>
        <p:nvSpPr>
          <p:cNvPr id="4" name="Date Placeholder 3"/>
          <p:cNvSpPr>
            <a:spLocks noGrp="1"/>
          </p:cNvSpPr>
          <p:nvPr>
            <p:ph type="dt" sz="half" idx="10"/>
          </p:nvPr>
        </p:nvSpPr>
        <p:spPr/>
        <p:txBody>
          <a:bodyPr/>
          <a:lstStyle/>
          <a:p>
            <a:pPr>
              <a:defRPr/>
            </a:pPr>
            <a:fld id="{D3A9BD86-D056-47F5-8CE2-FA8C39FA06C7}" type="datetime8">
              <a:rPr lang="en-US" smtClean="0"/>
              <a:t>1/17/2021 11:30 AM</a:t>
            </a:fld>
            <a:endParaRPr lang="en-US"/>
          </a:p>
        </p:txBody>
      </p:sp>
      <p:sp>
        <p:nvSpPr>
          <p:cNvPr id="5" name="Slide Number Placeholder 4"/>
          <p:cNvSpPr>
            <a:spLocks noGrp="1"/>
          </p:cNvSpPr>
          <p:nvPr>
            <p:ph type="sldNum" sz="quarter" idx="12"/>
          </p:nvPr>
        </p:nvSpPr>
        <p:spPr/>
        <p:txBody>
          <a:bodyPr/>
          <a:lstStyle/>
          <a:p>
            <a:pPr>
              <a:defRPr/>
            </a:pPr>
            <a:fld id="{54CD2F88-8A41-4E7F-9278-91FE67E35F94}" type="slidenum">
              <a:rPr lang="en-US" smtClean="0"/>
              <a:pPr>
                <a:defRPr/>
              </a:pPr>
              <a:t>210</a:t>
            </a:fld>
            <a:endParaRPr lang="en-US"/>
          </a:p>
        </p:txBody>
      </p:sp>
    </p:spTree>
    <p:extLst>
      <p:ext uri="{BB962C8B-B14F-4D97-AF65-F5344CB8AC3E}">
        <p14:creationId xmlns:p14="http://schemas.microsoft.com/office/powerpoint/2010/main" val="3724320666"/>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a:t>Example contd.</a:t>
            </a:r>
          </a:p>
        </p:txBody>
      </p:sp>
      <p:pic>
        <p:nvPicPr>
          <p:cNvPr id="8196" name="Picture 4" descr="burglary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858" y="1556792"/>
            <a:ext cx="7772400" cy="4237038"/>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pPr>
              <a:defRPr/>
            </a:pPr>
            <a:fld id="{5DC696F0-3423-4FFA-AB83-0CE72FC0202D}" type="datetime8">
              <a:rPr lang="en-US" smtClean="0"/>
              <a:t>1/17/2021 11:30 AM</a:t>
            </a:fld>
            <a:endParaRPr lang="en-US"/>
          </a:p>
        </p:txBody>
      </p:sp>
      <p:sp>
        <p:nvSpPr>
          <p:cNvPr id="5" name="Slide Number Placeholder 4"/>
          <p:cNvSpPr>
            <a:spLocks noGrp="1"/>
          </p:cNvSpPr>
          <p:nvPr>
            <p:ph type="sldNum" sz="quarter" idx="12"/>
          </p:nvPr>
        </p:nvSpPr>
        <p:spPr/>
        <p:txBody>
          <a:bodyPr/>
          <a:lstStyle/>
          <a:p>
            <a:pPr>
              <a:defRPr/>
            </a:pPr>
            <a:fld id="{54CD2F88-8A41-4E7F-9278-91FE67E35F94}" type="slidenum">
              <a:rPr lang="en-US" smtClean="0"/>
              <a:pPr>
                <a:defRPr/>
              </a:pPr>
              <a:t>211</a:t>
            </a:fld>
            <a:endParaRPr lang="en-US"/>
          </a:p>
        </p:txBody>
      </p:sp>
    </p:spTree>
    <p:extLst>
      <p:ext uri="{BB962C8B-B14F-4D97-AF65-F5344CB8AC3E}">
        <p14:creationId xmlns:p14="http://schemas.microsoft.com/office/powerpoint/2010/main" val="1920988361"/>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a:t>Compactness</a:t>
            </a:r>
          </a:p>
        </p:txBody>
      </p:sp>
      <p:sp>
        <p:nvSpPr>
          <p:cNvPr id="9219" name="Rectangle 3"/>
          <p:cNvSpPr>
            <a:spLocks noGrp="1" noChangeArrowheads="1"/>
          </p:cNvSpPr>
          <p:nvPr>
            <p:ph type="body" idx="1"/>
          </p:nvPr>
        </p:nvSpPr>
        <p:spPr/>
        <p:txBody>
          <a:bodyPr/>
          <a:lstStyle/>
          <a:p>
            <a:pPr>
              <a:lnSpc>
                <a:spcPct val="90000"/>
              </a:lnSpc>
            </a:pPr>
            <a:r>
              <a:rPr lang="en-US" altLang="en-US" sz="1800"/>
              <a:t>A CPT for Boolean </a:t>
            </a:r>
            <a:r>
              <a:rPr lang="en-US" altLang="en-US" sz="1800" i="1"/>
              <a:t>X</a:t>
            </a:r>
            <a:r>
              <a:rPr lang="en-US" altLang="en-US" sz="1800" i="1" baseline="-25000"/>
              <a:t>i</a:t>
            </a:r>
            <a:r>
              <a:rPr lang="en-US" altLang="en-US" sz="1800"/>
              <a:t> with </a:t>
            </a:r>
            <a:r>
              <a:rPr lang="en-US" altLang="en-US" sz="1800" i="1"/>
              <a:t>k</a:t>
            </a:r>
            <a:r>
              <a:rPr lang="en-US" altLang="en-US" sz="1800"/>
              <a:t> Boolean parents has </a:t>
            </a:r>
            <a:r>
              <a:rPr lang="en-US" altLang="en-US" sz="1800" i="1"/>
              <a:t>2</a:t>
            </a:r>
            <a:r>
              <a:rPr lang="en-US" altLang="en-US" sz="1800" i="1" baseline="30000"/>
              <a:t>k</a:t>
            </a:r>
            <a:r>
              <a:rPr lang="en-US" altLang="en-US" sz="1800"/>
              <a:t> rows for the combinations of parent values</a:t>
            </a:r>
          </a:p>
          <a:p>
            <a:pPr>
              <a:lnSpc>
                <a:spcPct val="90000"/>
              </a:lnSpc>
            </a:pPr>
            <a:endParaRPr lang="en-US" altLang="en-US" sz="1800"/>
          </a:p>
          <a:p>
            <a:pPr>
              <a:lnSpc>
                <a:spcPct val="90000"/>
              </a:lnSpc>
            </a:pPr>
            <a:r>
              <a:rPr lang="en-US" altLang="en-US" sz="1800"/>
              <a:t>Each row requires one number </a:t>
            </a:r>
            <a:r>
              <a:rPr lang="en-US" altLang="en-US" sz="1800" i="1"/>
              <a:t>p</a:t>
            </a:r>
            <a:r>
              <a:rPr lang="en-US" altLang="en-US" sz="1800"/>
              <a:t> for </a:t>
            </a:r>
            <a:r>
              <a:rPr lang="en-US" altLang="en-US" sz="1800" i="1"/>
              <a:t>X</a:t>
            </a:r>
            <a:r>
              <a:rPr lang="en-US" altLang="en-US" sz="1800" i="1" baseline="-25000"/>
              <a:t>i</a:t>
            </a:r>
            <a:r>
              <a:rPr lang="en-US" altLang="en-US" sz="1800" i="1"/>
              <a:t> = true</a:t>
            </a:r>
            <a:br>
              <a:rPr lang="en-US" altLang="en-US" sz="1800" i="1"/>
            </a:br>
            <a:r>
              <a:rPr lang="en-US" altLang="en-US" sz="1800"/>
              <a:t>(the number for  </a:t>
            </a:r>
            <a:r>
              <a:rPr lang="en-US" altLang="en-US" sz="1800" i="1"/>
              <a:t>X</a:t>
            </a:r>
            <a:r>
              <a:rPr lang="en-US" altLang="en-US" sz="1800" i="1" baseline="-25000"/>
              <a:t>i</a:t>
            </a:r>
            <a:r>
              <a:rPr lang="en-US" altLang="en-US" sz="1800"/>
              <a:t> = </a:t>
            </a:r>
            <a:r>
              <a:rPr lang="en-US" altLang="en-US" sz="1800" i="1"/>
              <a:t>false</a:t>
            </a:r>
            <a:r>
              <a:rPr lang="en-US" altLang="en-US" sz="1800"/>
              <a:t> is just </a:t>
            </a:r>
            <a:r>
              <a:rPr lang="en-US" altLang="en-US" sz="1800" i="1"/>
              <a:t>1-p</a:t>
            </a:r>
            <a:r>
              <a:rPr lang="en-US" altLang="en-US" sz="1800"/>
              <a:t>)</a:t>
            </a:r>
          </a:p>
          <a:p>
            <a:pPr>
              <a:lnSpc>
                <a:spcPct val="90000"/>
              </a:lnSpc>
            </a:pPr>
            <a:endParaRPr lang="en-US" altLang="en-US" sz="1800"/>
          </a:p>
          <a:p>
            <a:pPr>
              <a:lnSpc>
                <a:spcPct val="90000"/>
              </a:lnSpc>
            </a:pPr>
            <a:r>
              <a:rPr lang="en-US" altLang="en-US" sz="1800"/>
              <a:t>If each variable has no more than </a:t>
            </a:r>
            <a:r>
              <a:rPr lang="en-US" altLang="en-US" sz="1800" i="1"/>
              <a:t>k</a:t>
            </a:r>
            <a:r>
              <a:rPr lang="en-US" altLang="en-US" sz="1800"/>
              <a:t> parents, the complete network requires </a:t>
            </a:r>
            <a:r>
              <a:rPr lang="en-US" altLang="en-US" sz="1800" i="1">
                <a:solidFill>
                  <a:schemeClr val="accent2"/>
                </a:solidFill>
              </a:rPr>
              <a:t>O(n </a:t>
            </a:r>
            <a:r>
              <a:rPr lang="en-US" altLang="en-US" sz="1800" i="1">
                <a:solidFill>
                  <a:schemeClr val="accent2"/>
                </a:solidFill>
                <a:cs typeface="Arial" panose="020B0604020202020204" pitchFamily="34" charset="0"/>
              </a:rPr>
              <a:t>·</a:t>
            </a:r>
            <a:r>
              <a:rPr lang="en-US" altLang="en-US" sz="1800">
                <a:solidFill>
                  <a:schemeClr val="accent2"/>
                </a:solidFill>
              </a:rPr>
              <a:t> 2</a:t>
            </a:r>
            <a:r>
              <a:rPr lang="en-US" altLang="en-US" sz="1800" baseline="30000">
                <a:solidFill>
                  <a:schemeClr val="accent2"/>
                </a:solidFill>
              </a:rPr>
              <a:t>k</a:t>
            </a:r>
            <a:r>
              <a:rPr lang="en-US" altLang="en-US" sz="1800">
                <a:solidFill>
                  <a:schemeClr val="accent2"/>
                </a:solidFill>
              </a:rPr>
              <a:t>)</a:t>
            </a:r>
            <a:r>
              <a:rPr lang="en-US" altLang="en-US" sz="1800"/>
              <a:t> numbers</a:t>
            </a:r>
          </a:p>
          <a:p>
            <a:pPr>
              <a:lnSpc>
                <a:spcPct val="90000"/>
              </a:lnSpc>
            </a:pPr>
            <a:endParaRPr lang="en-US" altLang="en-US" sz="1800"/>
          </a:p>
          <a:p>
            <a:pPr>
              <a:lnSpc>
                <a:spcPct val="90000"/>
              </a:lnSpc>
            </a:pPr>
            <a:r>
              <a:rPr lang="en-US" altLang="en-US" sz="1800"/>
              <a:t>I.e., grows linearly with </a:t>
            </a:r>
            <a:r>
              <a:rPr lang="en-US" altLang="en-US" sz="1800" i="1"/>
              <a:t>n</a:t>
            </a:r>
            <a:r>
              <a:rPr lang="en-US" altLang="en-US" sz="1800"/>
              <a:t>, vs. </a:t>
            </a:r>
            <a:r>
              <a:rPr lang="en-US" altLang="en-US" sz="1800" i="1">
                <a:solidFill>
                  <a:schemeClr val="accent2"/>
                </a:solidFill>
              </a:rPr>
              <a:t>O(2</a:t>
            </a:r>
            <a:r>
              <a:rPr lang="en-US" altLang="en-US" sz="1800" i="1" baseline="30000">
                <a:solidFill>
                  <a:schemeClr val="accent2"/>
                </a:solidFill>
              </a:rPr>
              <a:t>n</a:t>
            </a:r>
            <a:r>
              <a:rPr lang="en-US" altLang="en-US" sz="1800" i="1">
                <a:solidFill>
                  <a:schemeClr val="accent2"/>
                </a:solidFill>
              </a:rPr>
              <a:t>)</a:t>
            </a:r>
            <a:r>
              <a:rPr lang="en-US" altLang="en-US" sz="1800" i="1"/>
              <a:t> </a:t>
            </a:r>
            <a:r>
              <a:rPr lang="en-US" altLang="en-US" sz="1800"/>
              <a:t>for the full joint distribution</a:t>
            </a:r>
          </a:p>
          <a:p>
            <a:pPr>
              <a:lnSpc>
                <a:spcPct val="90000"/>
              </a:lnSpc>
            </a:pPr>
            <a:endParaRPr lang="en-US" altLang="en-US" sz="1800"/>
          </a:p>
          <a:p>
            <a:pPr>
              <a:lnSpc>
                <a:spcPct val="90000"/>
              </a:lnSpc>
            </a:pPr>
            <a:r>
              <a:rPr lang="en-US" altLang="en-US" sz="1800"/>
              <a:t>For burglary net, 1 + 1 + 4 + 2 + 2 = 10 numbers (vs. 2</a:t>
            </a:r>
            <a:r>
              <a:rPr lang="en-US" altLang="en-US" sz="1800" baseline="30000"/>
              <a:t>5</a:t>
            </a:r>
            <a:r>
              <a:rPr lang="en-US" altLang="en-US" sz="1800"/>
              <a:t>-1 = 31)</a:t>
            </a:r>
          </a:p>
        </p:txBody>
      </p:sp>
      <p:pic>
        <p:nvPicPr>
          <p:cNvPr id="9220" name="Picture 4" descr="burglary-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4152" y="1981201"/>
            <a:ext cx="1209675" cy="1209675"/>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pPr>
              <a:defRPr/>
            </a:pPr>
            <a:fld id="{EE21EF99-2F2F-4386-BCBA-23D106E8105C}" type="datetime8">
              <a:rPr lang="en-US" smtClean="0"/>
              <a:t>1/17/2021 11:30 AM</a:t>
            </a:fld>
            <a:endParaRPr lang="en-US"/>
          </a:p>
        </p:txBody>
      </p:sp>
      <p:sp>
        <p:nvSpPr>
          <p:cNvPr id="5" name="Slide Number Placeholder 4"/>
          <p:cNvSpPr>
            <a:spLocks noGrp="1"/>
          </p:cNvSpPr>
          <p:nvPr>
            <p:ph type="sldNum" sz="quarter" idx="12"/>
          </p:nvPr>
        </p:nvSpPr>
        <p:spPr/>
        <p:txBody>
          <a:bodyPr/>
          <a:lstStyle/>
          <a:p>
            <a:pPr>
              <a:defRPr/>
            </a:pPr>
            <a:fld id="{54CD2F88-8A41-4E7F-9278-91FE67E35F94}" type="slidenum">
              <a:rPr lang="en-US" smtClean="0"/>
              <a:pPr>
                <a:defRPr/>
              </a:pPr>
              <a:t>212</a:t>
            </a:fld>
            <a:endParaRPr lang="en-US"/>
          </a:p>
        </p:txBody>
      </p:sp>
    </p:spTree>
    <p:extLst>
      <p:ext uri="{BB962C8B-B14F-4D97-AF65-F5344CB8AC3E}">
        <p14:creationId xmlns:p14="http://schemas.microsoft.com/office/powerpoint/2010/main" val="1854710435"/>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a:t>Semantics</a:t>
            </a:r>
          </a:p>
        </p:txBody>
      </p:sp>
      <p:sp>
        <p:nvSpPr>
          <p:cNvPr id="10243" name="Rectangle 3"/>
          <p:cNvSpPr>
            <a:spLocks noGrp="1" noChangeArrowheads="1"/>
          </p:cNvSpPr>
          <p:nvPr>
            <p:ph type="body" idx="1"/>
          </p:nvPr>
        </p:nvSpPr>
        <p:spPr/>
        <p:txBody>
          <a:bodyPr/>
          <a:lstStyle/>
          <a:p>
            <a:pPr>
              <a:buFontTx/>
              <a:buNone/>
            </a:pPr>
            <a:r>
              <a:rPr lang="en-US" altLang="en-US" sz="2000" dirty="0"/>
              <a:t>The full joint distribution is defined as the product of the local conditional distributions:
</a:t>
            </a:r>
          </a:p>
          <a:p>
            <a:pPr>
              <a:buFontTx/>
              <a:buNone/>
            </a:pPr>
            <a:r>
              <a:rPr lang="en-US" altLang="en-US" sz="2000" b="1" dirty="0"/>
              <a:t>		</a:t>
            </a:r>
            <a:r>
              <a:rPr lang="en-US" altLang="en-US" sz="2000" b="1" i="1" dirty="0"/>
              <a:t>P </a:t>
            </a:r>
            <a:r>
              <a:rPr lang="en-US" altLang="en-US" sz="2000" i="1" dirty="0"/>
              <a:t>(X</a:t>
            </a:r>
            <a:r>
              <a:rPr lang="en-US" altLang="en-US" sz="2000" i="1" baseline="-25000" dirty="0"/>
              <a:t>1</a:t>
            </a:r>
            <a:r>
              <a:rPr lang="en-US" altLang="en-US" sz="2000" i="1" dirty="0"/>
              <a:t>, … ,</a:t>
            </a:r>
            <a:r>
              <a:rPr lang="en-US" altLang="en-US" sz="2000" i="1" dirty="0" err="1"/>
              <a:t>X</a:t>
            </a:r>
            <a:r>
              <a:rPr lang="en-US" altLang="en-US" sz="2000" i="1" baseline="-25000" dirty="0" err="1"/>
              <a:t>n</a:t>
            </a:r>
            <a:r>
              <a:rPr lang="en-US" altLang="en-US" sz="2000" i="1" dirty="0"/>
              <a:t>) = </a:t>
            </a:r>
            <a:r>
              <a:rPr lang="el-GR" altLang="en-US" sz="2000" i="1" dirty="0">
                <a:cs typeface="Arial" panose="020B0604020202020204" pitchFamily="34" charset="0"/>
              </a:rPr>
              <a:t>π</a:t>
            </a:r>
            <a:r>
              <a:rPr lang="en-US" altLang="en-US" sz="2000" i="1" baseline="-25000" dirty="0" err="1"/>
              <a:t>i</a:t>
            </a:r>
            <a:r>
              <a:rPr lang="en-US" altLang="en-US" sz="2000" i="1" baseline="-25000" dirty="0"/>
              <a:t> = 1</a:t>
            </a:r>
            <a:r>
              <a:rPr lang="en-US" altLang="en-US" sz="2000" i="1" dirty="0"/>
              <a:t> </a:t>
            </a:r>
            <a:r>
              <a:rPr lang="en-US" altLang="en-US" sz="2000" b="1" i="1" dirty="0"/>
              <a:t>P</a:t>
            </a:r>
            <a:r>
              <a:rPr lang="en-US" altLang="en-US" sz="2000" i="1" dirty="0"/>
              <a:t> (X</a:t>
            </a:r>
            <a:r>
              <a:rPr lang="en-US" altLang="en-US" sz="2000" i="1" baseline="-25000" dirty="0"/>
              <a:t>i </a:t>
            </a:r>
            <a:r>
              <a:rPr lang="en-US" altLang="en-US" sz="2000" i="1" dirty="0"/>
              <a:t>| Parents(X</a:t>
            </a:r>
            <a:r>
              <a:rPr lang="en-US" altLang="en-US" sz="2000" i="1" baseline="-25000" dirty="0"/>
              <a:t>i</a:t>
            </a:r>
            <a:r>
              <a:rPr lang="en-US" altLang="en-US" sz="2000" i="1" dirty="0"/>
              <a:t>))
</a:t>
            </a:r>
          </a:p>
          <a:p>
            <a:pPr lvl="4"/>
            <a:endParaRPr lang="en-US" altLang="en-US" sz="1400" dirty="0"/>
          </a:p>
          <a:p>
            <a:pPr>
              <a:buFontTx/>
              <a:buNone/>
            </a:pPr>
            <a:r>
              <a:rPr lang="en-US" altLang="en-US" sz="2000" dirty="0"/>
              <a:t>e.g., </a:t>
            </a:r>
            <a:r>
              <a:rPr lang="en-US" altLang="en-US" sz="2000" b="1" i="1" dirty="0"/>
              <a:t>P</a:t>
            </a:r>
            <a:r>
              <a:rPr lang="en-US" altLang="en-US" sz="2000" i="1" dirty="0"/>
              <a:t>(j </a:t>
            </a:r>
            <a:r>
              <a:rPr lang="en-US" altLang="en-US" sz="2000" i="1" dirty="0">
                <a:sym typeface="Symbol" panose="05050102010706020507" pitchFamily="18" charset="2"/>
              </a:rPr>
              <a:t></a:t>
            </a:r>
            <a:r>
              <a:rPr lang="en-US" altLang="en-US" sz="2000" i="1" dirty="0"/>
              <a:t> m </a:t>
            </a:r>
            <a:r>
              <a:rPr lang="en-US" altLang="en-US" sz="2000" i="1" dirty="0">
                <a:sym typeface="Symbol" panose="05050102010706020507" pitchFamily="18" charset="2"/>
              </a:rPr>
              <a:t></a:t>
            </a:r>
            <a:r>
              <a:rPr lang="en-US" altLang="en-US" sz="2000" i="1" dirty="0"/>
              <a:t> a </a:t>
            </a:r>
            <a:r>
              <a:rPr lang="en-US" altLang="en-US" sz="2000" i="1" dirty="0">
                <a:sym typeface="Symbol" panose="05050102010706020507" pitchFamily="18" charset="2"/>
              </a:rPr>
              <a:t></a:t>
            </a:r>
            <a:r>
              <a:rPr lang="en-US" altLang="en-US" sz="2000" i="1" dirty="0"/>
              <a:t> </a:t>
            </a:r>
            <a:r>
              <a:rPr lang="en-US" altLang="en-US" sz="2000" i="1" dirty="0">
                <a:sym typeface="Symbol" panose="05050102010706020507" pitchFamily="18" charset="2"/>
              </a:rPr>
              <a:t></a:t>
            </a:r>
            <a:r>
              <a:rPr lang="en-US" altLang="en-US" sz="2000" i="1" dirty="0"/>
              <a:t>b </a:t>
            </a:r>
            <a:r>
              <a:rPr lang="en-US" altLang="en-US" sz="2000" i="1" dirty="0">
                <a:sym typeface="Symbol" panose="05050102010706020507" pitchFamily="18" charset="2"/>
              </a:rPr>
              <a:t></a:t>
            </a:r>
            <a:r>
              <a:rPr lang="en-US" altLang="en-US" sz="2000" i="1" dirty="0"/>
              <a:t> </a:t>
            </a:r>
            <a:r>
              <a:rPr lang="en-US" altLang="en-US" sz="2000" i="1" dirty="0">
                <a:sym typeface="Symbol" panose="05050102010706020507" pitchFamily="18" charset="2"/>
              </a:rPr>
              <a:t></a:t>
            </a:r>
            <a:r>
              <a:rPr lang="en-US" altLang="en-US" sz="2000" i="1" dirty="0"/>
              <a:t>e)
</a:t>
            </a:r>
          </a:p>
          <a:p>
            <a:pPr>
              <a:buFontTx/>
              <a:buNone/>
            </a:pPr>
            <a:r>
              <a:rPr lang="en-US" altLang="en-US" sz="2000" i="1" dirty="0"/>
              <a:t>	= </a:t>
            </a:r>
            <a:r>
              <a:rPr lang="en-US" altLang="en-US" sz="2000" b="1" i="1" dirty="0"/>
              <a:t>P </a:t>
            </a:r>
            <a:r>
              <a:rPr lang="en-US" altLang="en-US" sz="2000" i="1" dirty="0"/>
              <a:t>(j | a) </a:t>
            </a:r>
            <a:r>
              <a:rPr lang="en-US" altLang="en-US" sz="2000" b="1" i="1" dirty="0"/>
              <a:t>P </a:t>
            </a:r>
            <a:r>
              <a:rPr lang="en-US" altLang="en-US" sz="2000" i="1" dirty="0"/>
              <a:t>(m | a) </a:t>
            </a:r>
            <a:r>
              <a:rPr lang="en-US" altLang="en-US" sz="2000" b="1" i="1" dirty="0"/>
              <a:t>P </a:t>
            </a:r>
            <a:r>
              <a:rPr lang="en-US" altLang="en-US" sz="2000" i="1" dirty="0"/>
              <a:t>(a | </a:t>
            </a:r>
            <a:r>
              <a:rPr lang="en-US" altLang="en-US" sz="2000" i="1" dirty="0">
                <a:sym typeface="Symbol" panose="05050102010706020507" pitchFamily="18" charset="2"/>
              </a:rPr>
              <a:t></a:t>
            </a:r>
            <a:r>
              <a:rPr lang="en-US" altLang="en-US" sz="2000" i="1" dirty="0"/>
              <a:t>b, </a:t>
            </a:r>
            <a:r>
              <a:rPr lang="en-US" altLang="en-US" sz="2000" i="1" dirty="0">
                <a:sym typeface="Symbol" panose="05050102010706020507" pitchFamily="18" charset="2"/>
              </a:rPr>
              <a:t></a:t>
            </a:r>
            <a:r>
              <a:rPr lang="en-US" altLang="en-US" sz="2000" i="1" dirty="0"/>
              <a:t>e) </a:t>
            </a:r>
            <a:r>
              <a:rPr lang="en-US" altLang="en-US" sz="2000" b="1" i="1" dirty="0"/>
              <a:t>P </a:t>
            </a:r>
            <a:r>
              <a:rPr lang="en-US" altLang="en-US" sz="2000" i="1" dirty="0"/>
              <a:t>(</a:t>
            </a:r>
            <a:r>
              <a:rPr lang="en-US" altLang="en-US" sz="2000" i="1" dirty="0">
                <a:sym typeface="Symbol" panose="05050102010706020507" pitchFamily="18" charset="2"/>
              </a:rPr>
              <a:t></a:t>
            </a:r>
            <a:r>
              <a:rPr lang="en-US" altLang="en-US" sz="2000" i="1" dirty="0"/>
              <a:t>b) </a:t>
            </a:r>
            <a:r>
              <a:rPr lang="en-US" altLang="en-US" sz="2000" b="1" i="1" dirty="0"/>
              <a:t>P </a:t>
            </a:r>
            <a:r>
              <a:rPr lang="en-US" altLang="en-US" sz="2000" i="1" dirty="0"/>
              <a:t>(</a:t>
            </a:r>
            <a:r>
              <a:rPr lang="en-US" altLang="en-US" sz="2000" i="1" dirty="0">
                <a:sym typeface="Symbol" panose="05050102010706020507" pitchFamily="18" charset="2"/>
              </a:rPr>
              <a:t></a:t>
            </a:r>
            <a:r>
              <a:rPr lang="en-US" altLang="en-US" sz="2000" i="1" dirty="0"/>
              <a:t>e)
</a:t>
            </a:r>
          </a:p>
          <a:p>
            <a:pPr>
              <a:buFontTx/>
              <a:buNone/>
            </a:pPr>
            <a:r>
              <a:rPr lang="en-US" altLang="en-US" sz="2000" dirty="0"/>
              <a:t>
</a:t>
            </a:r>
          </a:p>
        </p:txBody>
      </p:sp>
      <p:pic>
        <p:nvPicPr>
          <p:cNvPr id="10244" name="Picture 4" descr="burglary-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0601" y="2209801"/>
            <a:ext cx="1209675" cy="1209675"/>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pPr>
              <a:defRPr/>
            </a:pPr>
            <a:fld id="{11D52484-6F3A-4D24-9F3A-AF607E561E1B}" type="datetime8">
              <a:rPr lang="en-US" smtClean="0"/>
              <a:t>1/17/2021 11:30 AM</a:t>
            </a:fld>
            <a:endParaRPr lang="en-US"/>
          </a:p>
        </p:txBody>
      </p:sp>
      <p:sp>
        <p:nvSpPr>
          <p:cNvPr id="5" name="Slide Number Placeholder 4"/>
          <p:cNvSpPr>
            <a:spLocks noGrp="1"/>
          </p:cNvSpPr>
          <p:nvPr>
            <p:ph type="sldNum" sz="quarter" idx="12"/>
          </p:nvPr>
        </p:nvSpPr>
        <p:spPr/>
        <p:txBody>
          <a:bodyPr/>
          <a:lstStyle/>
          <a:p>
            <a:pPr>
              <a:defRPr/>
            </a:pPr>
            <a:fld id="{54CD2F88-8A41-4E7F-9278-91FE67E35F94}" type="slidenum">
              <a:rPr lang="en-US" smtClean="0"/>
              <a:pPr>
                <a:defRPr/>
              </a:pPr>
              <a:t>213</a:t>
            </a:fld>
            <a:endParaRPr lang="en-US"/>
          </a:p>
        </p:txBody>
      </p:sp>
    </p:spTree>
    <p:extLst>
      <p:ext uri="{BB962C8B-B14F-4D97-AF65-F5344CB8AC3E}">
        <p14:creationId xmlns:p14="http://schemas.microsoft.com/office/powerpoint/2010/main" val="2493905213"/>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a:t>Constructing Bayesian networks</a:t>
            </a:r>
          </a:p>
        </p:txBody>
      </p:sp>
      <p:sp>
        <p:nvSpPr>
          <p:cNvPr id="11267" name="Rectangle 3"/>
          <p:cNvSpPr>
            <a:spLocks noGrp="1" noChangeArrowheads="1"/>
          </p:cNvSpPr>
          <p:nvPr>
            <p:ph type="body" idx="1"/>
          </p:nvPr>
        </p:nvSpPr>
        <p:spPr/>
        <p:txBody>
          <a:bodyPr/>
          <a:lstStyle/>
          <a:p>
            <a:pPr>
              <a:lnSpc>
                <a:spcPct val="90000"/>
              </a:lnSpc>
            </a:pPr>
            <a:r>
              <a:rPr lang="en-US" altLang="en-US" sz="2000" dirty="0"/>
              <a:t>1. Choose an ordering of variables </a:t>
            </a:r>
            <a:r>
              <a:rPr lang="en-US" altLang="en-US" sz="2000" i="1" dirty="0"/>
              <a:t>X</a:t>
            </a:r>
            <a:r>
              <a:rPr lang="en-US" altLang="en-US" sz="2000" i="1" baseline="-25000" dirty="0"/>
              <a:t>1</a:t>
            </a:r>
            <a:r>
              <a:rPr lang="en-US" altLang="en-US" sz="2000" dirty="0"/>
              <a:t>, … ,</a:t>
            </a:r>
            <a:r>
              <a:rPr lang="en-US" altLang="en-US" sz="2000" i="1" dirty="0" err="1"/>
              <a:t>X</a:t>
            </a:r>
            <a:r>
              <a:rPr lang="en-US" altLang="en-US" sz="2000" i="1" baseline="-25000" dirty="0" err="1"/>
              <a:t>n</a:t>
            </a:r>
            <a:endParaRPr lang="en-US" altLang="en-US" sz="2000" dirty="0"/>
          </a:p>
          <a:p>
            <a:pPr>
              <a:lnSpc>
                <a:spcPct val="90000"/>
              </a:lnSpc>
            </a:pPr>
            <a:r>
              <a:rPr lang="en-US" altLang="en-US" sz="2000" dirty="0"/>
              <a:t>2. For </a:t>
            </a:r>
            <a:r>
              <a:rPr lang="en-US" altLang="en-US" sz="2000" i="1" dirty="0" err="1"/>
              <a:t>i</a:t>
            </a:r>
            <a:r>
              <a:rPr lang="en-US" altLang="en-US" sz="2000" dirty="0"/>
              <a:t> = 1 to </a:t>
            </a:r>
            <a:r>
              <a:rPr lang="en-US" altLang="en-US" sz="2000" i="1" dirty="0"/>
              <a:t>n</a:t>
            </a:r>
            <a:endParaRPr lang="en-US" altLang="en-US" sz="2000" dirty="0"/>
          </a:p>
          <a:p>
            <a:pPr lvl="1">
              <a:lnSpc>
                <a:spcPct val="90000"/>
              </a:lnSpc>
            </a:pPr>
            <a:r>
              <a:rPr lang="en-US" altLang="en-US" sz="1800" dirty="0"/>
              <a:t>add </a:t>
            </a:r>
            <a:r>
              <a:rPr lang="en-US" altLang="en-US" sz="1800" i="1" dirty="0"/>
              <a:t>X</a:t>
            </a:r>
            <a:r>
              <a:rPr lang="en-US" altLang="en-US" sz="1800" i="1" baseline="-25000" dirty="0"/>
              <a:t>i</a:t>
            </a:r>
            <a:r>
              <a:rPr lang="en-US" altLang="en-US" sz="1800" dirty="0"/>
              <a:t> to the </a:t>
            </a:r>
            <a:r>
              <a:rPr lang="en-US" altLang="en-US" sz="1800" dirty="0" smtClean="0"/>
              <a:t>network</a:t>
            </a:r>
            <a:endParaRPr lang="en-US" altLang="en-US" sz="1800" dirty="0"/>
          </a:p>
          <a:p>
            <a:pPr lvl="1">
              <a:lnSpc>
                <a:spcPct val="90000"/>
              </a:lnSpc>
            </a:pPr>
            <a:r>
              <a:rPr lang="en-US" altLang="en-US" sz="1800" dirty="0"/>
              <a:t>select parents from </a:t>
            </a:r>
            <a:r>
              <a:rPr lang="en-US" altLang="en-US" sz="1800" i="1" dirty="0"/>
              <a:t>X</a:t>
            </a:r>
            <a:r>
              <a:rPr lang="en-US" altLang="en-US" sz="1800" i="1" baseline="-25000" dirty="0"/>
              <a:t>1</a:t>
            </a:r>
            <a:r>
              <a:rPr lang="en-US" altLang="en-US" sz="1800" i="1" dirty="0"/>
              <a:t>, … ,X</a:t>
            </a:r>
            <a:r>
              <a:rPr lang="en-US" altLang="en-US" sz="1800" i="1" baseline="-25000" dirty="0"/>
              <a:t>i-1</a:t>
            </a:r>
            <a:r>
              <a:rPr lang="en-US" altLang="en-US" sz="1800" dirty="0"/>
              <a:t> such that</a:t>
            </a:r>
          </a:p>
          <a:p>
            <a:pPr lvl="1" algn="ctr">
              <a:lnSpc>
                <a:spcPct val="90000"/>
              </a:lnSpc>
              <a:buFontTx/>
              <a:buNone/>
            </a:pPr>
            <a:r>
              <a:rPr lang="fr-FR" altLang="en-US" sz="1800" dirty="0"/>
              <a:t>	</a:t>
            </a:r>
            <a:r>
              <a:rPr lang="fr-FR" altLang="en-US" sz="1800" b="1" i="1" dirty="0"/>
              <a:t>P</a:t>
            </a:r>
            <a:r>
              <a:rPr lang="fr-FR" altLang="en-US" sz="1800" i="1" dirty="0"/>
              <a:t> (X</a:t>
            </a:r>
            <a:r>
              <a:rPr lang="fr-FR" altLang="en-US" sz="1800" i="1" baseline="-25000" dirty="0"/>
              <a:t>i</a:t>
            </a:r>
            <a:r>
              <a:rPr lang="fr-FR" altLang="en-US" sz="1800" i="1" dirty="0"/>
              <a:t> | Parents(X</a:t>
            </a:r>
            <a:r>
              <a:rPr lang="fr-FR" altLang="en-US" sz="1800" i="1" baseline="-25000" dirty="0"/>
              <a:t>i</a:t>
            </a:r>
            <a:r>
              <a:rPr lang="fr-FR" altLang="en-US" sz="1800" i="1" dirty="0"/>
              <a:t>)) = </a:t>
            </a:r>
            <a:r>
              <a:rPr lang="fr-FR" altLang="en-US" sz="1800" b="1" i="1" dirty="0"/>
              <a:t>P</a:t>
            </a:r>
            <a:r>
              <a:rPr lang="fr-FR" altLang="en-US" sz="1800" i="1" dirty="0"/>
              <a:t> (X</a:t>
            </a:r>
            <a:r>
              <a:rPr lang="fr-FR" altLang="en-US" sz="1800" i="1" baseline="-25000" dirty="0"/>
              <a:t>i</a:t>
            </a:r>
            <a:r>
              <a:rPr lang="fr-FR" altLang="en-US" sz="1800" i="1" dirty="0"/>
              <a:t> | X</a:t>
            </a:r>
            <a:r>
              <a:rPr lang="fr-FR" altLang="en-US" sz="1800" i="1" baseline="-25000" dirty="0"/>
              <a:t>1</a:t>
            </a:r>
            <a:r>
              <a:rPr lang="fr-FR" altLang="en-US" sz="1800" i="1" dirty="0"/>
              <a:t>, ... X</a:t>
            </a:r>
            <a:r>
              <a:rPr lang="fr-FR" altLang="en-US" sz="1800" i="1" baseline="-25000" dirty="0"/>
              <a:t>i-1</a:t>
            </a:r>
            <a:r>
              <a:rPr lang="fr-FR" altLang="en-US" sz="1800" i="1" dirty="0"/>
              <a:t>)</a:t>
            </a:r>
          </a:p>
          <a:p>
            <a:pPr lvl="1">
              <a:lnSpc>
                <a:spcPct val="90000"/>
              </a:lnSpc>
              <a:buFontTx/>
              <a:buNone/>
            </a:pPr>
            <a:endParaRPr lang="en-US" altLang="en-US" sz="1800" i="1" dirty="0"/>
          </a:p>
          <a:p>
            <a:pPr>
              <a:lnSpc>
                <a:spcPct val="90000"/>
              </a:lnSpc>
              <a:buFontTx/>
              <a:buNone/>
            </a:pPr>
            <a:r>
              <a:rPr lang="en-US" altLang="en-US" sz="2000" dirty="0"/>
              <a:t>This choice of parents guarantees:
</a:t>
            </a:r>
          </a:p>
          <a:p>
            <a:pPr>
              <a:lnSpc>
                <a:spcPct val="90000"/>
              </a:lnSpc>
              <a:buFontTx/>
              <a:buNone/>
            </a:pPr>
            <a:r>
              <a:rPr lang="en-US" altLang="en-US" sz="2000" b="1" i="1" dirty="0"/>
              <a:t>P</a:t>
            </a:r>
            <a:r>
              <a:rPr lang="en-US" altLang="en-US" sz="2000" i="1" dirty="0"/>
              <a:t> (X</a:t>
            </a:r>
            <a:r>
              <a:rPr lang="en-US" altLang="en-US" sz="2000" i="1" baseline="-25000" dirty="0"/>
              <a:t>1</a:t>
            </a:r>
            <a:r>
              <a:rPr lang="en-US" altLang="en-US" sz="2000" i="1" dirty="0"/>
              <a:t>, … ,</a:t>
            </a:r>
            <a:r>
              <a:rPr lang="en-US" altLang="en-US" sz="2000" i="1" dirty="0" err="1"/>
              <a:t>X</a:t>
            </a:r>
            <a:r>
              <a:rPr lang="en-US" altLang="en-US" sz="2000" i="1" baseline="-25000" dirty="0" err="1"/>
              <a:t>n</a:t>
            </a:r>
            <a:r>
              <a:rPr lang="en-US" altLang="en-US" sz="2000" i="1" dirty="0"/>
              <a:t>) 	= </a:t>
            </a:r>
            <a:r>
              <a:rPr lang="el-GR" altLang="en-US" sz="2000" i="1" dirty="0">
                <a:cs typeface="Arial" panose="020B0604020202020204" pitchFamily="34" charset="0"/>
              </a:rPr>
              <a:t>π</a:t>
            </a:r>
            <a:r>
              <a:rPr lang="en-US" altLang="en-US" sz="2000" i="1" baseline="-25000" dirty="0" err="1"/>
              <a:t>i</a:t>
            </a:r>
            <a:r>
              <a:rPr lang="en-US" altLang="en-US" sz="2000" i="1" baseline="-25000" dirty="0"/>
              <a:t> =1</a:t>
            </a:r>
            <a:r>
              <a:rPr lang="en-US" altLang="en-US" sz="2000" i="1" dirty="0"/>
              <a:t> </a:t>
            </a:r>
            <a:r>
              <a:rPr lang="en-US" altLang="en-US" sz="2000" b="1" i="1" dirty="0"/>
              <a:t>P</a:t>
            </a:r>
            <a:r>
              <a:rPr lang="en-US" altLang="en-US" sz="2000" i="1" dirty="0"/>
              <a:t> (X</a:t>
            </a:r>
            <a:r>
              <a:rPr lang="en-US" altLang="en-US" sz="2000" i="1" baseline="-25000" dirty="0"/>
              <a:t>i</a:t>
            </a:r>
            <a:r>
              <a:rPr lang="en-US" altLang="en-US" sz="2000" i="1" dirty="0"/>
              <a:t> | X</a:t>
            </a:r>
            <a:r>
              <a:rPr lang="en-US" altLang="en-US" sz="2000" i="1" baseline="-25000" dirty="0"/>
              <a:t>1</a:t>
            </a:r>
            <a:r>
              <a:rPr lang="en-US" altLang="en-US" sz="2000" i="1" dirty="0"/>
              <a:t>, … , X</a:t>
            </a:r>
            <a:r>
              <a:rPr lang="en-US" altLang="en-US" sz="2000" i="1" baseline="-25000" dirty="0"/>
              <a:t>i-1</a:t>
            </a:r>
            <a:r>
              <a:rPr lang="en-US" altLang="en-US" sz="2000" i="1" dirty="0"/>
              <a:t>)</a:t>
            </a:r>
            <a:r>
              <a:rPr lang="en-US" altLang="en-US" sz="2000" dirty="0"/>
              <a:t>
(chain rule)</a:t>
            </a:r>
          </a:p>
          <a:p>
            <a:pPr>
              <a:lnSpc>
                <a:spcPct val="90000"/>
              </a:lnSpc>
              <a:buFontTx/>
              <a:buNone/>
            </a:pPr>
            <a:r>
              <a:rPr lang="en-US" altLang="en-US" sz="2000" baseline="-25000" dirty="0"/>
              <a:t>			</a:t>
            </a:r>
            <a:r>
              <a:rPr lang="en-US" altLang="en-US" sz="2000" baseline="-25000" dirty="0" smtClean="0"/>
              <a:t>                      </a:t>
            </a:r>
            <a:r>
              <a:rPr lang="en-US" altLang="en-US" sz="2000" i="1" dirty="0" smtClean="0"/>
              <a:t>= </a:t>
            </a:r>
            <a:r>
              <a:rPr lang="el-GR" altLang="en-US" sz="2000" i="1" dirty="0">
                <a:cs typeface="Arial" panose="020B0604020202020204" pitchFamily="34" charset="0"/>
              </a:rPr>
              <a:t>π</a:t>
            </a:r>
            <a:r>
              <a:rPr lang="en-US" altLang="en-US" sz="2000" i="1" baseline="-25000" dirty="0" err="1"/>
              <a:t>i</a:t>
            </a:r>
            <a:r>
              <a:rPr lang="en-US" altLang="en-US" sz="2000" i="1" baseline="-25000" dirty="0"/>
              <a:t> =1</a:t>
            </a:r>
            <a:r>
              <a:rPr lang="en-US" altLang="en-US" sz="2000" b="1" i="1" dirty="0"/>
              <a:t>P</a:t>
            </a:r>
            <a:r>
              <a:rPr lang="en-US" altLang="en-US" sz="2000" i="1" dirty="0"/>
              <a:t> (X</a:t>
            </a:r>
            <a:r>
              <a:rPr lang="en-US" altLang="en-US" sz="2000" i="1" baseline="-25000" dirty="0"/>
              <a:t>i </a:t>
            </a:r>
            <a:r>
              <a:rPr lang="en-US" altLang="en-US" sz="2000" i="1" dirty="0"/>
              <a:t>| Parents(X</a:t>
            </a:r>
            <a:r>
              <a:rPr lang="en-US" altLang="en-US" sz="2000" i="1" baseline="-25000" dirty="0"/>
              <a:t>i</a:t>
            </a:r>
            <a:r>
              <a:rPr lang="en-US" altLang="en-US" sz="2000" i="1" dirty="0"/>
              <a:t>))</a:t>
            </a:r>
            <a:r>
              <a:rPr lang="en-US" altLang="en-US" sz="2000" dirty="0"/>
              <a:t>
</a:t>
            </a:r>
            <a:r>
              <a:rPr lang="en-US" altLang="en-US" sz="2000" dirty="0" smtClean="0"/>
              <a:t>                               (</a:t>
            </a:r>
            <a:r>
              <a:rPr lang="en-US" altLang="en-US" sz="2000" dirty="0"/>
              <a:t>by construction)</a:t>
            </a:r>
          </a:p>
        </p:txBody>
      </p:sp>
      <p:sp>
        <p:nvSpPr>
          <p:cNvPr id="2" name="Date Placeholder 1"/>
          <p:cNvSpPr>
            <a:spLocks noGrp="1"/>
          </p:cNvSpPr>
          <p:nvPr>
            <p:ph type="dt" sz="half" idx="10"/>
          </p:nvPr>
        </p:nvSpPr>
        <p:spPr/>
        <p:txBody>
          <a:bodyPr/>
          <a:lstStyle/>
          <a:p>
            <a:pPr>
              <a:defRPr/>
            </a:pPr>
            <a:fld id="{6E4C7697-B6FE-4C93-94C1-CCAD59FFB828}"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214</a:t>
            </a:fld>
            <a:endParaRPr lang="en-US"/>
          </a:p>
        </p:txBody>
      </p:sp>
    </p:spTree>
    <p:extLst>
      <p:ext uri="{BB962C8B-B14F-4D97-AF65-F5344CB8AC3E}">
        <p14:creationId xmlns:p14="http://schemas.microsoft.com/office/powerpoint/2010/main" val="723957295"/>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6" name="Picture 6" descr="burglary-make1c"/>
          <p:cNvPicPr>
            <a:picLocks noChangeAspect="1" noChangeArrowheads="1"/>
          </p:cNvPicPr>
          <p:nvPr/>
        </p:nvPicPr>
        <p:blipFill rotWithShape="1">
          <a:blip r:embed="rId2">
            <a:extLst>
              <a:ext uri="{28A0092B-C50C-407E-A947-70E740481C1C}">
                <a14:useLocalDpi xmlns:a14="http://schemas.microsoft.com/office/drawing/2010/main" val="0"/>
              </a:ext>
            </a:extLst>
          </a:blip>
          <a:srcRect l="-1372" r="1372" b="59005"/>
          <a:stretch/>
        </p:blipFill>
        <p:spPr bwMode="auto">
          <a:xfrm>
            <a:off x="3287688" y="2636912"/>
            <a:ext cx="5246712" cy="1872208"/>
          </a:xfrm>
          <a:prstGeom prst="rect">
            <a:avLst/>
          </a:prstGeom>
          <a:noFill/>
          <a:extLst>
            <a:ext uri="{909E8E84-426E-40DD-AFC4-6F175D3DCCD1}">
              <a14:hiddenFill xmlns:a14="http://schemas.microsoft.com/office/drawing/2010/main">
                <a:solidFill>
                  <a:srgbClr val="FFFFFF"/>
                </a:solidFill>
              </a14:hiddenFill>
            </a:ext>
          </a:extLst>
        </p:spPr>
      </p:pic>
      <p:sp>
        <p:nvSpPr>
          <p:cNvPr id="20483" name="Rectangle 3"/>
          <p:cNvSpPr>
            <a:spLocks noGrp="1" noChangeArrowheads="1"/>
          </p:cNvSpPr>
          <p:nvPr>
            <p:ph type="body" idx="1"/>
          </p:nvPr>
        </p:nvSpPr>
        <p:spPr/>
        <p:txBody>
          <a:bodyPr/>
          <a:lstStyle/>
          <a:p>
            <a:r>
              <a:rPr lang="en-US" altLang="en-US" sz="2400" dirty="0"/>
              <a:t>Suppose we choose the ordering </a:t>
            </a:r>
            <a:r>
              <a:rPr lang="en-US" altLang="en-US" sz="2400" i="1" dirty="0"/>
              <a:t>M, J, A, B, </a:t>
            </a:r>
            <a:r>
              <a:rPr lang="en-US" altLang="en-US" sz="2400" i="1" dirty="0" smtClean="0"/>
              <a:t>E</a:t>
            </a:r>
            <a:endParaRPr lang="en-US" altLang="en-US" sz="2400" i="1" dirty="0"/>
          </a:p>
          <a:p>
            <a:endParaRPr lang="en-US" altLang="en-US" sz="2400" dirty="0"/>
          </a:p>
          <a:p>
            <a:endParaRPr lang="en-US" altLang="en-US" sz="2400" dirty="0"/>
          </a:p>
          <a:p>
            <a:endParaRPr lang="en-US" altLang="en-US" sz="2400" dirty="0"/>
          </a:p>
          <a:p>
            <a:pPr>
              <a:buFontTx/>
              <a:buNone/>
            </a:pPr>
            <a:r>
              <a:rPr lang="en-US" altLang="en-US" sz="2400" b="1" i="1" dirty="0"/>
              <a:t>P</a:t>
            </a:r>
            <a:r>
              <a:rPr lang="en-US" altLang="en-US" sz="2400" i="1" dirty="0"/>
              <a:t>(J | M) = </a:t>
            </a:r>
            <a:r>
              <a:rPr lang="en-US" altLang="en-US" sz="2400" b="1" i="1" dirty="0"/>
              <a:t>P</a:t>
            </a:r>
            <a:r>
              <a:rPr lang="en-US" altLang="en-US" sz="2400" i="1" dirty="0"/>
              <a:t>(J)?
</a:t>
            </a:r>
          </a:p>
          <a:p>
            <a:endParaRPr lang="en-US" altLang="en-US" sz="2400" i="1" dirty="0"/>
          </a:p>
        </p:txBody>
      </p:sp>
      <p:sp>
        <p:nvSpPr>
          <p:cNvPr id="20484" name="Rectangle 4"/>
          <p:cNvSpPr>
            <a:spLocks noGrp="1" noChangeArrowheads="1"/>
          </p:cNvSpPr>
          <p:nvPr>
            <p:ph type="title"/>
          </p:nvPr>
        </p:nvSpPr>
        <p:spPr/>
        <p:txBody>
          <a:bodyPr/>
          <a:lstStyle/>
          <a:p>
            <a:r>
              <a:rPr lang="en-US" altLang="en-US"/>
              <a:t>Example</a:t>
            </a:r>
          </a:p>
        </p:txBody>
      </p:sp>
      <p:sp>
        <p:nvSpPr>
          <p:cNvPr id="2" name="Date Placeholder 1"/>
          <p:cNvSpPr>
            <a:spLocks noGrp="1"/>
          </p:cNvSpPr>
          <p:nvPr>
            <p:ph type="dt" sz="half" idx="10"/>
          </p:nvPr>
        </p:nvSpPr>
        <p:spPr/>
        <p:txBody>
          <a:bodyPr/>
          <a:lstStyle/>
          <a:p>
            <a:pPr>
              <a:defRPr/>
            </a:pPr>
            <a:fld id="{78F8679B-416D-4E18-BF9C-A1F1DB44B57F}"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215</a:t>
            </a:fld>
            <a:endParaRPr lang="en-US"/>
          </a:p>
        </p:txBody>
      </p:sp>
    </p:spTree>
    <p:extLst>
      <p:ext uri="{BB962C8B-B14F-4D97-AF65-F5344CB8AC3E}">
        <p14:creationId xmlns:p14="http://schemas.microsoft.com/office/powerpoint/2010/main" val="2752710033"/>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type="body" idx="1"/>
          </p:nvPr>
        </p:nvSpPr>
        <p:spPr/>
        <p:txBody>
          <a:bodyPr/>
          <a:lstStyle/>
          <a:p>
            <a:r>
              <a:rPr lang="en-US" altLang="en-US" sz="2400" dirty="0"/>
              <a:t>Suppose we choose the ordering </a:t>
            </a:r>
            <a:r>
              <a:rPr lang="en-US" altLang="en-US" sz="2400" i="1" dirty="0"/>
              <a:t>M, J, A, B, </a:t>
            </a:r>
            <a:r>
              <a:rPr lang="en-US" altLang="en-US" sz="2400" i="1" dirty="0" smtClean="0"/>
              <a:t>E</a:t>
            </a:r>
            <a:endParaRPr lang="en-US" altLang="en-US" sz="2400" dirty="0"/>
          </a:p>
          <a:p>
            <a:endParaRPr lang="en-US" altLang="en-US" sz="2400" dirty="0"/>
          </a:p>
          <a:p>
            <a:endParaRPr lang="en-US" altLang="en-US" sz="2400" dirty="0"/>
          </a:p>
          <a:p>
            <a:endParaRPr lang="en-US" altLang="en-US" sz="2400" dirty="0"/>
          </a:p>
          <a:p>
            <a:endParaRPr lang="en-US" altLang="en-US" sz="2400" dirty="0"/>
          </a:p>
          <a:p>
            <a:pPr>
              <a:buFontTx/>
              <a:buNone/>
            </a:pPr>
            <a:r>
              <a:rPr lang="en-US" altLang="en-US" sz="2400" b="1" i="1" dirty="0"/>
              <a:t>P</a:t>
            </a:r>
            <a:r>
              <a:rPr lang="en-US" altLang="en-US" sz="2400" i="1" dirty="0"/>
              <a:t>(J | M) = </a:t>
            </a:r>
            <a:r>
              <a:rPr lang="en-US" altLang="en-US" sz="2400" b="1" i="1" dirty="0"/>
              <a:t>P</a:t>
            </a:r>
            <a:r>
              <a:rPr lang="en-US" altLang="en-US" sz="2400" i="1" dirty="0"/>
              <a:t>(J)?
</a:t>
            </a:r>
            <a:r>
              <a:rPr lang="en-US" altLang="en-US" sz="2400" b="1" dirty="0"/>
              <a:t>No</a:t>
            </a:r>
            <a:endParaRPr lang="en-US" altLang="en-US" sz="2400" b="1" i="1" dirty="0"/>
          </a:p>
          <a:p>
            <a:pPr>
              <a:buFontTx/>
              <a:buNone/>
            </a:pPr>
            <a:r>
              <a:rPr lang="en-US" altLang="en-US" sz="2400" b="1" i="1" dirty="0"/>
              <a:t>P</a:t>
            </a:r>
            <a:r>
              <a:rPr lang="en-US" altLang="en-US" sz="2400" i="1" dirty="0"/>
              <a:t>(A | J, M) = </a:t>
            </a:r>
            <a:r>
              <a:rPr lang="en-US" altLang="en-US" sz="2400" b="1" i="1" dirty="0"/>
              <a:t>P</a:t>
            </a:r>
            <a:r>
              <a:rPr lang="en-US" altLang="en-US" sz="2400" i="1" dirty="0"/>
              <a:t>(A | J)</a:t>
            </a:r>
            <a:r>
              <a:rPr lang="en-US" altLang="en-US" sz="2400" dirty="0"/>
              <a:t>?</a:t>
            </a:r>
            <a:r>
              <a:rPr lang="en-US" altLang="en-US" sz="2400" i="1" dirty="0"/>
              <a:t> </a:t>
            </a:r>
            <a:r>
              <a:rPr lang="en-US" altLang="en-US" sz="2400" b="1" i="1" dirty="0"/>
              <a:t>P</a:t>
            </a:r>
            <a:r>
              <a:rPr lang="en-US" altLang="en-US" sz="2400" i="1" dirty="0"/>
              <a:t>(A | J, M) = </a:t>
            </a:r>
            <a:r>
              <a:rPr lang="en-US" altLang="en-US" sz="2400" b="1" i="1" dirty="0"/>
              <a:t>P</a:t>
            </a:r>
            <a:r>
              <a:rPr lang="en-US" altLang="en-US" sz="2400" i="1" dirty="0"/>
              <a:t>(A)</a:t>
            </a:r>
            <a:r>
              <a:rPr lang="en-US" altLang="en-US" sz="2400" dirty="0"/>
              <a:t>?</a:t>
            </a:r>
            <a:endParaRPr lang="en-US" altLang="en-US" dirty="0"/>
          </a:p>
          <a:p>
            <a:pPr>
              <a:buFontTx/>
              <a:buNone/>
            </a:pPr>
            <a:endParaRPr lang="en-US" altLang="en-US" sz="2400" i="1" dirty="0"/>
          </a:p>
          <a:p>
            <a:endParaRPr lang="en-US" altLang="en-US" sz="2400" i="1" dirty="0"/>
          </a:p>
        </p:txBody>
      </p:sp>
      <p:pic>
        <p:nvPicPr>
          <p:cNvPr id="12294" name="Picture 6" descr="burglary-make2c"/>
          <p:cNvPicPr>
            <a:picLocks noChangeAspect="1" noChangeArrowheads="1"/>
          </p:cNvPicPr>
          <p:nvPr/>
        </p:nvPicPr>
        <p:blipFill rotWithShape="1">
          <a:blip r:embed="rId2">
            <a:extLst>
              <a:ext uri="{28A0092B-C50C-407E-A947-70E740481C1C}">
                <a14:useLocalDpi xmlns:a14="http://schemas.microsoft.com/office/drawing/2010/main" val="0"/>
              </a:ext>
            </a:extLst>
          </a:blip>
          <a:srcRect l="-2953" t="-3393" r="2953" b="42325"/>
          <a:stretch/>
        </p:blipFill>
        <p:spPr bwMode="auto">
          <a:xfrm>
            <a:off x="4007768" y="2204864"/>
            <a:ext cx="4670648" cy="2482706"/>
          </a:xfrm>
          <a:prstGeom prst="rect">
            <a:avLst/>
          </a:prstGeom>
          <a:noFill/>
          <a:extLst>
            <a:ext uri="{909E8E84-426E-40DD-AFC4-6F175D3DCCD1}">
              <a14:hiddenFill xmlns:a14="http://schemas.microsoft.com/office/drawing/2010/main">
                <a:solidFill>
                  <a:srgbClr val="FFFFFF"/>
                </a:solidFill>
              </a14:hiddenFill>
            </a:ext>
          </a:extLst>
        </p:spPr>
      </p:pic>
      <p:sp>
        <p:nvSpPr>
          <p:cNvPr id="12290" name="Rectangle 2"/>
          <p:cNvSpPr>
            <a:spLocks noGrp="1" noChangeArrowheads="1"/>
          </p:cNvSpPr>
          <p:nvPr>
            <p:ph type="title"/>
          </p:nvPr>
        </p:nvSpPr>
        <p:spPr/>
        <p:txBody>
          <a:bodyPr/>
          <a:lstStyle/>
          <a:p>
            <a:r>
              <a:rPr lang="en-US" altLang="en-US"/>
              <a:t>Example</a:t>
            </a:r>
          </a:p>
        </p:txBody>
      </p:sp>
      <p:sp>
        <p:nvSpPr>
          <p:cNvPr id="2" name="Date Placeholder 1"/>
          <p:cNvSpPr>
            <a:spLocks noGrp="1"/>
          </p:cNvSpPr>
          <p:nvPr>
            <p:ph type="dt" sz="half" idx="10"/>
          </p:nvPr>
        </p:nvSpPr>
        <p:spPr/>
        <p:txBody>
          <a:bodyPr/>
          <a:lstStyle/>
          <a:p>
            <a:pPr>
              <a:defRPr/>
            </a:pPr>
            <a:fld id="{CE98F929-ED4B-4A83-999E-FE2B0479DA34}"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216</a:t>
            </a:fld>
            <a:endParaRPr lang="en-US"/>
          </a:p>
        </p:txBody>
      </p:sp>
    </p:spTree>
    <p:extLst>
      <p:ext uri="{BB962C8B-B14F-4D97-AF65-F5344CB8AC3E}">
        <p14:creationId xmlns:p14="http://schemas.microsoft.com/office/powerpoint/2010/main" val="3834883212"/>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4" name="Picture 6" descr="burglary-make3c"/>
          <p:cNvPicPr>
            <a:picLocks noChangeAspect="1" noChangeArrowheads="1"/>
          </p:cNvPicPr>
          <p:nvPr/>
        </p:nvPicPr>
        <p:blipFill rotWithShape="1">
          <a:blip r:embed="rId2">
            <a:extLst>
              <a:ext uri="{28A0092B-C50C-407E-A947-70E740481C1C}">
                <a14:useLocalDpi xmlns:a14="http://schemas.microsoft.com/office/drawing/2010/main" val="0"/>
              </a:ext>
            </a:extLst>
          </a:blip>
          <a:srcRect b="13756"/>
          <a:stretch/>
        </p:blipFill>
        <p:spPr bwMode="auto">
          <a:xfrm>
            <a:off x="5144616" y="2388043"/>
            <a:ext cx="4839816" cy="3633245"/>
          </a:xfrm>
          <a:prstGeom prst="rect">
            <a:avLst/>
          </a:prstGeom>
          <a:noFill/>
          <a:extLst>
            <a:ext uri="{909E8E84-426E-40DD-AFC4-6F175D3DCCD1}">
              <a14:hiddenFill xmlns:a14="http://schemas.microsoft.com/office/drawing/2010/main">
                <a:solidFill>
                  <a:srgbClr val="FFFFFF"/>
                </a:solidFill>
              </a14:hiddenFill>
            </a:ext>
          </a:extLst>
        </p:spPr>
      </p:pic>
      <p:sp>
        <p:nvSpPr>
          <p:cNvPr id="17410" name="Rectangle 2"/>
          <p:cNvSpPr>
            <a:spLocks noGrp="1" noChangeArrowheads="1"/>
          </p:cNvSpPr>
          <p:nvPr>
            <p:ph type="body" idx="1"/>
          </p:nvPr>
        </p:nvSpPr>
        <p:spPr/>
        <p:txBody>
          <a:bodyPr/>
          <a:lstStyle/>
          <a:p>
            <a:r>
              <a:rPr lang="en-US" altLang="en-US" sz="2400" dirty="0"/>
              <a:t>Suppose we choose the ordering </a:t>
            </a:r>
            <a:r>
              <a:rPr lang="en-US" altLang="en-US" sz="2400" i="1" dirty="0"/>
              <a:t>M, J, A, B, </a:t>
            </a:r>
            <a:r>
              <a:rPr lang="en-US" altLang="en-US" sz="2400" i="1" dirty="0" smtClean="0"/>
              <a:t>E</a:t>
            </a:r>
            <a:endParaRPr lang="en-US" altLang="en-US" sz="2400" i="1" dirty="0"/>
          </a:p>
          <a:p>
            <a:endParaRPr lang="en-US" altLang="en-US" sz="2400" i="1" dirty="0"/>
          </a:p>
          <a:p>
            <a:endParaRPr lang="en-US" altLang="en-US" sz="2400" dirty="0"/>
          </a:p>
          <a:p>
            <a:pPr>
              <a:buFontTx/>
              <a:buNone/>
            </a:pPr>
            <a:r>
              <a:rPr lang="en-US" altLang="en-US" sz="2400" b="1" i="1" dirty="0" smtClean="0"/>
              <a:t>P</a:t>
            </a:r>
            <a:r>
              <a:rPr lang="en-US" altLang="en-US" sz="2400" i="1" dirty="0" smtClean="0"/>
              <a:t>(J </a:t>
            </a:r>
            <a:r>
              <a:rPr lang="en-US" altLang="en-US" sz="2400" i="1" dirty="0"/>
              <a:t>| M) = </a:t>
            </a:r>
            <a:r>
              <a:rPr lang="en-US" altLang="en-US" sz="2400" b="1" i="1" dirty="0"/>
              <a:t>P</a:t>
            </a:r>
            <a:r>
              <a:rPr lang="en-US" altLang="en-US" sz="2400" i="1" dirty="0"/>
              <a:t>(J</a:t>
            </a:r>
            <a:r>
              <a:rPr lang="en-US" altLang="en-US" sz="2400" i="1" dirty="0" smtClean="0"/>
              <a:t>)?</a:t>
            </a:r>
            <a:r>
              <a:rPr lang="en-US" altLang="en-US" sz="2400" b="1" dirty="0" smtClean="0"/>
              <a:t>No</a:t>
            </a:r>
            <a:endParaRPr lang="en-US" altLang="en-US" sz="2400" b="1" i="1" dirty="0"/>
          </a:p>
          <a:p>
            <a:pPr>
              <a:buFontTx/>
              <a:buNone/>
            </a:pPr>
            <a:r>
              <a:rPr lang="en-US" altLang="en-US" sz="2400" b="1" i="1" dirty="0"/>
              <a:t>P</a:t>
            </a:r>
            <a:r>
              <a:rPr lang="en-US" altLang="en-US" sz="2400" i="1" dirty="0"/>
              <a:t>(A | J, M) = </a:t>
            </a:r>
            <a:r>
              <a:rPr lang="en-US" altLang="en-US" sz="2400" b="1" i="1" dirty="0"/>
              <a:t>P</a:t>
            </a:r>
            <a:r>
              <a:rPr lang="en-US" altLang="en-US" sz="2400" i="1" dirty="0"/>
              <a:t>(A | J</a:t>
            </a:r>
            <a:r>
              <a:rPr lang="en-US" altLang="en-US" sz="2400" i="1" dirty="0" smtClean="0"/>
              <a:t>)</a:t>
            </a:r>
            <a:r>
              <a:rPr lang="en-US" altLang="en-US" sz="2400" dirty="0" smtClean="0"/>
              <a:t>?</a:t>
            </a:r>
          </a:p>
          <a:p>
            <a:pPr>
              <a:buFontTx/>
              <a:buNone/>
            </a:pPr>
            <a:r>
              <a:rPr lang="en-US" altLang="en-US" sz="2400" i="1" dirty="0" smtClean="0"/>
              <a:t> </a:t>
            </a:r>
            <a:r>
              <a:rPr lang="en-US" altLang="en-US" sz="2400" b="1" i="1" dirty="0"/>
              <a:t>P</a:t>
            </a:r>
            <a:r>
              <a:rPr lang="en-US" altLang="en-US" sz="2400" i="1" dirty="0"/>
              <a:t>(A | J, M) = </a:t>
            </a:r>
            <a:r>
              <a:rPr lang="en-US" altLang="en-US" sz="2400" b="1" i="1" dirty="0"/>
              <a:t>P</a:t>
            </a:r>
            <a:r>
              <a:rPr lang="en-US" altLang="en-US" sz="2400" i="1" dirty="0"/>
              <a:t>(A)</a:t>
            </a:r>
            <a:r>
              <a:rPr lang="en-US" altLang="en-US" sz="2400" dirty="0"/>
              <a:t>? </a:t>
            </a:r>
            <a:r>
              <a:rPr lang="en-US" altLang="en-US" sz="2400" b="1" dirty="0"/>
              <a:t>No</a:t>
            </a:r>
            <a:endParaRPr lang="en-US" altLang="en-US" dirty="0"/>
          </a:p>
          <a:p>
            <a:pPr>
              <a:buFontTx/>
              <a:buNone/>
            </a:pPr>
            <a:r>
              <a:rPr lang="en-US" altLang="en-US" sz="2400" b="1" i="1" dirty="0"/>
              <a:t>P</a:t>
            </a:r>
            <a:r>
              <a:rPr lang="en-US" altLang="en-US" sz="2400" i="1" dirty="0"/>
              <a:t>(B | A, J, M) = </a:t>
            </a:r>
            <a:r>
              <a:rPr lang="en-US" altLang="en-US" sz="2400" b="1" i="1" dirty="0"/>
              <a:t>P</a:t>
            </a:r>
            <a:r>
              <a:rPr lang="en-US" altLang="en-US" sz="2400" i="1" dirty="0"/>
              <a:t>(B | A)</a:t>
            </a:r>
            <a:r>
              <a:rPr lang="en-US" altLang="en-US" sz="2400" dirty="0"/>
              <a:t>? </a:t>
            </a:r>
          </a:p>
          <a:p>
            <a:pPr>
              <a:buFontTx/>
              <a:buNone/>
            </a:pPr>
            <a:r>
              <a:rPr lang="en-US" altLang="en-US" sz="2400" b="1" i="1" dirty="0"/>
              <a:t>P</a:t>
            </a:r>
            <a:r>
              <a:rPr lang="en-US" altLang="en-US" sz="2400" i="1" dirty="0"/>
              <a:t>(B | A, J, M) = </a:t>
            </a:r>
            <a:r>
              <a:rPr lang="en-US" altLang="en-US" sz="2400" b="1" i="1" dirty="0"/>
              <a:t>P</a:t>
            </a:r>
            <a:r>
              <a:rPr lang="en-US" altLang="en-US" sz="2400" i="1" dirty="0"/>
              <a:t>(B)</a:t>
            </a:r>
            <a:r>
              <a:rPr lang="en-US" altLang="en-US" sz="2400" dirty="0"/>
              <a:t>?</a:t>
            </a:r>
            <a:endParaRPr lang="en-US" altLang="en-US" sz="2400" i="1" dirty="0"/>
          </a:p>
        </p:txBody>
      </p:sp>
      <p:sp>
        <p:nvSpPr>
          <p:cNvPr id="17412" name="Rectangle 4"/>
          <p:cNvSpPr>
            <a:spLocks noGrp="1" noChangeArrowheads="1"/>
          </p:cNvSpPr>
          <p:nvPr>
            <p:ph type="title"/>
          </p:nvPr>
        </p:nvSpPr>
        <p:spPr/>
        <p:txBody>
          <a:bodyPr/>
          <a:lstStyle/>
          <a:p>
            <a:r>
              <a:rPr lang="en-US" altLang="en-US"/>
              <a:t>Example</a:t>
            </a:r>
          </a:p>
        </p:txBody>
      </p:sp>
      <p:sp>
        <p:nvSpPr>
          <p:cNvPr id="2" name="Date Placeholder 1"/>
          <p:cNvSpPr>
            <a:spLocks noGrp="1"/>
          </p:cNvSpPr>
          <p:nvPr>
            <p:ph type="dt" sz="half" idx="10"/>
          </p:nvPr>
        </p:nvSpPr>
        <p:spPr/>
        <p:txBody>
          <a:bodyPr/>
          <a:lstStyle/>
          <a:p>
            <a:pPr>
              <a:defRPr/>
            </a:pPr>
            <a:fld id="{F688E9B1-82EC-4636-9576-59CF7FDEB31A}"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217</a:t>
            </a:fld>
            <a:endParaRPr lang="en-US"/>
          </a:p>
        </p:txBody>
      </p:sp>
    </p:spTree>
    <p:extLst>
      <p:ext uri="{BB962C8B-B14F-4D97-AF65-F5344CB8AC3E}">
        <p14:creationId xmlns:p14="http://schemas.microsoft.com/office/powerpoint/2010/main" val="3639923782"/>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8" name="Picture 6" descr="burglary-make4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1873" y="2349624"/>
            <a:ext cx="3804527" cy="3311624"/>
          </a:xfrm>
          <a:prstGeom prst="rect">
            <a:avLst/>
          </a:prstGeom>
          <a:noFill/>
          <a:extLst>
            <a:ext uri="{909E8E84-426E-40DD-AFC4-6F175D3DCCD1}">
              <a14:hiddenFill xmlns:a14="http://schemas.microsoft.com/office/drawing/2010/main">
                <a:solidFill>
                  <a:srgbClr val="FFFFFF"/>
                </a:solidFill>
              </a14:hiddenFill>
            </a:ext>
          </a:extLst>
        </p:spPr>
      </p:pic>
      <p:sp>
        <p:nvSpPr>
          <p:cNvPr id="18434" name="Rectangle 2"/>
          <p:cNvSpPr>
            <a:spLocks noGrp="1" noChangeArrowheads="1"/>
          </p:cNvSpPr>
          <p:nvPr>
            <p:ph type="body" idx="1"/>
          </p:nvPr>
        </p:nvSpPr>
        <p:spPr/>
        <p:txBody>
          <a:bodyPr/>
          <a:lstStyle/>
          <a:p>
            <a:r>
              <a:rPr lang="en-US" altLang="en-US" sz="2400" dirty="0"/>
              <a:t>Suppose we choose the ordering M, J, A, B, </a:t>
            </a:r>
            <a:r>
              <a:rPr lang="en-US" altLang="en-US" sz="2400" dirty="0" smtClean="0"/>
              <a:t>E</a:t>
            </a:r>
            <a:endParaRPr lang="en-US" altLang="en-US" sz="2400" dirty="0"/>
          </a:p>
          <a:p>
            <a:pPr marL="0" indent="0">
              <a:buNone/>
            </a:pPr>
            <a:endParaRPr lang="en-US" altLang="en-US" sz="2400" dirty="0"/>
          </a:p>
          <a:p>
            <a:pPr marL="0" indent="0">
              <a:buNone/>
            </a:pPr>
            <a:endParaRPr lang="en-US" altLang="en-US" sz="2400" dirty="0"/>
          </a:p>
          <a:p>
            <a:pPr>
              <a:buFontTx/>
              <a:buNone/>
            </a:pPr>
            <a:r>
              <a:rPr lang="en-US" altLang="en-US" sz="2400" b="1" i="1" dirty="0"/>
              <a:t>P</a:t>
            </a:r>
            <a:r>
              <a:rPr lang="en-US" altLang="en-US" sz="2400" i="1" dirty="0"/>
              <a:t>(J | M) = </a:t>
            </a:r>
            <a:r>
              <a:rPr lang="en-US" altLang="en-US" sz="2400" b="1" i="1" dirty="0"/>
              <a:t>P</a:t>
            </a:r>
            <a:r>
              <a:rPr lang="en-US" altLang="en-US" sz="2400" i="1" dirty="0"/>
              <a:t>(J)?
</a:t>
            </a:r>
            <a:r>
              <a:rPr lang="en-US" altLang="en-US" sz="2400" b="1" dirty="0"/>
              <a:t>No</a:t>
            </a:r>
            <a:endParaRPr lang="en-US" altLang="en-US" sz="2400" b="1" i="1" dirty="0"/>
          </a:p>
          <a:p>
            <a:pPr>
              <a:buFontTx/>
              <a:buNone/>
            </a:pPr>
            <a:r>
              <a:rPr lang="en-US" altLang="en-US" sz="2400" b="1" i="1" dirty="0"/>
              <a:t>P</a:t>
            </a:r>
            <a:r>
              <a:rPr lang="en-US" altLang="en-US" sz="2400" i="1" dirty="0"/>
              <a:t>(A | J, M) = </a:t>
            </a:r>
            <a:r>
              <a:rPr lang="en-US" altLang="en-US" sz="2400" b="1" i="1" dirty="0"/>
              <a:t>P</a:t>
            </a:r>
            <a:r>
              <a:rPr lang="en-US" altLang="en-US" sz="2400" i="1" dirty="0"/>
              <a:t>(A | J)</a:t>
            </a:r>
            <a:r>
              <a:rPr lang="en-US" altLang="en-US" sz="2400" dirty="0"/>
              <a:t>?</a:t>
            </a:r>
            <a:r>
              <a:rPr lang="en-US" altLang="en-US" sz="2400" i="1" dirty="0"/>
              <a:t> </a:t>
            </a:r>
            <a:r>
              <a:rPr lang="en-US" altLang="en-US" sz="2400" b="1" i="1" dirty="0"/>
              <a:t>P</a:t>
            </a:r>
            <a:r>
              <a:rPr lang="en-US" altLang="en-US" sz="2400" i="1" dirty="0"/>
              <a:t>(A | J, M) = </a:t>
            </a:r>
            <a:r>
              <a:rPr lang="en-US" altLang="en-US" sz="2400" b="1" i="1" dirty="0"/>
              <a:t>P</a:t>
            </a:r>
            <a:r>
              <a:rPr lang="en-US" altLang="en-US" sz="2400" i="1" dirty="0"/>
              <a:t>(A)</a:t>
            </a:r>
            <a:r>
              <a:rPr lang="en-US" altLang="en-US" sz="2400" dirty="0"/>
              <a:t>? </a:t>
            </a:r>
            <a:r>
              <a:rPr lang="en-US" altLang="en-US" sz="2400" b="1" dirty="0"/>
              <a:t>No</a:t>
            </a:r>
            <a:endParaRPr lang="en-US" altLang="en-US" dirty="0"/>
          </a:p>
          <a:p>
            <a:pPr>
              <a:buFontTx/>
              <a:buNone/>
            </a:pPr>
            <a:r>
              <a:rPr lang="en-US" altLang="en-US" sz="2400" b="1" i="1" dirty="0"/>
              <a:t>P</a:t>
            </a:r>
            <a:r>
              <a:rPr lang="en-US" altLang="en-US" sz="2400" i="1" dirty="0"/>
              <a:t>(B | A, J, M) = </a:t>
            </a:r>
            <a:r>
              <a:rPr lang="en-US" altLang="en-US" sz="2400" b="1" i="1" dirty="0"/>
              <a:t>P</a:t>
            </a:r>
            <a:r>
              <a:rPr lang="en-US" altLang="en-US" sz="2400" i="1" dirty="0"/>
              <a:t>(B | A)</a:t>
            </a:r>
            <a:r>
              <a:rPr lang="en-US" altLang="en-US" sz="2400" dirty="0"/>
              <a:t>? </a:t>
            </a:r>
            <a:r>
              <a:rPr lang="en-US" altLang="en-US" sz="2400" b="1" dirty="0"/>
              <a:t>Yes</a:t>
            </a:r>
          </a:p>
          <a:p>
            <a:pPr>
              <a:buFontTx/>
              <a:buNone/>
            </a:pPr>
            <a:r>
              <a:rPr lang="en-US" altLang="en-US" sz="2400" b="1" i="1" dirty="0"/>
              <a:t>P</a:t>
            </a:r>
            <a:r>
              <a:rPr lang="en-US" altLang="en-US" sz="2400" i="1" dirty="0"/>
              <a:t>(B | A, J, M) = </a:t>
            </a:r>
            <a:r>
              <a:rPr lang="en-US" altLang="en-US" sz="2400" b="1" i="1" dirty="0"/>
              <a:t>P</a:t>
            </a:r>
            <a:r>
              <a:rPr lang="en-US" altLang="en-US" sz="2400" i="1" dirty="0"/>
              <a:t>(B)</a:t>
            </a:r>
            <a:r>
              <a:rPr lang="en-US" altLang="en-US" sz="2400" dirty="0"/>
              <a:t>? </a:t>
            </a:r>
            <a:r>
              <a:rPr lang="en-US" altLang="en-US" sz="2400" b="1" dirty="0"/>
              <a:t>No</a:t>
            </a:r>
          </a:p>
          <a:p>
            <a:pPr>
              <a:buFontTx/>
              <a:buNone/>
            </a:pPr>
            <a:r>
              <a:rPr lang="en-US" altLang="en-US" sz="2400" b="1" i="1" dirty="0"/>
              <a:t>P</a:t>
            </a:r>
            <a:r>
              <a:rPr lang="en-US" altLang="en-US" sz="2400" i="1" dirty="0"/>
              <a:t>(E | B, A ,J, M) = </a:t>
            </a:r>
            <a:r>
              <a:rPr lang="en-US" altLang="en-US" sz="2400" b="1" i="1" dirty="0"/>
              <a:t>P</a:t>
            </a:r>
            <a:r>
              <a:rPr lang="en-US" altLang="en-US" sz="2400" i="1" dirty="0"/>
              <a:t>(E | A)</a:t>
            </a:r>
            <a:r>
              <a:rPr lang="en-US" altLang="en-US" sz="2400" dirty="0"/>
              <a:t>?</a:t>
            </a:r>
          </a:p>
          <a:p>
            <a:pPr>
              <a:buFontTx/>
              <a:buNone/>
            </a:pPr>
            <a:r>
              <a:rPr lang="en-US" altLang="en-US" sz="2400" b="1" i="1" dirty="0"/>
              <a:t>P</a:t>
            </a:r>
            <a:r>
              <a:rPr lang="en-US" altLang="en-US" sz="2400" i="1" dirty="0"/>
              <a:t>(E | B, A, J, M) = </a:t>
            </a:r>
            <a:r>
              <a:rPr lang="en-US" altLang="en-US" sz="2400" b="1" i="1" dirty="0"/>
              <a:t>P</a:t>
            </a:r>
            <a:r>
              <a:rPr lang="en-US" altLang="en-US" sz="2400" i="1" dirty="0"/>
              <a:t>(E | A, B)</a:t>
            </a:r>
            <a:r>
              <a:rPr lang="en-US" altLang="en-US" sz="2400" dirty="0"/>
              <a:t>?</a:t>
            </a:r>
            <a:endParaRPr lang="en-US" altLang="en-US" dirty="0"/>
          </a:p>
        </p:txBody>
      </p:sp>
      <p:sp>
        <p:nvSpPr>
          <p:cNvPr id="18436" name="Rectangle 4"/>
          <p:cNvSpPr>
            <a:spLocks noGrp="1" noChangeArrowheads="1"/>
          </p:cNvSpPr>
          <p:nvPr>
            <p:ph type="title"/>
          </p:nvPr>
        </p:nvSpPr>
        <p:spPr/>
        <p:txBody>
          <a:bodyPr/>
          <a:lstStyle/>
          <a:p>
            <a:r>
              <a:rPr lang="en-US" altLang="en-US"/>
              <a:t>Example</a:t>
            </a:r>
          </a:p>
        </p:txBody>
      </p:sp>
      <p:sp>
        <p:nvSpPr>
          <p:cNvPr id="2" name="Date Placeholder 1"/>
          <p:cNvSpPr>
            <a:spLocks noGrp="1"/>
          </p:cNvSpPr>
          <p:nvPr>
            <p:ph type="dt" sz="half" idx="10"/>
          </p:nvPr>
        </p:nvSpPr>
        <p:spPr/>
        <p:txBody>
          <a:bodyPr/>
          <a:lstStyle/>
          <a:p>
            <a:pPr>
              <a:defRPr/>
            </a:pPr>
            <a:fld id="{6CC80FC0-2E89-4AB6-A0BF-3125B06C9A55}"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218</a:t>
            </a:fld>
            <a:endParaRPr lang="en-US"/>
          </a:p>
        </p:txBody>
      </p:sp>
    </p:spTree>
    <p:extLst>
      <p:ext uri="{BB962C8B-B14F-4D97-AF65-F5344CB8AC3E}">
        <p14:creationId xmlns:p14="http://schemas.microsoft.com/office/powerpoint/2010/main" val="2275731834"/>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2" name="Picture 6" descr="burglary-make5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8674" y="2133600"/>
            <a:ext cx="4300882" cy="3743672"/>
          </a:xfrm>
          <a:prstGeom prst="rect">
            <a:avLst/>
          </a:prstGeom>
          <a:noFill/>
          <a:extLst>
            <a:ext uri="{909E8E84-426E-40DD-AFC4-6F175D3DCCD1}">
              <a14:hiddenFill xmlns:a14="http://schemas.microsoft.com/office/drawing/2010/main">
                <a:solidFill>
                  <a:srgbClr val="FFFFFF"/>
                </a:solidFill>
              </a14:hiddenFill>
            </a:ext>
          </a:extLst>
        </p:spPr>
      </p:pic>
      <p:sp>
        <p:nvSpPr>
          <p:cNvPr id="19458" name="Rectangle 2"/>
          <p:cNvSpPr>
            <a:spLocks noGrp="1" noChangeArrowheads="1"/>
          </p:cNvSpPr>
          <p:nvPr>
            <p:ph type="body" idx="1"/>
          </p:nvPr>
        </p:nvSpPr>
        <p:spPr/>
        <p:txBody>
          <a:bodyPr/>
          <a:lstStyle/>
          <a:p>
            <a:r>
              <a:rPr lang="en-US" altLang="en-US" sz="2400" dirty="0"/>
              <a:t>Suppose we choose the ordering M, J, A, B, </a:t>
            </a:r>
            <a:r>
              <a:rPr lang="en-US" altLang="en-US" sz="2400" dirty="0" smtClean="0"/>
              <a:t>E</a:t>
            </a:r>
            <a:endParaRPr lang="en-US" altLang="en-US" sz="2400" dirty="0"/>
          </a:p>
          <a:p>
            <a:endParaRPr lang="en-US" altLang="en-US" sz="2400" dirty="0"/>
          </a:p>
          <a:p>
            <a:endParaRPr lang="en-US" altLang="en-US" sz="2400" dirty="0"/>
          </a:p>
          <a:p>
            <a:pPr>
              <a:buFontTx/>
              <a:buNone/>
            </a:pPr>
            <a:r>
              <a:rPr lang="en-US" altLang="en-US" sz="2400" b="1" i="1" dirty="0"/>
              <a:t>P</a:t>
            </a:r>
            <a:r>
              <a:rPr lang="en-US" altLang="en-US" sz="2400" i="1" dirty="0"/>
              <a:t>(J | M) = </a:t>
            </a:r>
            <a:r>
              <a:rPr lang="en-US" altLang="en-US" sz="2400" b="1" i="1" dirty="0"/>
              <a:t>P</a:t>
            </a:r>
            <a:r>
              <a:rPr lang="en-US" altLang="en-US" sz="2400" i="1" dirty="0"/>
              <a:t>(J)?
</a:t>
            </a:r>
            <a:r>
              <a:rPr lang="en-US" altLang="en-US" sz="2400" b="1" dirty="0"/>
              <a:t>No</a:t>
            </a:r>
            <a:r>
              <a:rPr lang="en-US" altLang="en-US" sz="2400" b="1" i="1" dirty="0"/>
              <a:t> </a:t>
            </a:r>
          </a:p>
          <a:p>
            <a:pPr>
              <a:buFontTx/>
              <a:buNone/>
            </a:pPr>
            <a:r>
              <a:rPr lang="en-US" altLang="en-US" sz="2400" b="1" i="1" dirty="0"/>
              <a:t>P</a:t>
            </a:r>
            <a:r>
              <a:rPr lang="en-US" altLang="en-US" sz="2400" i="1" dirty="0"/>
              <a:t>(A | J, M) = </a:t>
            </a:r>
            <a:r>
              <a:rPr lang="en-US" altLang="en-US" sz="2400" b="1" i="1" dirty="0"/>
              <a:t>P</a:t>
            </a:r>
            <a:r>
              <a:rPr lang="en-US" altLang="en-US" sz="2400" i="1" dirty="0"/>
              <a:t>(A | J)</a:t>
            </a:r>
            <a:r>
              <a:rPr lang="en-US" altLang="en-US" sz="2400" dirty="0"/>
              <a:t>?</a:t>
            </a:r>
            <a:r>
              <a:rPr lang="en-US" altLang="en-US" sz="2400" i="1" dirty="0"/>
              <a:t> </a:t>
            </a:r>
            <a:r>
              <a:rPr lang="en-US" altLang="en-US" sz="2400" b="1" i="1" dirty="0"/>
              <a:t>P</a:t>
            </a:r>
            <a:r>
              <a:rPr lang="en-US" altLang="en-US" sz="2400" i="1" dirty="0"/>
              <a:t>(A | J, M) = </a:t>
            </a:r>
            <a:r>
              <a:rPr lang="en-US" altLang="en-US" sz="2400" b="1" i="1" dirty="0"/>
              <a:t>P</a:t>
            </a:r>
            <a:r>
              <a:rPr lang="en-US" altLang="en-US" sz="2400" i="1" dirty="0"/>
              <a:t>(A)</a:t>
            </a:r>
            <a:r>
              <a:rPr lang="en-US" altLang="en-US" sz="2400" dirty="0"/>
              <a:t>? </a:t>
            </a:r>
            <a:r>
              <a:rPr lang="en-US" altLang="en-US" sz="2400" b="1" dirty="0"/>
              <a:t>No</a:t>
            </a:r>
          </a:p>
          <a:p>
            <a:pPr>
              <a:buFontTx/>
              <a:buNone/>
            </a:pPr>
            <a:r>
              <a:rPr lang="en-US" altLang="en-US" sz="2400" b="1" i="1" dirty="0"/>
              <a:t>P</a:t>
            </a:r>
            <a:r>
              <a:rPr lang="en-US" altLang="en-US" sz="2400" i="1" dirty="0"/>
              <a:t>(B | A, J, M) = </a:t>
            </a:r>
            <a:r>
              <a:rPr lang="en-US" altLang="en-US" sz="2400" b="1" i="1" dirty="0"/>
              <a:t>P</a:t>
            </a:r>
            <a:r>
              <a:rPr lang="en-US" altLang="en-US" sz="2400" i="1" dirty="0"/>
              <a:t>(B | A)</a:t>
            </a:r>
            <a:r>
              <a:rPr lang="en-US" altLang="en-US" sz="2400" dirty="0"/>
              <a:t>? </a:t>
            </a:r>
            <a:r>
              <a:rPr lang="en-US" altLang="en-US" sz="2400" b="1" dirty="0"/>
              <a:t>Yes</a:t>
            </a:r>
          </a:p>
          <a:p>
            <a:pPr>
              <a:buFontTx/>
              <a:buNone/>
            </a:pPr>
            <a:r>
              <a:rPr lang="en-US" altLang="en-US" sz="2400" b="1" i="1" dirty="0"/>
              <a:t>P</a:t>
            </a:r>
            <a:r>
              <a:rPr lang="en-US" altLang="en-US" sz="2400" i="1" dirty="0"/>
              <a:t>(B | A, J, M) = </a:t>
            </a:r>
            <a:r>
              <a:rPr lang="en-US" altLang="en-US" sz="2400" b="1" i="1" dirty="0"/>
              <a:t>P</a:t>
            </a:r>
            <a:r>
              <a:rPr lang="en-US" altLang="en-US" sz="2400" i="1" dirty="0"/>
              <a:t>(B)</a:t>
            </a:r>
            <a:r>
              <a:rPr lang="en-US" altLang="en-US" sz="2400" dirty="0"/>
              <a:t>? </a:t>
            </a:r>
            <a:r>
              <a:rPr lang="en-US" altLang="en-US" sz="2400" b="1" dirty="0"/>
              <a:t>No</a:t>
            </a:r>
          </a:p>
          <a:p>
            <a:pPr>
              <a:buFontTx/>
              <a:buNone/>
            </a:pPr>
            <a:r>
              <a:rPr lang="en-US" altLang="en-US" sz="2400" b="1" i="1" dirty="0"/>
              <a:t>P</a:t>
            </a:r>
            <a:r>
              <a:rPr lang="en-US" altLang="en-US" sz="2400" i="1" dirty="0"/>
              <a:t>(E | B, A ,J, M) = </a:t>
            </a:r>
            <a:r>
              <a:rPr lang="en-US" altLang="en-US" sz="2400" b="1" i="1" dirty="0"/>
              <a:t>P</a:t>
            </a:r>
            <a:r>
              <a:rPr lang="en-US" altLang="en-US" sz="2400" i="1" dirty="0"/>
              <a:t>(E | A)</a:t>
            </a:r>
            <a:r>
              <a:rPr lang="en-US" altLang="en-US" sz="2400" dirty="0"/>
              <a:t>? </a:t>
            </a:r>
            <a:r>
              <a:rPr lang="en-US" altLang="en-US" sz="2400" b="1" dirty="0"/>
              <a:t>No</a:t>
            </a:r>
          </a:p>
          <a:p>
            <a:pPr>
              <a:buFontTx/>
              <a:buNone/>
            </a:pPr>
            <a:r>
              <a:rPr lang="en-US" altLang="en-US" sz="2400" b="1" i="1" dirty="0"/>
              <a:t>P</a:t>
            </a:r>
            <a:r>
              <a:rPr lang="en-US" altLang="en-US" sz="2400" i="1" dirty="0"/>
              <a:t>(E | B, A, J, M) = </a:t>
            </a:r>
            <a:r>
              <a:rPr lang="en-US" altLang="en-US" sz="2400" b="1" i="1" dirty="0"/>
              <a:t>P</a:t>
            </a:r>
            <a:r>
              <a:rPr lang="en-US" altLang="en-US" sz="2400" i="1" dirty="0"/>
              <a:t>(E | A, B)</a:t>
            </a:r>
            <a:r>
              <a:rPr lang="en-US" altLang="en-US" sz="2400" dirty="0"/>
              <a:t>? </a:t>
            </a:r>
            <a:r>
              <a:rPr lang="en-US" altLang="en-US" sz="2400" b="1" dirty="0"/>
              <a:t>Yes</a:t>
            </a:r>
            <a:endParaRPr lang="en-US" altLang="en-US" sz="2400" i="1" dirty="0"/>
          </a:p>
        </p:txBody>
      </p:sp>
      <p:sp>
        <p:nvSpPr>
          <p:cNvPr id="19460" name="Rectangle 4"/>
          <p:cNvSpPr>
            <a:spLocks noGrp="1" noChangeArrowheads="1"/>
          </p:cNvSpPr>
          <p:nvPr>
            <p:ph type="title"/>
          </p:nvPr>
        </p:nvSpPr>
        <p:spPr/>
        <p:txBody>
          <a:bodyPr/>
          <a:lstStyle/>
          <a:p>
            <a:r>
              <a:rPr lang="en-US" altLang="en-US"/>
              <a:t>Example</a:t>
            </a:r>
          </a:p>
        </p:txBody>
      </p:sp>
      <p:sp>
        <p:nvSpPr>
          <p:cNvPr id="2" name="Date Placeholder 1"/>
          <p:cNvSpPr>
            <a:spLocks noGrp="1"/>
          </p:cNvSpPr>
          <p:nvPr>
            <p:ph type="dt" sz="half" idx="10"/>
          </p:nvPr>
        </p:nvSpPr>
        <p:spPr/>
        <p:txBody>
          <a:bodyPr/>
          <a:lstStyle/>
          <a:p>
            <a:pPr>
              <a:defRPr/>
            </a:pPr>
            <a:fld id="{469971AD-47BC-4FDF-A324-405935844E35}"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219</a:t>
            </a:fld>
            <a:endParaRPr lang="en-US"/>
          </a:p>
        </p:txBody>
      </p:sp>
    </p:spTree>
    <p:extLst>
      <p:ext uri="{BB962C8B-B14F-4D97-AF65-F5344CB8AC3E}">
        <p14:creationId xmlns:p14="http://schemas.microsoft.com/office/powerpoint/2010/main" val="41953658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ltLang="en-US"/>
              <a:t>Wumpus models</a:t>
            </a:r>
          </a:p>
        </p:txBody>
      </p:sp>
      <p:sp>
        <p:nvSpPr>
          <p:cNvPr id="93187" name="Rectangle 3"/>
          <p:cNvSpPr>
            <a:spLocks noGrp="1" noChangeArrowheads="1"/>
          </p:cNvSpPr>
          <p:nvPr>
            <p:ph type="body" idx="1"/>
          </p:nvPr>
        </p:nvSpPr>
        <p:spPr>
          <a:xfrm>
            <a:off x="1981200" y="5029201"/>
            <a:ext cx="8458200" cy="1096963"/>
          </a:xfrm>
        </p:spPr>
        <p:txBody>
          <a:bodyPr/>
          <a:lstStyle/>
          <a:p>
            <a:r>
              <a:rPr lang="en-US" altLang="en-US" i="1"/>
              <a:t>KB </a:t>
            </a:r>
            <a:r>
              <a:rPr lang="en-US" altLang="en-US"/>
              <a:t>= wumpus-world rules + observations</a:t>
            </a:r>
          </a:p>
        </p:txBody>
      </p:sp>
      <p:pic>
        <p:nvPicPr>
          <p:cNvPr id="93188" name="Picture 4" descr="wumpus-models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1600200"/>
            <a:ext cx="4191000" cy="3113088"/>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pPr>
              <a:defRPr/>
            </a:pPr>
            <a:fld id="{B8E4947F-D4FA-4227-9424-8DC4D5268A2A}"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22</a:t>
            </a:fld>
            <a:endParaRPr lang="en-US"/>
          </a:p>
        </p:txBody>
      </p:sp>
    </p:spTree>
    <p:extLst>
      <p:ext uri="{BB962C8B-B14F-4D97-AF65-F5344CB8AC3E}">
        <p14:creationId xmlns:p14="http://schemas.microsoft.com/office/powerpoint/2010/main" val="3401485291"/>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dirty="0"/>
              <a:t>Example contd.</a:t>
            </a:r>
          </a:p>
        </p:txBody>
      </p:sp>
      <p:sp>
        <p:nvSpPr>
          <p:cNvPr id="16387" name="Rectangle 3"/>
          <p:cNvSpPr>
            <a:spLocks noGrp="1" noChangeArrowheads="1"/>
          </p:cNvSpPr>
          <p:nvPr>
            <p:ph type="body" idx="1"/>
          </p:nvPr>
        </p:nvSpPr>
        <p:spPr>
          <a:xfrm>
            <a:off x="541866" y="3079501"/>
            <a:ext cx="8669867" cy="4525963"/>
          </a:xfrm>
        </p:spPr>
        <p:txBody>
          <a:bodyPr/>
          <a:lstStyle/>
          <a:p>
            <a:endParaRPr lang="en-US" altLang="en-US" sz="2000" dirty="0"/>
          </a:p>
          <a:p>
            <a:endParaRPr lang="en-US" altLang="en-US" sz="2000" dirty="0"/>
          </a:p>
          <a:p>
            <a:endParaRPr lang="en-US" altLang="en-US" sz="2000" dirty="0"/>
          </a:p>
          <a:p>
            <a:endParaRPr lang="en-US" altLang="en-US" sz="2000" dirty="0"/>
          </a:p>
          <a:p>
            <a:endParaRPr lang="en-US" altLang="en-US" sz="2000" dirty="0"/>
          </a:p>
          <a:p>
            <a:endParaRPr lang="en-US" altLang="en-US" sz="2000" dirty="0"/>
          </a:p>
          <a:p>
            <a:r>
              <a:rPr lang="en-US" altLang="en-US" sz="2000" dirty="0"/>
              <a:t>Deciding conditional independence is hard in </a:t>
            </a:r>
            <a:r>
              <a:rPr lang="en-US" altLang="en-US" sz="2000" dirty="0" err="1"/>
              <a:t>noncausal</a:t>
            </a:r>
            <a:r>
              <a:rPr lang="en-US" altLang="en-US" sz="2000" dirty="0"/>
              <a:t> </a:t>
            </a:r>
            <a:r>
              <a:rPr lang="en-US" altLang="en-US" sz="2000" dirty="0" smtClean="0"/>
              <a:t>directions</a:t>
            </a:r>
            <a:endParaRPr lang="en-US" altLang="en-US" sz="2000" dirty="0"/>
          </a:p>
          <a:p>
            <a:pPr marL="0" indent="0">
              <a:buNone/>
            </a:pPr>
            <a:r>
              <a:rPr lang="en-US" altLang="en-US" sz="2000" dirty="0" smtClean="0"/>
              <a:t>       (</a:t>
            </a:r>
            <a:r>
              <a:rPr lang="en-US" altLang="en-US" sz="2000" dirty="0"/>
              <a:t>Causal models and conditional independence seem hardwired for humans</a:t>
            </a:r>
            <a:r>
              <a:rPr lang="en-US" altLang="en-US" sz="2000" dirty="0" smtClean="0"/>
              <a:t>!)</a:t>
            </a:r>
            <a:endParaRPr lang="en-US" altLang="en-US" sz="2000" dirty="0"/>
          </a:p>
          <a:p>
            <a:r>
              <a:rPr lang="en-US" altLang="en-US" sz="2000" dirty="0"/>
              <a:t>Network is less compact: 1 + 2 + 4 + 2 + 4 = 13 numbers </a:t>
            </a:r>
            <a:r>
              <a:rPr lang="en-US" altLang="en-US" sz="2000" dirty="0" smtClean="0"/>
              <a:t>needed</a:t>
            </a:r>
            <a:endParaRPr lang="en-US" altLang="en-US" sz="2000" dirty="0"/>
          </a:p>
        </p:txBody>
      </p:sp>
      <p:pic>
        <p:nvPicPr>
          <p:cNvPr id="16389" name="Picture 5" descr="burglary-make5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3632" y="1282526"/>
            <a:ext cx="4620344" cy="4021411"/>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pPr>
              <a:defRPr/>
            </a:pPr>
            <a:fld id="{20BE89AF-18C6-4273-BEF3-D6306576EFE1}"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220</a:t>
            </a:fld>
            <a:endParaRPr lang="en-US"/>
          </a:p>
        </p:txBody>
      </p:sp>
    </p:spTree>
    <p:extLst>
      <p:ext uri="{BB962C8B-B14F-4D97-AF65-F5344CB8AC3E}">
        <p14:creationId xmlns:p14="http://schemas.microsoft.com/office/powerpoint/2010/main" val="1984270513"/>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a:t>
            </a:r>
            <a:r>
              <a:rPr lang="en-US" dirty="0"/>
              <a:t>special cases in </a:t>
            </a:r>
            <a:r>
              <a:rPr lang="en-US" dirty="0" smtClean="0"/>
              <a:t>Network Construction – Noisy OR</a:t>
            </a:r>
            <a:endParaRPr lang="en-IN" dirty="0"/>
          </a:p>
        </p:txBody>
      </p:sp>
      <p:sp>
        <p:nvSpPr>
          <p:cNvPr id="3" name="Content Placeholder 2"/>
          <p:cNvSpPr>
            <a:spLocks noGrp="1"/>
          </p:cNvSpPr>
          <p:nvPr>
            <p:ph idx="1"/>
          </p:nvPr>
        </p:nvSpPr>
        <p:spPr/>
        <p:txBody>
          <a:bodyPr/>
          <a:lstStyle/>
          <a:p>
            <a:endParaRPr lang="en-IN" dirty="0"/>
          </a:p>
        </p:txBody>
      </p:sp>
      <p:pic>
        <p:nvPicPr>
          <p:cNvPr id="6" name="Picture 5"/>
          <p:cNvPicPr>
            <a:picLocks noChangeAspect="1"/>
          </p:cNvPicPr>
          <p:nvPr/>
        </p:nvPicPr>
        <p:blipFill rotWithShape="1">
          <a:blip r:embed="rId2"/>
          <a:srcRect l="-54" t="19715" r="54" b="10994"/>
          <a:stretch/>
        </p:blipFill>
        <p:spPr>
          <a:xfrm>
            <a:off x="191344" y="1296346"/>
            <a:ext cx="8564286" cy="4464497"/>
          </a:xfrm>
          <a:prstGeom prst="rect">
            <a:avLst/>
          </a:prstGeom>
        </p:spPr>
      </p:pic>
      <p:sp>
        <p:nvSpPr>
          <p:cNvPr id="7" name="Date Placeholder 6"/>
          <p:cNvSpPr>
            <a:spLocks noGrp="1"/>
          </p:cNvSpPr>
          <p:nvPr>
            <p:ph type="dt" sz="half" idx="10"/>
          </p:nvPr>
        </p:nvSpPr>
        <p:spPr/>
        <p:txBody>
          <a:bodyPr/>
          <a:lstStyle/>
          <a:p>
            <a:pPr>
              <a:defRPr/>
            </a:pPr>
            <a:fld id="{716ED9F5-BA8B-48D3-826A-0103E309264B}" type="datetime8">
              <a:rPr lang="en-US" smtClean="0"/>
              <a:t>1/17/2021 11:30 AM</a:t>
            </a:fld>
            <a:endParaRPr lang="en-US"/>
          </a:p>
        </p:txBody>
      </p:sp>
      <p:sp>
        <p:nvSpPr>
          <p:cNvPr id="8" name="Slide Number Placeholder 7"/>
          <p:cNvSpPr>
            <a:spLocks noGrp="1"/>
          </p:cNvSpPr>
          <p:nvPr>
            <p:ph type="sldNum" sz="quarter" idx="12"/>
          </p:nvPr>
        </p:nvSpPr>
        <p:spPr/>
        <p:txBody>
          <a:bodyPr/>
          <a:lstStyle/>
          <a:p>
            <a:pPr>
              <a:defRPr/>
            </a:pPr>
            <a:fld id="{54CD2F88-8A41-4E7F-9278-91FE67E35F94}" type="slidenum">
              <a:rPr lang="en-US" smtClean="0"/>
              <a:pPr>
                <a:defRPr/>
              </a:pPr>
              <a:t>221</a:t>
            </a:fld>
            <a:endParaRPr lang="en-US"/>
          </a:p>
        </p:txBody>
      </p:sp>
    </p:spTree>
    <p:extLst>
      <p:ext uri="{BB962C8B-B14F-4D97-AF65-F5344CB8AC3E}">
        <p14:creationId xmlns:p14="http://schemas.microsoft.com/office/powerpoint/2010/main" val="267078319"/>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special cases in Network Construction – Noisy OR</a:t>
            </a:r>
            <a:endParaRPr lang="en-IN" dirty="0"/>
          </a:p>
        </p:txBody>
      </p:sp>
      <p:sp>
        <p:nvSpPr>
          <p:cNvPr id="3" name="Content Placeholder 2"/>
          <p:cNvSpPr>
            <a:spLocks noGrp="1"/>
          </p:cNvSpPr>
          <p:nvPr>
            <p:ph idx="1"/>
          </p:nvPr>
        </p:nvSpPr>
        <p:spPr/>
        <p:txBody>
          <a:bodyPr/>
          <a:lstStyle/>
          <a:p>
            <a:endParaRPr lang="en-IN"/>
          </a:p>
        </p:txBody>
      </p:sp>
      <p:pic>
        <p:nvPicPr>
          <p:cNvPr id="6" name="Picture 5"/>
          <p:cNvPicPr>
            <a:picLocks noChangeAspect="1"/>
          </p:cNvPicPr>
          <p:nvPr/>
        </p:nvPicPr>
        <p:blipFill rotWithShape="1">
          <a:blip r:embed="rId2"/>
          <a:srcRect l="-1262" t="23090" r="1262" b="16146"/>
          <a:stretch/>
        </p:blipFill>
        <p:spPr>
          <a:xfrm>
            <a:off x="263352" y="1772816"/>
            <a:ext cx="7876245" cy="3600400"/>
          </a:xfrm>
          <a:prstGeom prst="rect">
            <a:avLst/>
          </a:prstGeom>
        </p:spPr>
      </p:pic>
      <p:sp>
        <p:nvSpPr>
          <p:cNvPr id="7" name="Date Placeholder 6"/>
          <p:cNvSpPr>
            <a:spLocks noGrp="1"/>
          </p:cNvSpPr>
          <p:nvPr>
            <p:ph type="dt" sz="half" idx="10"/>
          </p:nvPr>
        </p:nvSpPr>
        <p:spPr/>
        <p:txBody>
          <a:bodyPr/>
          <a:lstStyle/>
          <a:p>
            <a:pPr>
              <a:defRPr/>
            </a:pPr>
            <a:fld id="{93AF88E6-B2A0-496C-A868-028E5C15670B}" type="datetime8">
              <a:rPr lang="en-US" smtClean="0"/>
              <a:t>1/17/2021 11:30 AM</a:t>
            </a:fld>
            <a:endParaRPr lang="en-US"/>
          </a:p>
        </p:txBody>
      </p:sp>
      <p:sp>
        <p:nvSpPr>
          <p:cNvPr id="8" name="Slide Number Placeholder 7"/>
          <p:cNvSpPr>
            <a:spLocks noGrp="1"/>
          </p:cNvSpPr>
          <p:nvPr>
            <p:ph type="sldNum" sz="quarter" idx="12"/>
          </p:nvPr>
        </p:nvSpPr>
        <p:spPr/>
        <p:txBody>
          <a:bodyPr/>
          <a:lstStyle/>
          <a:p>
            <a:pPr>
              <a:defRPr/>
            </a:pPr>
            <a:fld id="{54CD2F88-8A41-4E7F-9278-91FE67E35F94}" type="slidenum">
              <a:rPr lang="en-US" smtClean="0"/>
              <a:pPr>
                <a:defRPr/>
              </a:pPr>
              <a:t>222</a:t>
            </a:fld>
            <a:endParaRPr lang="en-US"/>
          </a:p>
        </p:txBody>
      </p:sp>
    </p:spTree>
    <p:extLst>
      <p:ext uri="{BB962C8B-B14F-4D97-AF65-F5344CB8AC3E}">
        <p14:creationId xmlns:p14="http://schemas.microsoft.com/office/powerpoint/2010/main" val="552476554"/>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special cases in Network Construction – Noisy OR</a:t>
            </a:r>
            <a:endParaRPr lang="en-IN" dirty="0"/>
          </a:p>
        </p:txBody>
      </p:sp>
      <p:sp>
        <p:nvSpPr>
          <p:cNvPr id="3" name="Content Placeholder 2"/>
          <p:cNvSpPr>
            <a:spLocks noGrp="1"/>
          </p:cNvSpPr>
          <p:nvPr>
            <p:ph idx="1"/>
          </p:nvPr>
        </p:nvSpPr>
        <p:spPr/>
        <p:txBody>
          <a:bodyPr/>
          <a:lstStyle/>
          <a:p>
            <a:endParaRPr lang="en-IN" dirty="0"/>
          </a:p>
        </p:txBody>
      </p:sp>
      <p:pic>
        <p:nvPicPr>
          <p:cNvPr id="6" name="Picture 5"/>
          <p:cNvPicPr>
            <a:picLocks noChangeAspect="1"/>
          </p:cNvPicPr>
          <p:nvPr/>
        </p:nvPicPr>
        <p:blipFill rotWithShape="1">
          <a:blip r:embed="rId2"/>
          <a:srcRect t="21601" b="5081"/>
          <a:stretch/>
        </p:blipFill>
        <p:spPr>
          <a:xfrm>
            <a:off x="397796" y="1600202"/>
            <a:ext cx="8362500" cy="4612583"/>
          </a:xfrm>
          <a:prstGeom prst="rect">
            <a:avLst/>
          </a:prstGeom>
        </p:spPr>
      </p:pic>
      <p:sp>
        <p:nvSpPr>
          <p:cNvPr id="7" name="Date Placeholder 6"/>
          <p:cNvSpPr>
            <a:spLocks noGrp="1"/>
          </p:cNvSpPr>
          <p:nvPr>
            <p:ph type="dt" sz="half" idx="10"/>
          </p:nvPr>
        </p:nvSpPr>
        <p:spPr/>
        <p:txBody>
          <a:bodyPr/>
          <a:lstStyle/>
          <a:p>
            <a:pPr>
              <a:defRPr/>
            </a:pPr>
            <a:fld id="{10ED7638-9DAB-443D-8C3C-8EDD968AED3B}" type="datetime8">
              <a:rPr lang="en-US" smtClean="0"/>
              <a:t>1/17/2021 11:30 AM</a:t>
            </a:fld>
            <a:endParaRPr lang="en-US"/>
          </a:p>
        </p:txBody>
      </p:sp>
      <p:sp>
        <p:nvSpPr>
          <p:cNvPr id="8" name="Slide Number Placeholder 7"/>
          <p:cNvSpPr>
            <a:spLocks noGrp="1"/>
          </p:cNvSpPr>
          <p:nvPr>
            <p:ph type="sldNum" sz="quarter" idx="12"/>
          </p:nvPr>
        </p:nvSpPr>
        <p:spPr/>
        <p:txBody>
          <a:bodyPr/>
          <a:lstStyle/>
          <a:p>
            <a:pPr>
              <a:defRPr/>
            </a:pPr>
            <a:fld id="{54CD2F88-8A41-4E7F-9278-91FE67E35F94}" type="slidenum">
              <a:rPr lang="en-US" smtClean="0"/>
              <a:pPr>
                <a:defRPr/>
              </a:pPr>
              <a:t>223</a:t>
            </a:fld>
            <a:endParaRPr lang="en-US"/>
          </a:p>
        </p:txBody>
      </p:sp>
    </p:spTree>
    <p:extLst>
      <p:ext uri="{BB962C8B-B14F-4D97-AF65-F5344CB8AC3E}">
        <p14:creationId xmlns:p14="http://schemas.microsoft.com/office/powerpoint/2010/main" val="365568538"/>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 </a:t>
            </a:r>
            <a:r>
              <a:rPr lang="en-IN" dirty="0"/>
              <a:t/>
            </a:r>
            <a:br>
              <a:rPr lang="en-IN" dirty="0"/>
            </a:br>
            <a:r>
              <a:rPr lang="en-IN" dirty="0"/>
              <a:t>Handling continuous distributions</a:t>
            </a:r>
          </a:p>
        </p:txBody>
      </p:sp>
      <p:sp>
        <p:nvSpPr>
          <p:cNvPr id="3" name="Content Placeholder 2"/>
          <p:cNvSpPr>
            <a:spLocks noGrp="1"/>
          </p:cNvSpPr>
          <p:nvPr>
            <p:ph idx="1"/>
          </p:nvPr>
        </p:nvSpPr>
        <p:spPr/>
        <p:txBody>
          <a:bodyPr/>
          <a:lstStyle/>
          <a:p>
            <a:endParaRPr lang="en-IN" dirty="0"/>
          </a:p>
        </p:txBody>
      </p:sp>
      <p:pic>
        <p:nvPicPr>
          <p:cNvPr id="6" name="Picture 5"/>
          <p:cNvPicPr>
            <a:picLocks noChangeAspect="1"/>
          </p:cNvPicPr>
          <p:nvPr/>
        </p:nvPicPr>
        <p:blipFill rotWithShape="1">
          <a:blip r:embed="rId2"/>
          <a:srcRect t="20856" b="6855"/>
          <a:stretch/>
        </p:blipFill>
        <p:spPr>
          <a:xfrm>
            <a:off x="581797" y="1600202"/>
            <a:ext cx="8129353" cy="4421086"/>
          </a:xfrm>
          <a:prstGeom prst="rect">
            <a:avLst/>
          </a:prstGeom>
        </p:spPr>
      </p:pic>
      <p:sp>
        <p:nvSpPr>
          <p:cNvPr id="7" name="Date Placeholder 6"/>
          <p:cNvSpPr>
            <a:spLocks noGrp="1"/>
          </p:cNvSpPr>
          <p:nvPr>
            <p:ph type="dt" sz="half" idx="10"/>
          </p:nvPr>
        </p:nvSpPr>
        <p:spPr/>
        <p:txBody>
          <a:bodyPr/>
          <a:lstStyle/>
          <a:p>
            <a:pPr>
              <a:defRPr/>
            </a:pPr>
            <a:fld id="{76644778-898C-4EB4-B6A7-2D5426A9DE73}" type="datetime8">
              <a:rPr lang="en-US" smtClean="0"/>
              <a:t>1/17/2021 11:30 AM</a:t>
            </a:fld>
            <a:endParaRPr lang="en-US"/>
          </a:p>
        </p:txBody>
      </p:sp>
      <p:sp>
        <p:nvSpPr>
          <p:cNvPr id="8" name="Slide Number Placeholder 7"/>
          <p:cNvSpPr>
            <a:spLocks noGrp="1"/>
          </p:cNvSpPr>
          <p:nvPr>
            <p:ph type="sldNum" sz="quarter" idx="12"/>
          </p:nvPr>
        </p:nvSpPr>
        <p:spPr/>
        <p:txBody>
          <a:bodyPr/>
          <a:lstStyle/>
          <a:p>
            <a:pPr>
              <a:defRPr/>
            </a:pPr>
            <a:fld id="{54CD2F88-8A41-4E7F-9278-91FE67E35F94}" type="slidenum">
              <a:rPr lang="en-US" smtClean="0"/>
              <a:pPr>
                <a:defRPr/>
              </a:pPr>
              <a:t>224</a:t>
            </a:fld>
            <a:endParaRPr lang="en-US"/>
          </a:p>
        </p:txBody>
      </p:sp>
    </p:spTree>
    <p:extLst>
      <p:ext uri="{BB962C8B-B14F-4D97-AF65-F5344CB8AC3E}">
        <p14:creationId xmlns:p14="http://schemas.microsoft.com/office/powerpoint/2010/main" val="3247801968"/>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a:t>
            </a:r>
            <a:endParaRPr lang="en-IN" dirty="0"/>
          </a:p>
        </p:txBody>
      </p:sp>
      <p:sp>
        <p:nvSpPr>
          <p:cNvPr id="3" name="Content Placeholder 2"/>
          <p:cNvSpPr>
            <a:spLocks noGrp="1"/>
          </p:cNvSpPr>
          <p:nvPr>
            <p:ph idx="1"/>
          </p:nvPr>
        </p:nvSpPr>
        <p:spPr/>
        <p:txBody>
          <a:bodyPr/>
          <a:lstStyle/>
          <a:p>
            <a:endParaRPr lang="en-IN"/>
          </a:p>
        </p:txBody>
      </p:sp>
      <p:pic>
        <p:nvPicPr>
          <p:cNvPr id="6" name="Picture 5"/>
          <p:cNvPicPr>
            <a:picLocks noChangeAspect="1"/>
          </p:cNvPicPr>
          <p:nvPr/>
        </p:nvPicPr>
        <p:blipFill rotWithShape="1">
          <a:blip r:embed="rId2"/>
          <a:srcRect t="21340" b="9048"/>
          <a:stretch/>
        </p:blipFill>
        <p:spPr>
          <a:xfrm>
            <a:off x="479375" y="1412776"/>
            <a:ext cx="8800091" cy="4608512"/>
          </a:xfrm>
          <a:prstGeom prst="rect">
            <a:avLst/>
          </a:prstGeom>
        </p:spPr>
      </p:pic>
      <p:sp>
        <p:nvSpPr>
          <p:cNvPr id="7" name="Date Placeholder 6"/>
          <p:cNvSpPr>
            <a:spLocks noGrp="1"/>
          </p:cNvSpPr>
          <p:nvPr>
            <p:ph type="dt" sz="half" idx="10"/>
          </p:nvPr>
        </p:nvSpPr>
        <p:spPr/>
        <p:txBody>
          <a:bodyPr/>
          <a:lstStyle/>
          <a:p>
            <a:pPr>
              <a:defRPr/>
            </a:pPr>
            <a:fld id="{4149DCD8-14EE-4D9B-98D3-AEF1DEC48356}" type="datetime8">
              <a:rPr lang="en-US" smtClean="0"/>
              <a:t>1/17/2021 11:30 AM</a:t>
            </a:fld>
            <a:endParaRPr lang="en-US"/>
          </a:p>
        </p:txBody>
      </p:sp>
      <p:sp>
        <p:nvSpPr>
          <p:cNvPr id="8" name="Slide Number Placeholder 7"/>
          <p:cNvSpPr>
            <a:spLocks noGrp="1"/>
          </p:cNvSpPr>
          <p:nvPr>
            <p:ph type="sldNum" sz="quarter" idx="12"/>
          </p:nvPr>
        </p:nvSpPr>
        <p:spPr/>
        <p:txBody>
          <a:bodyPr/>
          <a:lstStyle/>
          <a:p>
            <a:pPr>
              <a:defRPr/>
            </a:pPr>
            <a:fld id="{54CD2F88-8A41-4E7F-9278-91FE67E35F94}" type="slidenum">
              <a:rPr lang="en-US" smtClean="0"/>
              <a:pPr>
                <a:defRPr/>
              </a:pPr>
              <a:t>225</a:t>
            </a:fld>
            <a:endParaRPr lang="en-US"/>
          </a:p>
        </p:txBody>
      </p:sp>
    </p:spTree>
    <p:extLst>
      <p:ext uri="{BB962C8B-B14F-4D97-AF65-F5344CB8AC3E}">
        <p14:creationId xmlns:p14="http://schemas.microsoft.com/office/powerpoint/2010/main" val="2761060095"/>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Inference Tasks</a:t>
            </a:r>
            <a:endParaRPr lang="en-IN" dirty="0"/>
          </a:p>
        </p:txBody>
      </p:sp>
      <p:sp>
        <p:nvSpPr>
          <p:cNvPr id="3" name="Content Placeholder 2"/>
          <p:cNvSpPr>
            <a:spLocks noGrp="1"/>
          </p:cNvSpPr>
          <p:nvPr>
            <p:ph idx="1"/>
          </p:nvPr>
        </p:nvSpPr>
        <p:spPr/>
        <p:txBody>
          <a:bodyPr/>
          <a:lstStyle/>
          <a:p>
            <a:endParaRPr lang="en-IN"/>
          </a:p>
        </p:txBody>
      </p:sp>
      <p:pic>
        <p:nvPicPr>
          <p:cNvPr id="6" name="Picture 5"/>
          <p:cNvPicPr>
            <a:picLocks noChangeAspect="1"/>
          </p:cNvPicPr>
          <p:nvPr/>
        </p:nvPicPr>
        <p:blipFill rotWithShape="1">
          <a:blip r:embed="rId2"/>
          <a:srcRect t="23602" b="12573"/>
          <a:stretch/>
        </p:blipFill>
        <p:spPr>
          <a:xfrm>
            <a:off x="397795" y="1478076"/>
            <a:ext cx="9162021" cy="4399195"/>
          </a:xfrm>
          <a:prstGeom prst="rect">
            <a:avLst/>
          </a:prstGeom>
        </p:spPr>
      </p:pic>
      <p:sp>
        <p:nvSpPr>
          <p:cNvPr id="7" name="Date Placeholder 6"/>
          <p:cNvSpPr>
            <a:spLocks noGrp="1"/>
          </p:cNvSpPr>
          <p:nvPr>
            <p:ph type="dt" sz="half" idx="10"/>
          </p:nvPr>
        </p:nvSpPr>
        <p:spPr/>
        <p:txBody>
          <a:bodyPr/>
          <a:lstStyle/>
          <a:p>
            <a:pPr>
              <a:defRPr/>
            </a:pPr>
            <a:fld id="{2AE3FBC0-FA7D-4E2D-9E6A-F3517D462E1D}" type="datetime8">
              <a:rPr lang="en-US" smtClean="0"/>
              <a:t>1/17/2021 11:30 AM</a:t>
            </a:fld>
            <a:endParaRPr lang="en-US"/>
          </a:p>
        </p:txBody>
      </p:sp>
      <p:sp>
        <p:nvSpPr>
          <p:cNvPr id="8" name="Slide Number Placeholder 7"/>
          <p:cNvSpPr>
            <a:spLocks noGrp="1"/>
          </p:cNvSpPr>
          <p:nvPr>
            <p:ph type="sldNum" sz="quarter" idx="12"/>
          </p:nvPr>
        </p:nvSpPr>
        <p:spPr/>
        <p:txBody>
          <a:bodyPr/>
          <a:lstStyle/>
          <a:p>
            <a:pPr>
              <a:defRPr/>
            </a:pPr>
            <a:fld id="{54CD2F88-8A41-4E7F-9278-91FE67E35F94}" type="slidenum">
              <a:rPr lang="en-US" smtClean="0"/>
              <a:pPr>
                <a:defRPr/>
              </a:pPr>
              <a:t>226</a:t>
            </a:fld>
            <a:endParaRPr lang="en-US"/>
          </a:p>
        </p:txBody>
      </p:sp>
    </p:spTree>
    <p:extLst>
      <p:ext uri="{BB962C8B-B14F-4D97-AF65-F5344CB8AC3E}">
        <p14:creationId xmlns:p14="http://schemas.microsoft.com/office/powerpoint/2010/main" val="3840617418"/>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Inference by enumeration</a:t>
            </a:r>
            <a:endParaRPr lang="en-IN" dirty="0"/>
          </a:p>
        </p:txBody>
      </p:sp>
      <p:sp>
        <p:nvSpPr>
          <p:cNvPr id="3" name="Content Placeholder 2"/>
          <p:cNvSpPr>
            <a:spLocks noGrp="1"/>
          </p:cNvSpPr>
          <p:nvPr>
            <p:ph idx="1"/>
          </p:nvPr>
        </p:nvSpPr>
        <p:spPr/>
        <p:txBody>
          <a:bodyPr/>
          <a:lstStyle/>
          <a:p>
            <a:endParaRPr lang="en-IN"/>
          </a:p>
        </p:txBody>
      </p:sp>
      <p:pic>
        <p:nvPicPr>
          <p:cNvPr id="6" name="Picture 5"/>
          <p:cNvPicPr>
            <a:picLocks noChangeAspect="1"/>
          </p:cNvPicPr>
          <p:nvPr/>
        </p:nvPicPr>
        <p:blipFill rotWithShape="1">
          <a:blip r:embed="rId2"/>
          <a:srcRect t="21670" b="6257"/>
          <a:stretch/>
        </p:blipFill>
        <p:spPr>
          <a:xfrm>
            <a:off x="609600" y="1608356"/>
            <a:ext cx="8366720" cy="4536504"/>
          </a:xfrm>
          <a:prstGeom prst="rect">
            <a:avLst/>
          </a:prstGeom>
        </p:spPr>
      </p:pic>
      <p:sp>
        <p:nvSpPr>
          <p:cNvPr id="7" name="Date Placeholder 6"/>
          <p:cNvSpPr>
            <a:spLocks noGrp="1"/>
          </p:cNvSpPr>
          <p:nvPr>
            <p:ph type="dt" sz="half" idx="10"/>
          </p:nvPr>
        </p:nvSpPr>
        <p:spPr/>
        <p:txBody>
          <a:bodyPr/>
          <a:lstStyle/>
          <a:p>
            <a:pPr>
              <a:defRPr/>
            </a:pPr>
            <a:fld id="{5C635C87-01A1-4EA9-9F47-995BB2B31E54}" type="datetime8">
              <a:rPr lang="en-US" smtClean="0"/>
              <a:t>1/17/2021 11:30 AM</a:t>
            </a:fld>
            <a:endParaRPr lang="en-US"/>
          </a:p>
        </p:txBody>
      </p:sp>
      <p:sp>
        <p:nvSpPr>
          <p:cNvPr id="8" name="Slide Number Placeholder 7"/>
          <p:cNvSpPr>
            <a:spLocks noGrp="1"/>
          </p:cNvSpPr>
          <p:nvPr>
            <p:ph type="sldNum" sz="quarter" idx="12"/>
          </p:nvPr>
        </p:nvSpPr>
        <p:spPr/>
        <p:txBody>
          <a:bodyPr/>
          <a:lstStyle/>
          <a:p>
            <a:pPr>
              <a:defRPr/>
            </a:pPr>
            <a:fld id="{54CD2F88-8A41-4E7F-9278-91FE67E35F94}" type="slidenum">
              <a:rPr lang="en-US" smtClean="0"/>
              <a:pPr>
                <a:defRPr/>
              </a:pPr>
              <a:t>227</a:t>
            </a:fld>
            <a:endParaRPr lang="en-US"/>
          </a:p>
        </p:txBody>
      </p:sp>
    </p:spTree>
    <p:extLst>
      <p:ext uri="{BB962C8B-B14F-4D97-AF65-F5344CB8AC3E}">
        <p14:creationId xmlns:p14="http://schemas.microsoft.com/office/powerpoint/2010/main" val="340315828"/>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Inference by enumeration</a:t>
            </a:r>
            <a:endParaRPr lang="en-IN" dirty="0"/>
          </a:p>
        </p:txBody>
      </p:sp>
      <p:sp>
        <p:nvSpPr>
          <p:cNvPr id="3" name="Content Placeholder 2"/>
          <p:cNvSpPr>
            <a:spLocks noGrp="1"/>
          </p:cNvSpPr>
          <p:nvPr>
            <p:ph idx="1"/>
          </p:nvPr>
        </p:nvSpPr>
        <p:spPr/>
        <p:txBody>
          <a:bodyPr/>
          <a:lstStyle/>
          <a:p>
            <a:endParaRPr lang="en-IN"/>
          </a:p>
        </p:txBody>
      </p:sp>
      <p:pic>
        <p:nvPicPr>
          <p:cNvPr id="6" name="Picture 5"/>
          <p:cNvPicPr>
            <a:picLocks noChangeAspect="1"/>
          </p:cNvPicPr>
          <p:nvPr/>
        </p:nvPicPr>
        <p:blipFill rotWithShape="1">
          <a:blip r:embed="rId2"/>
          <a:srcRect l="-165" t="19417" r="165" b="5712"/>
          <a:stretch/>
        </p:blipFill>
        <p:spPr>
          <a:xfrm>
            <a:off x="606218" y="1589448"/>
            <a:ext cx="8379927" cy="4720085"/>
          </a:xfrm>
          <a:prstGeom prst="rect">
            <a:avLst/>
          </a:prstGeom>
        </p:spPr>
      </p:pic>
      <p:sp>
        <p:nvSpPr>
          <p:cNvPr id="7" name="Date Placeholder 6"/>
          <p:cNvSpPr>
            <a:spLocks noGrp="1"/>
          </p:cNvSpPr>
          <p:nvPr>
            <p:ph type="dt" sz="half" idx="10"/>
          </p:nvPr>
        </p:nvSpPr>
        <p:spPr/>
        <p:txBody>
          <a:bodyPr/>
          <a:lstStyle/>
          <a:p>
            <a:pPr>
              <a:defRPr/>
            </a:pPr>
            <a:fld id="{57715CD4-E6DA-40BA-9BB8-5DD16411B9CC}" type="datetime8">
              <a:rPr lang="en-US" smtClean="0"/>
              <a:t>1/17/2021 11:30 AM</a:t>
            </a:fld>
            <a:endParaRPr lang="en-US"/>
          </a:p>
        </p:txBody>
      </p:sp>
      <p:sp>
        <p:nvSpPr>
          <p:cNvPr id="8" name="Slide Number Placeholder 7"/>
          <p:cNvSpPr>
            <a:spLocks noGrp="1"/>
          </p:cNvSpPr>
          <p:nvPr>
            <p:ph type="sldNum" sz="quarter" idx="12"/>
          </p:nvPr>
        </p:nvSpPr>
        <p:spPr/>
        <p:txBody>
          <a:bodyPr/>
          <a:lstStyle/>
          <a:p>
            <a:pPr>
              <a:defRPr/>
            </a:pPr>
            <a:fld id="{54CD2F88-8A41-4E7F-9278-91FE67E35F94}" type="slidenum">
              <a:rPr lang="en-US" smtClean="0"/>
              <a:pPr>
                <a:defRPr/>
              </a:pPr>
              <a:t>228</a:t>
            </a:fld>
            <a:endParaRPr lang="en-US"/>
          </a:p>
        </p:txBody>
      </p:sp>
      <mc:AlternateContent xmlns:mc="http://schemas.openxmlformats.org/markup-compatibility/2006" xmlns:p14="http://schemas.microsoft.com/office/powerpoint/2010/main">
        <mc:Choice Requires="p14">
          <p:contentPart p14:bwMode="auto" r:id="rId3">
            <p14:nvContentPartPr>
              <p14:cNvPr id="9" name="Ink 8"/>
              <p14:cNvContentPartPr/>
              <p14:nvPr/>
            </p14:nvContentPartPr>
            <p14:xfrm>
              <a:off x="1393200" y="3438000"/>
              <a:ext cx="6768720" cy="2366640"/>
            </p14:xfrm>
          </p:contentPart>
        </mc:Choice>
        <mc:Fallback xmlns="">
          <p:pic>
            <p:nvPicPr>
              <p:cNvPr id="9" name="Ink 8"/>
              <p:cNvPicPr/>
              <p:nvPr/>
            </p:nvPicPr>
            <p:blipFill>
              <a:blip r:embed="rId4"/>
              <a:stretch>
                <a:fillRect/>
              </a:stretch>
            </p:blipFill>
            <p:spPr>
              <a:xfrm>
                <a:off x="1383840" y="3428640"/>
                <a:ext cx="6787440" cy="2385360"/>
              </a:xfrm>
              <a:prstGeom prst="rect">
                <a:avLst/>
              </a:prstGeom>
            </p:spPr>
          </p:pic>
        </mc:Fallback>
      </mc:AlternateContent>
    </p:spTree>
    <p:extLst>
      <p:ext uri="{BB962C8B-B14F-4D97-AF65-F5344CB8AC3E}">
        <p14:creationId xmlns:p14="http://schemas.microsoft.com/office/powerpoint/2010/main" val="503814107"/>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Inference by enumeration</a:t>
            </a:r>
            <a:endParaRPr lang="en-IN" dirty="0"/>
          </a:p>
        </p:txBody>
      </p:sp>
      <p:sp>
        <p:nvSpPr>
          <p:cNvPr id="3" name="Content Placeholder 2"/>
          <p:cNvSpPr>
            <a:spLocks noGrp="1"/>
          </p:cNvSpPr>
          <p:nvPr>
            <p:ph idx="1"/>
          </p:nvPr>
        </p:nvSpPr>
        <p:spPr/>
        <p:txBody>
          <a:bodyPr/>
          <a:lstStyle/>
          <a:p>
            <a:endParaRPr lang="en-IN"/>
          </a:p>
        </p:txBody>
      </p:sp>
      <p:pic>
        <p:nvPicPr>
          <p:cNvPr id="6" name="Picture 5"/>
          <p:cNvPicPr>
            <a:picLocks noChangeAspect="1"/>
          </p:cNvPicPr>
          <p:nvPr/>
        </p:nvPicPr>
        <p:blipFill rotWithShape="1">
          <a:blip r:embed="rId2"/>
          <a:srcRect t="19411" b="5528"/>
          <a:stretch/>
        </p:blipFill>
        <p:spPr>
          <a:xfrm>
            <a:off x="177628" y="1340768"/>
            <a:ext cx="8798692" cy="4968552"/>
          </a:xfrm>
          <a:prstGeom prst="rect">
            <a:avLst/>
          </a:prstGeom>
        </p:spPr>
      </p:pic>
      <p:sp>
        <p:nvSpPr>
          <p:cNvPr id="7" name="Date Placeholder 6"/>
          <p:cNvSpPr>
            <a:spLocks noGrp="1"/>
          </p:cNvSpPr>
          <p:nvPr>
            <p:ph type="dt" sz="half" idx="10"/>
          </p:nvPr>
        </p:nvSpPr>
        <p:spPr/>
        <p:txBody>
          <a:bodyPr/>
          <a:lstStyle/>
          <a:p>
            <a:pPr>
              <a:defRPr/>
            </a:pPr>
            <a:fld id="{25C395BF-243A-403A-8FCA-C39BE21B0AC9}" type="datetime8">
              <a:rPr lang="en-US" smtClean="0"/>
              <a:t>1/17/2021 11:30 AM</a:t>
            </a:fld>
            <a:endParaRPr lang="en-US"/>
          </a:p>
        </p:txBody>
      </p:sp>
      <p:sp>
        <p:nvSpPr>
          <p:cNvPr id="8" name="Slide Number Placeholder 7"/>
          <p:cNvSpPr>
            <a:spLocks noGrp="1"/>
          </p:cNvSpPr>
          <p:nvPr>
            <p:ph type="sldNum" sz="quarter" idx="12"/>
          </p:nvPr>
        </p:nvSpPr>
        <p:spPr/>
        <p:txBody>
          <a:bodyPr/>
          <a:lstStyle/>
          <a:p>
            <a:pPr>
              <a:defRPr/>
            </a:pPr>
            <a:fld id="{54CD2F88-8A41-4E7F-9278-91FE67E35F94}" type="slidenum">
              <a:rPr lang="en-US" smtClean="0"/>
              <a:pPr>
                <a:defRPr/>
              </a:pPr>
              <a:t>229</a:t>
            </a:fld>
            <a:endParaRPr lang="en-US"/>
          </a:p>
        </p:txBody>
      </p:sp>
    </p:spTree>
    <p:extLst>
      <p:ext uri="{BB962C8B-B14F-4D97-AF65-F5344CB8AC3E}">
        <p14:creationId xmlns:p14="http://schemas.microsoft.com/office/powerpoint/2010/main" val="2314659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ltLang="en-US"/>
              <a:t>Wumpus models</a:t>
            </a:r>
          </a:p>
        </p:txBody>
      </p:sp>
      <p:sp>
        <p:nvSpPr>
          <p:cNvPr id="94211" name="Rectangle 3"/>
          <p:cNvSpPr>
            <a:spLocks noGrp="1" noChangeArrowheads="1"/>
          </p:cNvSpPr>
          <p:nvPr>
            <p:ph type="body" idx="1"/>
          </p:nvPr>
        </p:nvSpPr>
        <p:spPr>
          <a:xfrm>
            <a:off x="1981200" y="5029201"/>
            <a:ext cx="8229600" cy="1096963"/>
          </a:xfrm>
        </p:spPr>
        <p:txBody>
          <a:bodyPr/>
          <a:lstStyle/>
          <a:p>
            <a:pPr>
              <a:lnSpc>
                <a:spcPct val="90000"/>
              </a:lnSpc>
            </a:pPr>
            <a:r>
              <a:rPr lang="en-US" altLang="en-US" i="1" dirty="0"/>
              <a:t>KB </a:t>
            </a:r>
            <a:r>
              <a:rPr lang="en-US" altLang="en-US" dirty="0"/>
              <a:t>= </a:t>
            </a:r>
            <a:r>
              <a:rPr lang="en-US" altLang="en-US" dirty="0" err="1"/>
              <a:t>wumpus</a:t>
            </a:r>
            <a:r>
              <a:rPr lang="en-US" altLang="en-US" dirty="0"/>
              <a:t>-world rules + observations</a:t>
            </a:r>
          </a:p>
          <a:p>
            <a:pPr>
              <a:lnSpc>
                <a:spcPct val="90000"/>
              </a:lnSpc>
            </a:pPr>
            <a:r>
              <a:rPr lang="en-US" altLang="en-US" dirty="0"/>
              <a:t>α</a:t>
            </a:r>
            <a:r>
              <a:rPr lang="en-US" altLang="en-US" baseline="-25000" dirty="0"/>
              <a:t>2</a:t>
            </a:r>
            <a:r>
              <a:rPr lang="en-US" altLang="en-US" dirty="0"/>
              <a:t> = "[2,2] is safe", </a:t>
            </a:r>
            <a:r>
              <a:rPr lang="en-US" altLang="en-US" i="1" dirty="0"/>
              <a:t>KB </a:t>
            </a:r>
            <a:r>
              <a:rPr lang="en-US" altLang="en-US" dirty="0"/>
              <a:t>╞ </a:t>
            </a:r>
            <a:r>
              <a:rPr lang="en-US" altLang="en-US" dirty="0" smtClean="0"/>
              <a:t>α</a:t>
            </a:r>
            <a:r>
              <a:rPr lang="en-US" altLang="en-US" baseline="-25000" dirty="0" smtClean="0"/>
              <a:t>2</a:t>
            </a:r>
            <a:endParaRPr lang="en-US" altLang="en-US" dirty="0"/>
          </a:p>
        </p:txBody>
      </p:sp>
      <p:sp>
        <p:nvSpPr>
          <p:cNvPr id="94214" name="Line 6"/>
          <p:cNvSpPr>
            <a:spLocks noChangeShapeType="1"/>
          </p:cNvSpPr>
          <p:nvPr/>
        </p:nvSpPr>
        <p:spPr bwMode="auto">
          <a:xfrm flipV="1">
            <a:off x="6629400" y="5638800"/>
            <a:ext cx="152400" cy="381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pic>
        <p:nvPicPr>
          <p:cNvPr id="94215" name="Picture 7" descr="wumpus-models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1600200"/>
            <a:ext cx="4191000" cy="303530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pPr>
              <a:defRPr/>
            </a:pPr>
            <a:fld id="{B248DEAA-0673-449A-8298-3D92AC1F7236}"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23</a:t>
            </a:fld>
            <a:endParaRPr lang="en-US"/>
          </a:p>
        </p:txBody>
      </p:sp>
    </p:spTree>
    <p:extLst>
      <p:ext uri="{BB962C8B-B14F-4D97-AF65-F5344CB8AC3E}">
        <p14:creationId xmlns:p14="http://schemas.microsoft.com/office/powerpoint/2010/main" val="2924453549"/>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elimination</a:t>
            </a:r>
            <a:endParaRPr lang="en-IN" dirty="0"/>
          </a:p>
        </p:txBody>
      </p:sp>
      <p:sp>
        <p:nvSpPr>
          <p:cNvPr id="3" name="Content Placeholder 2"/>
          <p:cNvSpPr>
            <a:spLocks noGrp="1"/>
          </p:cNvSpPr>
          <p:nvPr>
            <p:ph idx="1"/>
          </p:nvPr>
        </p:nvSpPr>
        <p:spPr/>
        <p:txBody>
          <a:bodyPr/>
          <a:lstStyle/>
          <a:p>
            <a:endParaRPr lang="en-IN"/>
          </a:p>
        </p:txBody>
      </p:sp>
      <p:pic>
        <p:nvPicPr>
          <p:cNvPr id="6" name="Picture 5"/>
          <p:cNvPicPr>
            <a:picLocks noChangeAspect="1"/>
          </p:cNvPicPr>
          <p:nvPr/>
        </p:nvPicPr>
        <p:blipFill rotWithShape="1">
          <a:blip r:embed="rId2"/>
          <a:srcRect t="21718" b="11480"/>
          <a:stretch/>
        </p:blipFill>
        <p:spPr>
          <a:xfrm>
            <a:off x="163971" y="1844823"/>
            <a:ext cx="8740341" cy="4392489"/>
          </a:xfrm>
          <a:prstGeom prst="rect">
            <a:avLst/>
          </a:prstGeom>
        </p:spPr>
      </p:pic>
      <p:sp>
        <p:nvSpPr>
          <p:cNvPr id="7" name="Date Placeholder 6"/>
          <p:cNvSpPr>
            <a:spLocks noGrp="1"/>
          </p:cNvSpPr>
          <p:nvPr>
            <p:ph type="dt" sz="half" idx="10"/>
          </p:nvPr>
        </p:nvSpPr>
        <p:spPr/>
        <p:txBody>
          <a:bodyPr/>
          <a:lstStyle/>
          <a:p>
            <a:pPr>
              <a:defRPr/>
            </a:pPr>
            <a:fld id="{067E063E-A965-46F7-9E04-65CCC59E7626}" type="datetime8">
              <a:rPr lang="en-US" smtClean="0"/>
              <a:t>1/17/2021 11:30 AM</a:t>
            </a:fld>
            <a:endParaRPr lang="en-US"/>
          </a:p>
        </p:txBody>
      </p:sp>
      <p:sp>
        <p:nvSpPr>
          <p:cNvPr id="8" name="Slide Number Placeholder 7"/>
          <p:cNvSpPr>
            <a:spLocks noGrp="1"/>
          </p:cNvSpPr>
          <p:nvPr>
            <p:ph type="sldNum" sz="quarter" idx="12"/>
          </p:nvPr>
        </p:nvSpPr>
        <p:spPr/>
        <p:txBody>
          <a:bodyPr/>
          <a:lstStyle/>
          <a:p>
            <a:pPr>
              <a:defRPr/>
            </a:pPr>
            <a:fld id="{54CD2F88-8A41-4E7F-9278-91FE67E35F94}" type="slidenum">
              <a:rPr lang="en-US" smtClean="0"/>
              <a:pPr>
                <a:defRPr/>
              </a:pPr>
              <a:t>230</a:t>
            </a:fld>
            <a:endParaRPr lang="en-US"/>
          </a:p>
        </p:txBody>
      </p:sp>
      <mc:AlternateContent xmlns:mc="http://schemas.openxmlformats.org/markup-compatibility/2006" xmlns:p14="http://schemas.microsoft.com/office/powerpoint/2010/main">
        <mc:Choice Requires="p14">
          <p:contentPart p14:bwMode="auto" r:id="rId3">
            <p14:nvContentPartPr>
              <p14:cNvPr id="9" name="Ink 8"/>
              <p14:cNvContentPartPr/>
              <p14:nvPr/>
            </p14:nvContentPartPr>
            <p14:xfrm>
              <a:off x="2196720" y="5545440"/>
              <a:ext cx="1893600" cy="473400"/>
            </p14:xfrm>
          </p:contentPart>
        </mc:Choice>
        <mc:Fallback xmlns="">
          <p:pic>
            <p:nvPicPr>
              <p:cNvPr id="9" name="Ink 8"/>
              <p:cNvPicPr/>
              <p:nvPr/>
            </p:nvPicPr>
            <p:blipFill>
              <a:blip r:embed="rId4"/>
              <a:stretch>
                <a:fillRect/>
              </a:stretch>
            </p:blipFill>
            <p:spPr>
              <a:xfrm>
                <a:off x="2187360" y="5536080"/>
                <a:ext cx="1912320" cy="492120"/>
              </a:xfrm>
              <a:prstGeom prst="rect">
                <a:avLst/>
              </a:prstGeom>
            </p:spPr>
          </p:pic>
        </mc:Fallback>
      </mc:AlternateContent>
    </p:spTree>
    <p:extLst>
      <p:ext uri="{BB962C8B-B14F-4D97-AF65-F5344CB8AC3E}">
        <p14:creationId xmlns:p14="http://schemas.microsoft.com/office/powerpoint/2010/main" val="3584417079"/>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elimination</a:t>
            </a:r>
            <a:endParaRPr lang="en-IN" dirty="0"/>
          </a:p>
        </p:txBody>
      </p:sp>
      <p:sp>
        <p:nvSpPr>
          <p:cNvPr id="3" name="Content Placeholder 2"/>
          <p:cNvSpPr>
            <a:spLocks noGrp="1"/>
          </p:cNvSpPr>
          <p:nvPr>
            <p:ph idx="1"/>
          </p:nvPr>
        </p:nvSpPr>
        <p:spPr/>
        <p:txBody>
          <a:bodyPr/>
          <a:lstStyle/>
          <a:p>
            <a:endParaRPr lang="en-IN"/>
          </a:p>
        </p:txBody>
      </p:sp>
      <p:pic>
        <p:nvPicPr>
          <p:cNvPr id="6" name="Picture 5"/>
          <p:cNvPicPr>
            <a:picLocks noChangeAspect="1"/>
          </p:cNvPicPr>
          <p:nvPr/>
        </p:nvPicPr>
        <p:blipFill rotWithShape="1">
          <a:blip r:embed="rId2"/>
          <a:srcRect t="20090" b="19640"/>
          <a:stretch/>
        </p:blipFill>
        <p:spPr>
          <a:xfrm>
            <a:off x="263352" y="1412775"/>
            <a:ext cx="8575875" cy="3888433"/>
          </a:xfrm>
          <a:prstGeom prst="rect">
            <a:avLst/>
          </a:prstGeom>
        </p:spPr>
      </p:pic>
      <p:sp>
        <p:nvSpPr>
          <p:cNvPr id="7" name="Date Placeholder 6"/>
          <p:cNvSpPr>
            <a:spLocks noGrp="1"/>
          </p:cNvSpPr>
          <p:nvPr>
            <p:ph type="dt" sz="half" idx="10"/>
          </p:nvPr>
        </p:nvSpPr>
        <p:spPr/>
        <p:txBody>
          <a:bodyPr/>
          <a:lstStyle/>
          <a:p>
            <a:pPr>
              <a:defRPr/>
            </a:pPr>
            <a:fld id="{CDAFCAE2-FFEE-4634-8E33-AADA7D78B86B}" type="datetime8">
              <a:rPr lang="en-US" smtClean="0"/>
              <a:t>1/17/2021 11:30 AM</a:t>
            </a:fld>
            <a:endParaRPr lang="en-US"/>
          </a:p>
        </p:txBody>
      </p:sp>
      <p:sp>
        <p:nvSpPr>
          <p:cNvPr id="8" name="Slide Number Placeholder 7"/>
          <p:cNvSpPr>
            <a:spLocks noGrp="1"/>
          </p:cNvSpPr>
          <p:nvPr>
            <p:ph type="sldNum" sz="quarter" idx="12"/>
          </p:nvPr>
        </p:nvSpPr>
        <p:spPr/>
        <p:txBody>
          <a:bodyPr/>
          <a:lstStyle/>
          <a:p>
            <a:pPr>
              <a:defRPr/>
            </a:pPr>
            <a:fld id="{54CD2F88-8A41-4E7F-9278-91FE67E35F94}" type="slidenum">
              <a:rPr lang="en-US" smtClean="0"/>
              <a:pPr>
                <a:defRPr/>
              </a:pPr>
              <a:t>231</a:t>
            </a:fld>
            <a:endParaRPr lang="en-US"/>
          </a:p>
        </p:txBody>
      </p:sp>
    </p:spTree>
    <p:extLst>
      <p:ext uri="{BB962C8B-B14F-4D97-AF65-F5344CB8AC3E}">
        <p14:creationId xmlns:p14="http://schemas.microsoft.com/office/powerpoint/2010/main" val="2564726438"/>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elimination</a:t>
            </a:r>
            <a:endParaRPr lang="en-IN" dirty="0"/>
          </a:p>
        </p:txBody>
      </p:sp>
      <p:sp>
        <p:nvSpPr>
          <p:cNvPr id="3" name="Content Placeholder 2"/>
          <p:cNvSpPr>
            <a:spLocks noGrp="1"/>
          </p:cNvSpPr>
          <p:nvPr>
            <p:ph idx="1"/>
          </p:nvPr>
        </p:nvSpPr>
        <p:spPr/>
        <p:txBody>
          <a:bodyPr/>
          <a:lstStyle/>
          <a:p>
            <a:endParaRPr lang="en-IN" dirty="0"/>
          </a:p>
        </p:txBody>
      </p:sp>
      <p:pic>
        <p:nvPicPr>
          <p:cNvPr id="6" name="Picture 5"/>
          <p:cNvPicPr>
            <a:picLocks noChangeAspect="1"/>
          </p:cNvPicPr>
          <p:nvPr/>
        </p:nvPicPr>
        <p:blipFill rotWithShape="1">
          <a:blip r:embed="rId2"/>
          <a:srcRect t="24339" b="20672"/>
          <a:stretch/>
        </p:blipFill>
        <p:spPr>
          <a:xfrm>
            <a:off x="397796" y="1492276"/>
            <a:ext cx="9002321" cy="3724120"/>
          </a:xfrm>
          <a:prstGeom prst="rect">
            <a:avLst/>
          </a:prstGeom>
        </p:spPr>
      </p:pic>
      <p:sp>
        <p:nvSpPr>
          <p:cNvPr id="7" name="Date Placeholder 6"/>
          <p:cNvSpPr>
            <a:spLocks noGrp="1"/>
          </p:cNvSpPr>
          <p:nvPr>
            <p:ph type="dt" sz="half" idx="10"/>
          </p:nvPr>
        </p:nvSpPr>
        <p:spPr/>
        <p:txBody>
          <a:bodyPr/>
          <a:lstStyle/>
          <a:p>
            <a:pPr>
              <a:defRPr/>
            </a:pPr>
            <a:fld id="{C65F1F20-870D-42A6-AAAF-C96AD78CE599}" type="datetime8">
              <a:rPr lang="en-US" smtClean="0"/>
              <a:t>1/17/2021 11:30 AM</a:t>
            </a:fld>
            <a:endParaRPr lang="en-US"/>
          </a:p>
        </p:txBody>
      </p:sp>
      <p:sp>
        <p:nvSpPr>
          <p:cNvPr id="8" name="Slide Number Placeholder 7"/>
          <p:cNvSpPr>
            <a:spLocks noGrp="1"/>
          </p:cNvSpPr>
          <p:nvPr>
            <p:ph type="sldNum" sz="quarter" idx="12"/>
          </p:nvPr>
        </p:nvSpPr>
        <p:spPr/>
        <p:txBody>
          <a:bodyPr/>
          <a:lstStyle/>
          <a:p>
            <a:pPr>
              <a:defRPr/>
            </a:pPr>
            <a:fld id="{54CD2F88-8A41-4E7F-9278-91FE67E35F94}" type="slidenum">
              <a:rPr lang="en-US" smtClean="0"/>
              <a:pPr>
                <a:defRPr/>
              </a:pPr>
              <a:t>232</a:t>
            </a:fld>
            <a:endParaRPr lang="en-US"/>
          </a:p>
        </p:txBody>
      </p:sp>
      <mc:AlternateContent xmlns:mc="http://schemas.openxmlformats.org/markup-compatibility/2006" xmlns:p14="http://schemas.microsoft.com/office/powerpoint/2010/main">
        <mc:Choice Requires="p14">
          <p:contentPart p14:bwMode="auto" r:id="rId3">
            <p14:nvContentPartPr>
              <p14:cNvPr id="9" name="Ink 8"/>
              <p14:cNvContentPartPr/>
              <p14:nvPr/>
            </p14:nvContentPartPr>
            <p14:xfrm>
              <a:off x="5795280" y="2250360"/>
              <a:ext cx="420120" cy="2188080"/>
            </p14:xfrm>
          </p:contentPart>
        </mc:Choice>
        <mc:Fallback xmlns="">
          <p:pic>
            <p:nvPicPr>
              <p:cNvPr id="9" name="Ink 8"/>
              <p:cNvPicPr/>
              <p:nvPr/>
            </p:nvPicPr>
            <p:blipFill>
              <a:blip r:embed="rId4"/>
              <a:stretch>
                <a:fillRect/>
              </a:stretch>
            </p:blipFill>
            <p:spPr>
              <a:xfrm>
                <a:off x="5785920" y="2241000"/>
                <a:ext cx="438840" cy="2206800"/>
              </a:xfrm>
              <a:prstGeom prst="rect">
                <a:avLst/>
              </a:prstGeom>
            </p:spPr>
          </p:pic>
        </mc:Fallback>
      </mc:AlternateContent>
    </p:spTree>
    <p:extLst>
      <p:ext uri="{BB962C8B-B14F-4D97-AF65-F5344CB8AC3E}">
        <p14:creationId xmlns:p14="http://schemas.microsoft.com/office/powerpoint/2010/main" val="2025428830"/>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elimination</a:t>
            </a:r>
            <a:endParaRPr lang="en-IN" dirty="0"/>
          </a:p>
        </p:txBody>
      </p:sp>
      <p:sp>
        <p:nvSpPr>
          <p:cNvPr id="3" name="Content Placeholder 2"/>
          <p:cNvSpPr>
            <a:spLocks noGrp="1"/>
          </p:cNvSpPr>
          <p:nvPr>
            <p:ph idx="1"/>
          </p:nvPr>
        </p:nvSpPr>
        <p:spPr/>
        <p:txBody>
          <a:bodyPr/>
          <a:lstStyle/>
          <a:p>
            <a:endParaRPr lang="en-IN"/>
          </a:p>
        </p:txBody>
      </p:sp>
      <p:pic>
        <p:nvPicPr>
          <p:cNvPr id="6" name="Picture 5"/>
          <p:cNvPicPr>
            <a:picLocks noChangeAspect="1"/>
          </p:cNvPicPr>
          <p:nvPr/>
        </p:nvPicPr>
        <p:blipFill rotWithShape="1">
          <a:blip r:embed="rId2"/>
          <a:srcRect t="20611" b="19284"/>
          <a:stretch/>
        </p:blipFill>
        <p:spPr>
          <a:xfrm>
            <a:off x="263352" y="1700807"/>
            <a:ext cx="8280920" cy="3744417"/>
          </a:xfrm>
          <a:prstGeom prst="rect">
            <a:avLst/>
          </a:prstGeom>
        </p:spPr>
      </p:pic>
      <p:sp>
        <p:nvSpPr>
          <p:cNvPr id="7" name="Date Placeholder 6"/>
          <p:cNvSpPr>
            <a:spLocks noGrp="1"/>
          </p:cNvSpPr>
          <p:nvPr>
            <p:ph type="dt" sz="half" idx="10"/>
          </p:nvPr>
        </p:nvSpPr>
        <p:spPr/>
        <p:txBody>
          <a:bodyPr/>
          <a:lstStyle/>
          <a:p>
            <a:pPr>
              <a:defRPr/>
            </a:pPr>
            <a:fld id="{A0682597-FE54-4D86-9291-25D291B5634F}" type="datetime8">
              <a:rPr lang="en-US" smtClean="0"/>
              <a:t>1/17/2021 11:30 AM</a:t>
            </a:fld>
            <a:endParaRPr lang="en-US"/>
          </a:p>
        </p:txBody>
      </p:sp>
      <p:sp>
        <p:nvSpPr>
          <p:cNvPr id="8" name="Slide Number Placeholder 7"/>
          <p:cNvSpPr>
            <a:spLocks noGrp="1"/>
          </p:cNvSpPr>
          <p:nvPr>
            <p:ph type="sldNum" sz="quarter" idx="12"/>
          </p:nvPr>
        </p:nvSpPr>
        <p:spPr/>
        <p:txBody>
          <a:bodyPr/>
          <a:lstStyle/>
          <a:p>
            <a:pPr>
              <a:defRPr/>
            </a:pPr>
            <a:fld id="{54CD2F88-8A41-4E7F-9278-91FE67E35F94}" type="slidenum">
              <a:rPr lang="en-US" smtClean="0"/>
              <a:pPr>
                <a:defRPr/>
              </a:pPr>
              <a:t>233</a:t>
            </a:fld>
            <a:endParaRPr lang="en-US"/>
          </a:p>
        </p:txBody>
      </p:sp>
    </p:spTree>
    <p:extLst>
      <p:ext uri="{BB962C8B-B14F-4D97-AF65-F5344CB8AC3E}">
        <p14:creationId xmlns:p14="http://schemas.microsoft.com/office/powerpoint/2010/main" val="533871366"/>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Irrelevant variables</a:t>
            </a:r>
            <a:endParaRPr lang="en-IN" dirty="0"/>
          </a:p>
        </p:txBody>
      </p:sp>
      <p:sp>
        <p:nvSpPr>
          <p:cNvPr id="3" name="Content Placeholder 2"/>
          <p:cNvSpPr>
            <a:spLocks noGrp="1"/>
          </p:cNvSpPr>
          <p:nvPr>
            <p:ph idx="1"/>
          </p:nvPr>
        </p:nvSpPr>
        <p:spPr/>
        <p:txBody>
          <a:bodyPr/>
          <a:lstStyle/>
          <a:p>
            <a:endParaRPr lang="en-IN"/>
          </a:p>
        </p:txBody>
      </p:sp>
      <p:pic>
        <p:nvPicPr>
          <p:cNvPr id="6" name="Picture 5"/>
          <p:cNvPicPr>
            <a:picLocks noChangeAspect="1"/>
          </p:cNvPicPr>
          <p:nvPr/>
        </p:nvPicPr>
        <p:blipFill rotWithShape="1">
          <a:blip r:embed="rId2"/>
          <a:srcRect t="20347" b="9443"/>
          <a:stretch/>
        </p:blipFill>
        <p:spPr>
          <a:xfrm>
            <a:off x="163971" y="1700808"/>
            <a:ext cx="8452309" cy="4464496"/>
          </a:xfrm>
          <a:prstGeom prst="rect">
            <a:avLst/>
          </a:prstGeom>
        </p:spPr>
      </p:pic>
      <p:sp>
        <p:nvSpPr>
          <p:cNvPr id="7" name="Date Placeholder 6"/>
          <p:cNvSpPr>
            <a:spLocks noGrp="1"/>
          </p:cNvSpPr>
          <p:nvPr>
            <p:ph type="dt" sz="half" idx="10"/>
          </p:nvPr>
        </p:nvSpPr>
        <p:spPr/>
        <p:txBody>
          <a:bodyPr/>
          <a:lstStyle/>
          <a:p>
            <a:pPr>
              <a:defRPr/>
            </a:pPr>
            <a:fld id="{3CA9B8E8-07AA-4E0E-9D61-1857E74A8C86}" type="datetime8">
              <a:rPr lang="en-US" smtClean="0"/>
              <a:t>1/17/2021 11:30 AM</a:t>
            </a:fld>
            <a:endParaRPr lang="en-US"/>
          </a:p>
        </p:txBody>
      </p:sp>
      <p:sp>
        <p:nvSpPr>
          <p:cNvPr id="8" name="Slide Number Placeholder 7"/>
          <p:cNvSpPr>
            <a:spLocks noGrp="1"/>
          </p:cNvSpPr>
          <p:nvPr>
            <p:ph type="sldNum" sz="quarter" idx="12"/>
          </p:nvPr>
        </p:nvSpPr>
        <p:spPr/>
        <p:txBody>
          <a:bodyPr/>
          <a:lstStyle/>
          <a:p>
            <a:pPr>
              <a:defRPr/>
            </a:pPr>
            <a:fld id="{54CD2F88-8A41-4E7F-9278-91FE67E35F94}" type="slidenum">
              <a:rPr lang="en-US" smtClean="0"/>
              <a:pPr>
                <a:defRPr/>
              </a:pPr>
              <a:t>234</a:t>
            </a:fld>
            <a:endParaRPr lang="en-US"/>
          </a:p>
        </p:txBody>
      </p:sp>
    </p:spTree>
    <p:extLst>
      <p:ext uri="{BB962C8B-B14F-4D97-AF65-F5344CB8AC3E}">
        <p14:creationId xmlns:p14="http://schemas.microsoft.com/office/powerpoint/2010/main" val="973465417"/>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Complexity of Exact Inference</a:t>
            </a:r>
            <a:endParaRPr lang="en-IN" dirty="0"/>
          </a:p>
        </p:txBody>
      </p:sp>
      <p:sp>
        <p:nvSpPr>
          <p:cNvPr id="3" name="Content Placeholder 2"/>
          <p:cNvSpPr>
            <a:spLocks noGrp="1"/>
          </p:cNvSpPr>
          <p:nvPr>
            <p:ph idx="1"/>
          </p:nvPr>
        </p:nvSpPr>
        <p:spPr/>
        <p:txBody>
          <a:bodyPr/>
          <a:lstStyle/>
          <a:p>
            <a:endParaRPr lang="en-IN" dirty="0"/>
          </a:p>
        </p:txBody>
      </p:sp>
      <p:pic>
        <p:nvPicPr>
          <p:cNvPr id="6" name="Picture 5"/>
          <p:cNvPicPr>
            <a:picLocks noChangeAspect="1"/>
          </p:cNvPicPr>
          <p:nvPr/>
        </p:nvPicPr>
        <p:blipFill rotWithShape="1">
          <a:blip r:embed="rId2"/>
          <a:srcRect t="18586" b="6329"/>
          <a:stretch/>
        </p:blipFill>
        <p:spPr>
          <a:xfrm>
            <a:off x="163971" y="1412776"/>
            <a:ext cx="8668333" cy="4896544"/>
          </a:xfrm>
          <a:prstGeom prst="rect">
            <a:avLst/>
          </a:prstGeom>
        </p:spPr>
      </p:pic>
      <p:sp>
        <p:nvSpPr>
          <p:cNvPr id="7" name="Date Placeholder 6"/>
          <p:cNvSpPr>
            <a:spLocks noGrp="1"/>
          </p:cNvSpPr>
          <p:nvPr>
            <p:ph type="dt" sz="half" idx="10"/>
          </p:nvPr>
        </p:nvSpPr>
        <p:spPr/>
        <p:txBody>
          <a:bodyPr/>
          <a:lstStyle/>
          <a:p>
            <a:pPr>
              <a:defRPr/>
            </a:pPr>
            <a:fld id="{27FA2F9E-3004-456D-9F89-A1F705B8D032}" type="datetime8">
              <a:rPr lang="en-US" smtClean="0"/>
              <a:t>1/17/2021 11:30 AM</a:t>
            </a:fld>
            <a:endParaRPr lang="en-US"/>
          </a:p>
        </p:txBody>
      </p:sp>
      <p:sp>
        <p:nvSpPr>
          <p:cNvPr id="8" name="Slide Number Placeholder 7"/>
          <p:cNvSpPr>
            <a:spLocks noGrp="1"/>
          </p:cNvSpPr>
          <p:nvPr>
            <p:ph type="sldNum" sz="quarter" idx="12"/>
          </p:nvPr>
        </p:nvSpPr>
        <p:spPr/>
        <p:txBody>
          <a:bodyPr/>
          <a:lstStyle/>
          <a:p>
            <a:pPr>
              <a:defRPr/>
            </a:pPr>
            <a:fld id="{54CD2F88-8A41-4E7F-9278-91FE67E35F94}" type="slidenum">
              <a:rPr lang="en-US" smtClean="0"/>
              <a:pPr>
                <a:defRPr/>
              </a:pPr>
              <a:t>235</a:t>
            </a:fld>
            <a:endParaRPr lang="en-US"/>
          </a:p>
        </p:txBody>
      </p:sp>
    </p:spTree>
    <p:extLst>
      <p:ext uri="{BB962C8B-B14F-4D97-AF65-F5344CB8AC3E}">
        <p14:creationId xmlns:p14="http://schemas.microsoft.com/office/powerpoint/2010/main" val="2812572192"/>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a:t>Summary</a:t>
            </a:r>
          </a:p>
        </p:txBody>
      </p:sp>
      <p:sp>
        <p:nvSpPr>
          <p:cNvPr id="13315" name="Rectangle 3"/>
          <p:cNvSpPr>
            <a:spLocks noGrp="1" noChangeArrowheads="1"/>
          </p:cNvSpPr>
          <p:nvPr>
            <p:ph type="body" idx="1"/>
          </p:nvPr>
        </p:nvSpPr>
        <p:spPr/>
        <p:txBody>
          <a:bodyPr/>
          <a:lstStyle/>
          <a:p>
            <a:r>
              <a:rPr lang="en-US" altLang="en-US" dirty="0"/>
              <a:t>Bayesian networks provide a natural representation for (causally induced) conditional independence</a:t>
            </a:r>
          </a:p>
          <a:p>
            <a:r>
              <a:rPr lang="en-US" altLang="en-US" dirty="0"/>
              <a:t>Topology + CPTs = compact representation of joint distribution</a:t>
            </a:r>
          </a:p>
          <a:p>
            <a:r>
              <a:rPr lang="en-US" altLang="en-US" dirty="0"/>
              <a:t>Generally easy for domain experts to construct</a:t>
            </a:r>
          </a:p>
        </p:txBody>
      </p:sp>
      <p:sp>
        <p:nvSpPr>
          <p:cNvPr id="2" name="Date Placeholder 1"/>
          <p:cNvSpPr>
            <a:spLocks noGrp="1"/>
          </p:cNvSpPr>
          <p:nvPr>
            <p:ph type="dt" sz="half" idx="10"/>
          </p:nvPr>
        </p:nvSpPr>
        <p:spPr/>
        <p:txBody>
          <a:bodyPr/>
          <a:lstStyle/>
          <a:p>
            <a:pPr>
              <a:defRPr/>
            </a:pPr>
            <a:fld id="{7ED1C9DE-5012-4C28-AA83-8F5A34B331FE}"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236</a:t>
            </a:fld>
            <a:endParaRPr lang="en-US"/>
          </a:p>
        </p:txBody>
      </p:sp>
    </p:spTree>
    <p:extLst>
      <p:ext uri="{BB962C8B-B14F-4D97-AF65-F5344CB8AC3E}">
        <p14:creationId xmlns:p14="http://schemas.microsoft.com/office/powerpoint/2010/main" val="2490739520"/>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3392" y="2132856"/>
            <a:ext cx="8064896" cy="3046988"/>
          </a:xfrm>
          <a:prstGeom prst="rect">
            <a:avLst/>
          </a:prstGeom>
          <a:noFill/>
        </p:spPr>
        <p:txBody>
          <a:bodyPr wrap="square" rtlCol="0">
            <a:spAutoFit/>
          </a:bodyPr>
          <a:lstStyle/>
          <a:p>
            <a:r>
              <a:rPr lang="en-US" sz="4800" dirty="0" smtClean="0">
                <a:solidFill>
                  <a:srgbClr val="7030A0"/>
                </a:solidFill>
              </a:rPr>
              <a:t>Thank you for your Attention </a:t>
            </a:r>
          </a:p>
          <a:p>
            <a:pPr algn="ctr"/>
            <a:endParaRPr lang="en-US" sz="4800" dirty="0" smtClean="0">
              <a:solidFill>
                <a:srgbClr val="7030A0"/>
              </a:solidFill>
            </a:endParaRPr>
          </a:p>
          <a:p>
            <a:pPr algn="ctr"/>
            <a:endParaRPr lang="en-US" sz="4800" dirty="0">
              <a:solidFill>
                <a:srgbClr val="7030A0"/>
              </a:solidFill>
            </a:endParaRPr>
          </a:p>
          <a:p>
            <a:pPr algn="ctr"/>
            <a:r>
              <a:rPr lang="en-US" sz="4800" dirty="0" smtClean="0">
                <a:solidFill>
                  <a:srgbClr val="7030A0"/>
                </a:solidFill>
              </a:rPr>
              <a:t>Any more queries</a:t>
            </a:r>
            <a:endParaRPr lang="en-IN" sz="4800" dirty="0">
              <a:solidFill>
                <a:srgbClr val="7030A0"/>
              </a:solidFill>
            </a:endParaRPr>
          </a:p>
        </p:txBody>
      </p:sp>
      <p:sp>
        <p:nvSpPr>
          <p:cNvPr id="2" name="Date Placeholder 1"/>
          <p:cNvSpPr>
            <a:spLocks noGrp="1"/>
          </p:cNvSpPr>
          <p:nvPr>
            <p:ph type="dt" sz="half" idx="10"/>
          </p:nvPr>
        </p:nvSpPr>
        <p:spPr/>
        <p:txBody>
          <a:bodyPr/>
          <a:lstStyle/>
          <a:p>
            <a:pPr>
              <a:defRPr/>
            </a:pPr>
            <a:fld id="{6A055E5F-230E-4FB5-91EC-6814ED92442D}"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95D59A8A-7DBD-46DB-811A-0FD3F62D5942}" type="slidenum">
              <a:rPr lang="en-US" smtClean="0"/>
              <a:pPr>
                <a:defRPr/>
              </a:pPr>
              <a:t>237</a:t>
            </a:fld>
            <a:endParaRPr lang="en-US"/>
          </a:p>
        </p:txBody>
      </p:sp>
    </p:spTree>
    <p:extLst>
      <p:ext uri="{BB962C8B-B14F-4D97-AF65-F5344CB8AC3E}">
        <p14:creationId xmlns:p14="http://schemas.microsoft.com/office/powerpoint/2010/main" val="927699639"/>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19" descr="11942.jpg"/>
          <p:cNvPicPr>
            <a:picLocks noChangeAspect="1"/>
          </p:cNvPicPr>
          <p:nvPr/>
        </p:nvPicPr>
        <p:blipFill rotWithShape="1">
          <a:blip r:embed="rId3">
            <a:lum bright="-20000" contrast="22000"/>
          </a:blip>
          <a:srcRect t="5436" b="48065"/>
          <a:stretch/>
        </p:blipFill>
        <p:spPr bwMode="auto">
          <a:xfrm>
            <a:off x="1" y="-2410"/>
            <a:ext cx="12191999" cy="7029426"/>
          </a:xfrm>
          <a:prstGeom prst="rect">
            <a:avLst/>
          </a:prstGeom>
          <a:solidFill>
            <a:schemeClr val="bg2">
              <a:lumMod val="75000"/>
            </a:schemeClr>
          </a:solidFill>
          <a:ln w="9525">
            <a:noFill/>
            <a:miter lim="800000"/>
            <a:headEnd/>
            <a:tailEnd/>
          </a:ln>
        </p:spPr>
      </p:pic>
      <p:grpSp>
        <p:nvGrpSpPr>
          <p:cNvPr id="18" name="Group 17"/>
          <p:cNvGrpSpPr/>
          <p:nvPr/>
        </p:nvGrpSpPr>
        <p:grpSpPr>
          <a:xfrm>
            <a:off x="10075256" y="714358"/>
            <a:ext cx="1853392" cy="645915"/>
            <a:chOff x="6810375" y="833438"/>
            <a:chExt cx="1853392" cy="645915"/>
          </a:xfrm>
        </p:grpSpPr>
        <p:sp>
          <p:nvSpPr>
            <p:cNvPr id="5130" name="TextBox 12"/>
            <p:cNvSpPr txBox="1">
              <a:spLocks noChangeArrowheads="1"/>
            </p:cNvSpPr>
            <p:nvPr/>
          </p:nvSpPr>
          <p:spPr bwMode="auto">
            <a:xfrm>
              <a:off x="6810375" y="833438"/>
              <a:ext cx="1853392" cy="492443"/>
            </a:xfrm>
            <a:prstGeom prst="rect">
              <a:avLst/>
            </a:prstGeom>
            <a:noFill/>
            <a:ln w="9525">
              <a:noFill/>
              <a:miter lim="800000"/>
              <a:headEnd/>
              <a:tailEnd/>
            </a:ln>
          </p:spPr>
          <p:txBody>
            <a:bodyPr wrap="none">
              <a:spAutoFit/>
            </a:bodyPr>
            <a:lstStyle/>
            <a:p>
              <a:r>
                <a:rPr lang="en-US" sz="2600" b="1" dirty="0">
                  <a:solidFill>
                    <a:srgbClr val="FFFFFF"/>
                  </a:solidFill>
                  <a:latin typeface="Helvetica" pitchFamily="34" charset="0"/>
                  <a:cs typeface="Helvetica" pitchFamily="34" charset="0"/>
                </a:rPr>
                <a:t>BITS</a:t>
              </a:r>
              <a:r>
                <a:rPr lang="en-US" sz="2600" b="1" dirty="0">
                  <a:solidFill>
                    <a:srgbClr val="FFFFFF"/>
                  </a:solidFill>
                  <a:latin typeface="Helvetica Neue"/>
                  <a:ea typeface="Helvetica Neue"/>
                  <a:cs typeface="Helvetica Neue"/>
                </a:rPr>
                <a:t> </a:t>
              </a:r>
              <a:r>
                <a:rPr lang="en-US" sz="2600" dirty="0">
                  <a:solidFill>
                    <a:srgbClr val="FFFFFF"/>
                  </a:solidFill>
                  <a:latin typeface="Helvetica" pitchFamily="34" charset="0"/>
                  <a:cs typeface="Helvetica" pitchFamily="34" charset="0"/>
                </a:rPr>
                <a:t>Pilani</a:t>
              </a:r>
            </a:p>
          </p:txBody>
        </p:sp>
        <p:sp>
          <p:nvSpPr>
            <p:cNvPr id="5131" name="TextBox 13"/>
            <p:cNvSpPr txBox="1">
              <a:spLocks noChangeArrowheads="1"/>
            </p:cNvSpPr>
            <p:nvPr/>
          </p:nvSpPr>
          <p:spPr bwMode="auto">
            <a:xfrm>
              <a:off x="7312025" y="1171576"/>
              <a:ext cx="1340432" cy="307777"/>
            </a:xfrm>
            <a:prstGeom prst="rect">
              <a:avLst/>
            </a:prstGeom>
            <a:noFill/>
            <a:ln w="9525">
              <a:noFill/>
              <a:miter lim="800000"/>
              <a:headEnd/>
              <a:tailEnd/>
            </a:ln>
          </p:spPr>
          <p:txBody>
            <a:bodyPr wrap="none">
              <a:spAutoFit/>
            </a:bodyPr>
            <a:lstStyle/>
            <a:p>
              <a:r>
                <a:rPr lang="en-US" sz="1400" dirty="0">
                  <a:solidFill>
                    <a:srgbClr val="FFFFFF"/>
                  </a:solidFill>
                  <a:latin typeface="Helvetica" pitchFamily="34" charset="0"/>
                  <a:cs typeface="Helvetica" pitchFamily="34" charset="0"/>
                </a:rPr>
                <a:t>Pilani Campus</a:t>
              </a:r>
              <a:endParaRPr lang="en-US" sz="1400" dirty="0">
                <a:latin typeface="Helvetica" pitchFamily="34" charset="0"/>
                <a:cs typeface="Helvetica" pitchFamily="34" charset="0"/>
              </a:endParaRPr>
            </a:p>
          </p:txBody>
        </p:sp>
      </p:grpSp>
      <p:pic>
        <p:nvPicPr>
          <p:cNvPr id="5132" name="Picture 15" descr="Picture 7.png"/>
          <p:cNvPicPr>
            <a:picLocks noChangeAspect="1"/>
          </p:cNvPicPr>
          <p:nvPr/>
        </p:nvPicPr>
        <p:blipFill>
          <a:blip r:embed="rId4"/>
          <a:srcRect l="1923" b="5336"/>
          <a:stretch>
            <a:fillRect/>
          </a:stretch>
        </p:blipFill>
        <p:spPr bwMode="auto">
          <a:xfrm>
            <a:off x="9667251" y="2"/>
            <a:ext cx="2193925" cy="692151"/>
          </a:xfrm>
          <a:prstGeom prst="rect">
            <a:avLst/>
          </a:prstGeom>
          <a:noFill/>
          <a:ln w="9525">
            <a:noFill/>
            <a:miter lim="800000"/>
            <a:headEnd/>
            <a:tailEnd/>
          </a:ln>
        </p:spPr>
      </p:pic>
      <p:grpSp>
        <p:nvGrpSpPr>
          <p:cNvPr id="3" name="Group 2"/>
          <p:cNvGrpSpPr/>
          <p:nvPr/>
        </p:nvGrpSpPr>
        <p:grpSpPr>
          <a:xfrm>
            <a:off x="-24680" y="3405898"/>
            <a:ext cx="11017224" cy="1841959"/>
            <a:chOff x="-24680" y="5633261"/>
            <a:chExt cx="8145017" cy="1612163"/>
          </a:xfrm>
        </p:grpSpPr>
        <p:sp>
          <p:nvSpPr>
            <p:cNvPr id="23" name="Rectangle 22"/>
            <p:cNvSpPr/>
            <p:nvPr/>
          </p:nvSpPr>
          <p:spPr>
            <a:xfrm>
              <a:off x="2982045" y="7153984"/>
              <a:ext cx="2730649" cy="91440"/>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4" name="Rectangle 23"/>
            <p:cNvSpPr/>
            <p:nvPr/>
          </p:nvSpPr>
          <p:spPr>
            <a:xfrm>
              <a:off x="5515250" y="7153984"/>
              <a:ext cx="2605087" cy="9144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5" name="Rectangle 24"/>
            <p:cNvSpPr/>
            <p:nvPr/>
          </p:nvSpPr>
          <p:spPr>
            <a:xfrm>
              <a:off x="-24680" y="7153984"/>
              <a:ext cx="3006725" cy="91440"/>
            </a:xfrm>
            <a:prstGeom prst="rect">
              <a:avLst/>
            </a:prstGeom>
            <a:solidFill>
              <a:srgbClr val="FFCE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5129" name="Picture 11" descr="logo.png"/>
            <p:cNvPicPr>
              <a:picLocks noChangeAspect="1"/>
            </p:cNvPicPr>
            <p:nvPr/>
          </p:nvPicPr>
          <p:blipFill>
            <a:blip r:embed="rId5"/>
            <a:srcRect/>
            <a:stretch>
              <a:fillRect/>
            </a:stretch>
          </p:blipFill>
          <p:spPr bwMode="auto">
            <a:xfrm>
              <a:off x="135026" y="5633261"/>
              <a:ext cx="1277650" cy="1417844"/>
            </a:xfrm>
            <a:prstGeom prst="rect">
              <a:avLst/>
            </a:prstGeom>
            <a:noFill/>
            <a:ln w="9525">
              <a:noFill/>
              <a:miter lim="800000"/>
              <a:headEnd/>
              <a:tailEnd/>
            </a:ln>
          </p:spPr>
        </p:pic>
        <p:sp>
          <p:nvSpPr>
            <p:cNvPr id="26" name="TextBox 25"/>
            <p:cNvSpPr txBox="1"/>
            <p:nvPr/>
          </p:nvSpPr>
          <p:spPr>
            <a:xfrm>
              <a:off x="1519147" y="5753981"/>
              <a:ext cx="5542903" cy="1050580"/>
            </a:xfrm>
            <a:prstGeom prst="rect">
              <a:avLst/>
            </a:prstGeom>
            <a:solidFill>
              <a:srgbClr val="FFFF00"/>
            </a:solidFill>
            <a:ln>
              <a:solidFill>
                <a:schemeClr val="accent1"/>
              </a:solidFill>
            </a:ln>
          </p:spPr>
          <p:txBody>
            <a:bodyPr wrap="square">
              <a:spAutoFit/>
            </a:bodyPr>
            <a:lstStyle/>
            <a:p>
              <a:pPr algn="ctr" fontAlgn="auto">
                <a:spcBef>
                  <a:spcPts val="0"/>
                </a:spcBef>
                <a:spcAft>
                  <a:spcPts val="0"/>
                </a:spcAft>
                <a:defRPr/>
              </a:pPr>
              <a:r>
                <a:rPr lang="en-US" sz="2400" b="1" dirty="0" smtClean="0">
                  <a:solidFill>
                    <a:srgbClr val="FF0000"/>
                  </a:solidFill>
                  <a:latin typeface="Adobe Caslon Pro Bold" pitchFamily="18" charset="0"/>
                  <a:cs typeface="Helvetica"/>
                </a:rPr>
                <a:t>DSE CL 557  - Artificial and Computational Intelligence</a:t>
              </a:r>
            </a:p>
            <a:p>
              <a:pPr algn="ctr" fontAlgn="auto">
                <a:spcBef>
                  <a:spcPts val="0"/>
                </a:spcBef>
                <a:spcAft>
                  <a:spcPts val="0"/>
                </a:spcAft>
                <a:defRPr/>
              </a:pPr>
              <a:endParaRPr lang="en-US" sz="2400" b="1" dirty="0" smtClean="0">
                <a:solidFill>
                  <a:srgbClr val="FF0000"/>
                </a:solidFill>
                <a:latin typeface="Adobe Caslon Pro Bold" pitchFamily="18" charset="0"/>
                <a:cs typeface="Helvetica"/>
              </a:endParaRPr>
            </a:p>
            <a:p>
              <a:pPr algn="ctr" fontAlgn="auto">
                <a:spcBef>
                  <a:spcPts val="0"/>
                </a:spcBef>
                <a:spcAft>
                  <a:spcPts val="0"/>
                </a:spcAft>
                <a:defRPr/>
              </a:pPr>
              <a:r>
                <a:rPr lang="en-US" sz="2400" b="1" dirty="0" smtClean="0">
                  <a:solidFill>
                    <a:srgbClr val="000099"/>
                  </a:solidFill>
                  <a:latin typeface="Adobe Caslon Pro Bold" pitchFamily="18" charset="0"/>
                  <a:cs typeface="Helvetica"/>
                </a:rPr>
                <a:t>#14. Reasoning over time  – Hidden Markov Model</a:t>
              </a:r>
              <a:endParaRPr lang="en-US" sz="1200" dirty="0">
                <a:solidFill>
                  <a:schemeClr val="tx1">
                    <a:lumMod val="95000"/>
                    <a:lumOff val="5000"/>
                  </a:schemeClr>
                </a:solidFill>
                <a:latin typeface="Palatino Linotype" pitchFamily="18" charset="0"/>
                <a:cs typeface="Helvetica"/>
              </a:endParaRPr>
            </a:p>
          </p:txBody>
        </p:sp>
      </p:grpSp>
      <p:sp>
        <p:nvSpPr>
          <p:cNvPr id="2" name="Rectangle 1"/>
          <p:cNvSpPr/>
          <p:nvPr/>
        </p:nvSpPr>
        <p:spPr>
          <a:xfrm>
            <a:off x="191344" y="2449182"/>
            <a:ext cx="3046254" cy="369332"/>
          </a:xfrm>
          <a:prstGeom prst="rect">
            <a:avLst/>
          </a:prstGeom>
        </p:spPr>
        <p:txBody>
          <a:bodyPr wrap="square">
            <a:spAutoFit/>
          </a:bodyPr>
          <a:lstStyle/>
          <a:p>
            <a:pPr algn="ctr">
              <a:spcBef>
                <a:spcPct val="50000"/>
              </a:spcBef>
            </a:pPr>
            <a:r>
              <a:rPr lang="en-US" sz="900" dirty="0" smtClean="0">
                <a:solidFill>
                  <a:schemeClr val="bg1"/>
                </a:solidFill>
                <a:latin typeface="Palatino"/>
                <a:cs typeface="Palatino"/>
              </a:rPr>
              <a:t>(some slides </a:t>
            </a:r>
            <a:r>
              <a:rPr lang="en-US" sz="900" dirty="0">
                <a:solidFill>
                  <a:schemeClr val="bg1"/>
                </a:solidFill>
                <a:latin typeface="Palatino"/>
                <a:cs typeface="Palatino"/>
              </a:rPr>
              <a:t>adapted </a:t>
            </a:r>
            <a:r>
              <a:rPr lang="en-US" sz="900" dirty="0" smtClean="0">
                <a:solidFill>
                  <a:schemeClr val="bg1"/>
                </a:solidFill>
                <a:latin typeface="Palatino"/>
                <a:cs typeface="Palatino"/>
              </a:rPr>
              <a:t>from </a:t>
            </a:r>
            <a:r>
              <a:rPr lang="en-US" sz="900" dirty="0" smtClean="0">
                <a:solidFill>
                  <a:schemeClr val="bg1"/>
                </a:solidFill>
                <a:latin typeface="Calibri"/>
                <a:cs typeface="Calibri"/>
              </a:rPr>
              <a:t>Stuart</a:t>
            </a:r>
            <a:r>
              <a:rPr lang="en-US" sz="900" dirty="0" smtClean="0">
                <a:solidFill>
                  <a:schemeClr val="bg1"/>
                </a:solidFill>
                <a:latin typeface="Palatino"/>
                <a:cs typeface="Palatino"/>
              </a:rPr>
              <a:t>  </a:t>
            </a:r>
            <a:r>
              <a:rPr lang="en-IN" sz="900" dirty="0">
                <a:solidFill>
                  <a:schemeClr val="bg1"/>
                </a:solidFill>
              </a:rPr>
              <a:t>http://aima.cs.berkeley.edu/</a:t>
            </a:r>
            <a:r>
              <a:rPr lang="en-US" sz="900" dirty="0" smtClean="0">
                <a:solidFill>
                  <a:schemeClr val="bg1"/>
                </a:solidFill>
                <a:latin typeface="Palatino"/>
                <a:cs typeface="Palatino"/>
              </a:rPr>
              <a:t>)</a:t>
            </a:r>
            <a:endParaRPr lang="en-US" sz="900" dirty="0">
              <a:solidFill>
                <a:schemeClr val="bg1"/>
              </a:solidFill>
              <a:latin typeface="Palatino"/>
              <a:cs typeface="Palatino"/>
            </a:endParaRPr>
          </a:p>
        </p:txBody>
      </p:sp>
      <p:sp>
        <p:nvSpPr>
          <p:cNvPr id="6" name="Rectangle 5"/>
          <p:cNvSpPr/>
          <p:nvPr/>
        </p:nvSpPr>
        <p:spPr>
          <a:xfrm>
            <a:off x="191344" y="5775647"/>
            <a:ext cx="3507563" cy="461665"/>
          </a:xfrm>
          <a:prstGeom prst="rect">
            <a:avLst/>
          </a:prstGeom>
        </p:spPr>
        <p:txBody>
          <a:bodyPr wrap="none">
            <a:spAutoFit/>
          </a:bodyPr>
          <a:lstStyle/>
          <a:p>
            <a:fld id="{FF8EA8C4-DC85-4AF6-93A9-6960CF029261}" type="datetime2">
              <a:rPr lang="en-US" sz="2400">
                <a:solidFill>
                  <a:schemeClr val="bg1"/>
                </a:solidFill>
                <a:latin typeface="Adobe Caslon Pro Bold" pitchFamily="18" charset="0"/>
                <a:cs typeface="Helvetica"/>
              </a:rPr>
              <a:pPr/>
              <a:t>Sunday, January 17, 2021</a:t>
            </a:fld>
            <a:endParaRPr lang="en-IN" sz="2400" dirty="0">
              <a:solidFill>
                <a:schemeClr val="bg1"/>
              </a:solidFill>
            </a:endParaRPr>
          </a:p>
        </p:txBody>
      </p:sp>
      <p:sp>
        <p:nvSpPr>
          <p:cNvPr id="7" name="Rectangle 6"/>
          <p:cNvSpPr/>
          <p:nvPr/>
        </p:nvSpPr>
        <p:spPr>
          <a:xfrm>
            <a:off x="8112224" y="5775647"/>
            <a:ext cx="2993260" cy="461665"/>
          </a:xfrm>
          <a:prstGeom prst="rect">
            <a:avLst/>
          </a:prstGeom>
        </p:spPr>
        <p:txBody>
          <a:bodyPr wrap="square">
            <a:spAutoFit/>
          </a:bodyPr>
          <a:lstStyle/>
          <a:p>
            <a:r>
              <a:rPr lang="en-US" sz="2400" dirty="0">
                <a:solidFill>
                  <a:schemeClr val="bg1"/>
                </a:solidFill>
                <a:latin typeface="Adobe Caslon Pro Bold" pitchFamily="18" charset="0"/>
                <a:cs typeface="Helvetica"/>
              </a:rPr>
              <a:t>Dr. Saikishor Jangiti</a:t>
            </a:r>
            <a:endParaRPr lang="en-IN" sz="2400" dirty="0">
              <a:solidFill>
                <a:schemeClr val="bg1"/>
              </a:solidFill>
            </a:endParaRPr>
          </a:p>
        </p:txBody>
      </p:sp>
      <p:sp>
        <p:nvSpPr>
          <p:cNvPr id="4" name="Date Placeholder 3"/>
          <p:cNvSpPr>
            <a:spLocks noGrp="1"/>
          </p:cNvSpPr>
          <p:nvPr>
            <p:ph type="dt" sz="half" idx="10"/>
          </p:nvPr>
        </p:nvSpPr>
        <p:spPr/>
        <p:txBody>
          <a:bodyPr/>
          <a:lstStyle/>
          <a:p>
            <a:pPr>
              <a:defRPr/>
            </a:pPr>
            <a:fld id="{1A93899B-A064-4CE4-AAE9-113130A3A1E5}" type="datetime8">
              <a:rPr lang="en-US" smtClean="0"/>
              <a:t>1/17/2021 11:30 AM</a:t>
            </a:fld>
            <a:endParaRPr lang="en-US"/>
          </a:p>
        </p:txBody>
      </p:sp>
      <p:sp>
        <p:nvSpPr>
          <p:cNvPr id="5" name="Slide Number Placeholder 4"/>
          <p:cNvSpPr>
            <a:spLocks noGrp="1"/>
          </p:cNvSpPr>
          <p:nvPr>
            <p:ph type="sldNum" sz="quarter" idx="12"/>
          </p:nvPr>
        </p:nvSpPr>
        <p:spPr/>
        <p:txBody>
          <a:bodyPr/>
          <a:lstStyle/>
          <a:p>
            <a:pPr>
              <a:defRPr/>
            </a:pPr>
            <a:fld id="{4C84874A-9F9C-412B-8B59-7BB7BD4CCB0F}" type="slidenum">
              <a:rPr lang="en-US" smtClean="0"/>
              <a:pPr>
                <a:defRPr/>
              </a:pPr>
              <a:t>238</a:t>
            </a:fld>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1384" y="393317"/>
            <a:ext cx="2322735" cy="1906601"/>
          </a:xfrm>
          <a:prstGeom prst="rect">
            <a:avLst/>
          </a:prstGeom>
        </p:spPr>
      </p:pic>
    </p:spTree>
    <p:extLst>
      <p:ext uri="{BB962C8B-B14F-4D97-AF65-F5344CB8AC3E}">
        <p14:creationId xmlns:p14="http://schemas.microsoft.com/office/powerpoint/2010/main" val="1397344152"/>
      </p:ext>
    </p:extLst>
  </p:cSld>
  <p:clrMapOvr>
    <a:masterClrMapping/>
  </p:clrMapOvr>
  <p:transition/>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dirty="0"/>
              <a:t>Today</a:t>
            </a:r>
            <a:endParaRPr lang="en-US" altLang="en-US" dirty="0"/>
          </a:p>
        </p:txBody>
      </p:sp>
      <p:sp>
        <p:nvSpPr>
          <p:cNvPr id="4099" name="Rectangle 3"/>
          <p:cNvSpPr>
            <a:spLocks noGrp="1" noChangeArrowheads="1"/>
          </p:cNvSpPr>
          <p:nvPr>
            <p:ph type="body" idx="1"/>
          </p:nvPr>
        </p:nvSpPr>
        <p:spPr>
          <a:xfrm>
            <a:off x="609600" y="1340768"/>
            <a:ext cx="8669867" cy="4525963"/>
          </a:xfrm>
        </p:spPr>
        <p:txBody>
          <a:bodyPr>
            <a:normAutofit/>
          </a:bodyPr>
          <a:lstStyle/>
          <a:p>
            <a:r>
              <a:rPr lang="en-IN" dirty="0"/>
              <a:t>Reasoning over time </a:t>
            </a:r>
          </a:p>
          <a:p>
            <a:pPr lvl="1"/>
            <a:r>
              <a:rPr lang="en-IN" dirty="0" smtClean="0"/>
              <a:t>Time </a:t>
            </a:r>
            <a:r>
              <a:rPr lang="en-IN" dirty="0"/>
              <a:t>and Uncertainty </a:t>
            </a:r>
          </a:p>
          <a:p>
            <a:pPr lvl="1"/>
            <a:r>
              <a:rPr lang="en-IN" dirty="0" smtClean="0"/>
              <a:t>Inference </a:t>
            </a:r>
            <a:r>
              <a:rPr lang="en-IN" dirty="0"/>
              <a:t>in temporal models </a:t>
            </a:r>
          </a:p>
          <a:p>
            <a:pPr lvl="1"/>
            <a:r>
              <a:rPr lang="en-IN" dirty="0" smtClean="0"/>
              <a:t>Overview </a:t>
            </a:r>
            <a:r>
              <a:rPr lang="en-IN" dirty="0"/>
              <a:t>of </a:t>
            </a:r>
            <a:r>
              <a:rPr lang="en-IN" dirty="0" smtClean="0"/>
              <a:t>HMM</a:t>
            </a:r>
            <a:endParaRPr lang="en-IN" dirty="0"/>
          </a:p>
          <a:p>
            <a:pPr marL="0" indent="0">
              <a:buNone/>
            </a:pPr>
            <a:endParaRPr lang="en-IN" dirty="0"/>
          </a:p>
        </p:txBody>
      </p:sp>
      <p:sp>
        <p:nvSpPr>
          <p:cNvPr id="4" name="Rectangle 3"/>
          <p:cNvSpPr/>
          <p:nvPr/>
        </p:nvSpPr>
        <p:spPr>
          <a:xfrm>
            <a:off x="483750" y="5897293"/>
            <a:ext cx="8596044" cy="369332"/>
          </a:xfrm>
          <a:prstGeom prst="rect">
            <a:avLst/>
          </a:prstGeom>
        </p:spPr>
        <p:txBody>
          <a:bodyPr wrap="square">
            <a:spAutoFit/>
          </a:bodyPr>
          <a:lstStyle/>
          <a:p>
            <a:r>
              <a:rPr lang="en-IN" dirty="0"/>
              <a:t>Reference: </a:t>
            </a:r>
            <a:r>
              <a:rPr lang="en-IN" dirty="0" smtClean="0"/>
              <a:t>Chapter  15.1 to 15.3  from </a:t>
            </a:r>
            <a:r>
              <a:rPr lang="en-IN" dirty="0"/>
              <a:t>AI: A modern approach (Russell, </a:t>
            </a:r>
            <a:r>
              <a:rPr lang="en-IN" dirty="0" err="1"/>
              <a:t>Norvig</a:t>
            </a:r>
            <a:r>
              <a:rPr lang="en-IN" dirty="0"/>
              <a:t>)</a:t>
            </a:r>
          </a:p>
        </p:txBody>
      </p:sp>
      <p:sp>
        <p:nvSpPr>
          <p:cNvPr id="2" name="Date Placeholder 1"/>
          <p:cNvSpPr>
            <a:spLocks noGrp="1"/>
          </p:cNvSpPr>
          <p:nvPr>
            <p:ph type="dt" sz="half" idx="10"/>
          </p:nvPr>
        </p:nvSpPr>
        <p:spPr/>
        <p:txBody>
          <a:bodyPr/>
          <a:lstStyle/>
          <a:p>
            <a:pPr>
              <a:defRPr/>
            </a:pPr>
            <a:fld id="{EA0C71B9-E36B-4906-8916-31E053B61D96}"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239</a:t>
            </a:fld>
            <a:endParaRPr lang="en-US"/>
          </a:p>
        </p:txBody>
      </p:sp>
    </p:spTree>
    <p:extLst>
      <p:ext uri="{BB962C8B-B14F-4D97-AF65-F5344CB8AC3E}">
        <p14:creationId xmlns:p14="http://schemas.microsoft.com/office/powerpoint/2010/main" val="20896132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a:t>Inference</a:t>
            </a:r>
          </a:p>
        </p:txBody>
      </p:sp>
      <p:sp>
        <p:nvSpPr>
          <p:cNvPr id="26627" name="Rectangle 3"/>
          <p:cNvSpPr>
            <a:spLocks noGrp="1" noChangeArrowheads="1"/>
          </p:cNvSpPr>
          <p:nvPr>
            <p:ph type="body" idx="1"/>
          </p:nvPr>
        </p:nvSpPr>
        <p:spPr>
          <a:xfrm>
            <a:off x="335360" y="1600202"/>
            <a:ext cx="8944107" cy="4525963"/>
          </a:xfrm>
        </p:spPr>
        <p:txBody>
          <a:bodyPr/>
          <a:lstStyle/>
          <a:p>
            <a:pPr>
              <a:lnSpc>
                <a:spcPct val="90000"/>
              </a:lnSpc>
            </a:pPr>
            <a:r>
              <a:rPr lang="en-US" altLang="en-US" sz="2400" i="1" dirty="0"/>
              <a:t>KB </a:t>
            </a:r>
            <a:r>
              <a:rPr lang="en-US" altLang="en-US" sz="2400" dirty="0">
                <a:cs typeface="Arial" panose="020B0604020202020204" pitchFamily="34" charset="0"/>
              </a:rPr>
              <a:t>├</a:t>
            </a:r>
            <a:r>
              <a:rPr lang="en-US" altLang="en-US" sz="2400" baseline="-25000" dirty="0" err="1"/>
              <a:t>i</a:t>
            </a:r>
            <a:r>
              <a:rPr lang="en-US" altLang="en-US" sz="2400" baseline="-25000" dirty="0"/>
              <a:t> </a:t>
            </a:r>
            <a:r>
              <a:rPr lang="en-US" altLang="en-US" sz="2400" dirty="0"/>
              <a:t>α = sentence α can be derived from </a:t>
            </a:r>
            <a:r>
              <a:rPr lang="en-US" altLang="en-US" sz="2400" i="1" dirty="0"/>
              <a:t>KB </a:t>
            </a:r>
            <a:r>
              <a:rPr lang="en-US" altLang="en-US" sz="2400" dirty="0"/>
              <a:t>by procedure </a:t>
            </a:r>
            <a:r>
              <a:rPr lang="en-US" altLang="en-US" sz="2400" i="1" dirty="0" err="1" smtClean="0"/>
              <a:t>i</a:t>
            </a:r>
            <a:endParaRPr lang="en-US" altLang="en-US" sz="2400" dirty="0"/>
          </a:p>
          <a:p>
            <a:pPr>
              <a:lnSpc>
                <a:spcPct val="90000"/>
              </a:lnSpc>
            </a:pPr>
            <a:r>
              <a:rPr lang="en-US" altLang="en-US" sz="2400" dirty="0">
                <a:solidFill>
                  <a:schemeClr val="accent2"/>
                </a:solidFill>
              </a:rPr>
              <a:t>Soundness</a:t>
            </a:r>
            <a:r>
              <a:rPr lang="en-US" altLang="en-US" sz="2400" dirty="0"/>
              <a:t>: </a:t>
            </a:r>
            <a:r>
              <a:rPr lang="en-US" altLang="en-US" sz="2400" i="1" dirty="0" err="1"/>
              <a:t>i</a:t>
            </a:r>
            <a:r>
              <a:rPr lang="en-US" altLang="en-US" sz="2400" dirty="0"/>
              <a:t> is sound if whenever </a:t>
            </a:r>
            <a:r>
              <a:rPr lang="en-US" altLang="en-US" sz="2400" i="1" dirty="0"/>
              <a:t>KB </a:t>
            </a:r>
            <a:r>
              <a:rPr lang="en-US" altLang="en-US" sz="2400" dirty="0">
                <a:cs typeface="Arial" panose="020B0604020202020204" pitchFamily="34" charset="0"/>
              </a:rPr>
              <a:t>├</a:t>
            </a:r>
            <a:r>
              <a:rPr lang="en-US" altLang="en-US" sz="2400" baseline="-25000" dirty="0" err="1"/>
              <a:t>i</a:t>
            </a:r>
            <a:r>
              <a:rPr lang="en-US" altLang="en-US" sz="2400" baseline="-25000" dirty="0"/>
              <a:t> </a:t>
            </a:r>
            <a:r>
              <a:rPr lang="en-US" altLang="en-US" sz="2400" dirty="0"/>
              <a:t>α, it is also true that </a:t>
            </a:r>
            <a:r>
              <a:rPr lang="en-US" altLang="en-US" sz="2400" i="1" dirty="0"/>
              <a:t>KB</a:t>
            </a:r>
            <a:r>
              <a:rPr lang="en-US" altLang="en-US" sz="2400" dirty="0"/>
              <a:t>╞ </a:t>
            </a:r>
            <a:r>
              <a:rPr lang="en-US" altLang="en-US" sz="2400" dirty="0" smtClean="0"/>
              <a:t>α</a:t>
            </a:r>
            <a:endParaRPr lang="en-US" altLang="en-US" sz="2400" dirty="0"/>
          </a:p>
          <a:p>
            <a:pPr>
              <a:lnSpc>
                <a:spcPct val="90000"/>
              </a:lnSpc>
            </a:pPr>
            <a:r>
              <a:rPr lang="en-US" altLang="en-US" sz="2400" dirty="0">
                <a:solidFill>
                  <a:schemeClr val="accent2"/>
                </a:solidFill>
              </a:rPr>
              <a:t>Completeness</a:t>
            </a:r>
            <a:r>
              <a:rPr lang="en-US" altLang="en-US" sz="2400" dirty="0"/>
              <a:t>: </a:t>
            </a:r>
            <a:r>
              <a:rPr lang="en-US" altLang="en-US" sz="2400" i="1" dirty="0" err="1"/>
              <a:t>i</a:t>
            </a:r>
            <a:r>
              <a:rPr lang="en-US" altLang="en-US" sz="2400" dirty="0"/>
              <a:t> is complete if whenever </a:t>
            </a:r>
            <a:r>
              <a:rPr lang="en-US" altLang="en-US" sz="2400" i="1" dirty="0"/>
              <a:t>KB</a:t>
            </a:r>
            <a:r>
              <a:rPr lang="en-US" altLang="en-US" sz="2400" dirty="0"/>
              <a:t>╞ α, it is also true that </a:t>
            </a:r>
            <a:r>
              <a:rPr lang="en-US" altLang="en-US" sz="2400" i="1" dirty="0"/>
              <a:t>KB </a:t>
            </a:r>
            <a:r>
              <a:rPr lang="en-US" altLang="en-US" sz="2400" dirty="0">
                <a:cs typeface="Arial" panose="020B0604020202020204" pitchFamily="34" charset="0"/>
              </a:rPr>
              <a:t>├</a:t>
            </a:r>
            <a:r>
              <a:rPr lang="en-US" altLang="en-US" sz="2400" baseline="-25000" dirty="0" err="1"/>
              <a:t>i</a:t>
            </a:r>
            <a:r>
              <a:rPr lang="en-US" altLang="en-US" sz="2400" baseline="-25000" dirty="0"/>
              <a:t> </a:t>
            </a:r>
            <a:r>
              <a:rPr lang="en-US" altLang="en-US" sz="2400" dirty="0"/>
              <a:t>α </a:t>
            </a:r>
          </a:p>
          <a:p>
            <a:pPr>
              <a:lnSpc>
                <a:spcPct val="90000"/>
              </a:lnSpc>
            </a:pPr>
            <a:r>
              <a:rPr lang="en-US" altLang="en-US" sz="2400" dirty="0"/>
              <a:t>Preview: we will define a logic (first-order logic) which is expressive enough to say almost anything of interest, and for which there exists a sound and complete inference procedure</a:t>
            </a:r>
            <a:r>
              <a:rPr lang="en-US" altLang="en-US" sz="2400" dirty="0" smtClean="0"/>
              <a:t>.</a:t>
            </a:r>
            <a:endParaRPr lang="en-US" altLang="en-US" sz="2400" dirty="0"/>
          </a:p>
          <a:p>
            <a:pPr>
              <a:lnSpc>
                <a:spcPct val="90000"/>
              </a:lnSpc>
            </a:pPr>
            <a:r>
              <a:rPr lang="en-US" altLang="en-US" sz="2400" dirty="0"/>
              <a:t>That is, the procedure will answer any question whose answer follows from what is known by the </a:t>
            </a:r>
            <a:r>
              <a:rPr lang="en-US" altLang="en-US" sz="2400" i="1" dirty="0"/>
              <a:t>KB</a:t>
            </a:r>
            <a:r>
              <a:rPr lang="en-US" altLang="en-US" sz="2400" dirty="0" smtClean="0"/>
              <a:t>.</a:t>
            </a:r>
            <a:endParaRPr lang="en-US" altLang="en-US" sz="2400" dirty="0"/>
          </a:p>
        </p:txBody>
      </p:sp>
      <p:sp>
        <p:nvSpPr>
          <p:cNvPr id="2" name="Date Placeholder 1"/>
          <p:cNvSpPr>
            <a:spLocks noGrp="1"/>
          </p:cNvSpPr>
          <p:nvPr>
            <p:ph type="dt" sz="half" idx="10"/>
          </p:nvPr>
        </p:nvSpPr>
        <p:spPr/>
        <p:txBody>
          <a:bodyPr/>
          <a:lstStyle/>
          <a:p>
            <a:pPr>
              <a:defRPr/>
            </a:pPr>
            <a:fld id="{668CA32D-1679-4B51-AB2A-04E14DF903D7}"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24</a:t>
            </a:fld>
            <a:endParaRPr lang="en-US"/>
          </a:p>
        </p:txBody>
      </p:sp>
    </p:spTree>
    <p:extLst>
      <p:ext uri="{BB962C8B-B14F-4D97-AF65-F5344CB8AC3E}">
        <p14:creationId xmlns:p14="http://schemas.microsoft.com/office/powerpoint/2010/main" val="240310179"/>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Probabilistic reasoning over time</a:t>
            </a:r>
          </a:p>
        </p:txBody>
      </p:sp>
      <p:sp>
        <p:nvSpPr>
          <p:cNvPr id="3" name="Content Placeholder 2"/>
          <p:cNvSpPr>
            <a:spLocks noGrp="1"/>
          </p:cNvSpPr>
          <p:nvPr>
            <p:ph idx="1"/>
          </p:nvPr>
        </p:nvSpPr>
        <p:spPr/>
        <p:txBody>
          <a:bodyPr/>
          <a:lstStyle/>
          <a:p>
            <a:pPr marL="0" indent="0">
              <a:buNone/>
            </a:pPr>
            <a:r>
              <a:rPr lang="en-US" dirty="0"/>
              <a:t>... means to keep track of the current state of </a:t>
            </a:r>
            <a:endParaRPr lang="en-US" dirty="0" smtClean="0"/>
          </a:p>
          <a:p>
            <a:pPr lvl="1"/>
            <a:r>
              <a:rPr lang="en-US" dirty="0" smtClean="0"/>
              <a:t> </a:t>
            </a:r>
            <a:r>
              <a:rPr lang="en-US" dirty="0"/>
              <a:t>a process (temperature controller, other controllers) </a:t>
            </a:r>
            <a:endParaRPr lang="en-US" dirty="0" smtClean="0"/>
          </a:p>
          <a:p>
            <a:pPr lvl="1"/>
            <a:r>
              <a:rPr lang="en-US" dirty="0" smtClean="0"/>
              <a:t> </a:t>
            </a:r>
            <a:r>
              <a:rPr lang="en-US" dirty="0"/>
              <a:t>an agent with respect to the world (</a:t>
            </a:r>
            <a:r>
              <a:rPr lang="en-US" dirty="0" err="1"/>
              <a:t>localisation</a:t>
            </a:r>
            <a:r>
              <a:rPr lang="en-US" dirty="0"/>
              <a:t> of a robot in some “world”) </a:t>
            </a:r>
            <a:endParaRPr lang="en-US" dirty="0" smtClean="0"/>
          </a:p>
          <a:p>
            <a:pPr marL="457200" lvl="1" indent="0">
              <a:buNone/>
            </a:pPr>
            <a:endParaRPr lang="en-US" dirty="0"/>
          </a:p>
          <a:p>
            <a:pPr marL="457200" lvl="1" indent="0">
              <a:buNone/>
            </a:pPr>
            <a:r>
              <a:rPr lang="en-US" dirty="0" smtClean="0"/>
              <a:t>in </a:t>
            </a:r>
            <a:r>
              <a:rPr lang="en-US" dirty="0"/>
              <a:t>order to make predictions or to simply understand what might have caused this current state. </a:t>
            </a:r>
            <a:endParaRPr lang="en-US" dirty="0" smtClean="0"/>
          </a:p>
        </p:txBody>
      </p:sp>
      <p:sp>
        <p:nvSpPr>
          <p:cNvPr id="4" name="Date Placeholder 3"/>
          <p:cNvSpPr>
            <a:spLocks noGrp="1"/>
          </p:cNvSpPr>
          <p:nvPr>
            <p:ph type="dt" sz="half" idx="10"/>
          </p:nvPr>
        </p:nvSpPr>
        <p:spPr/>
        <p:txBody>
          <a:bodyPr/>
          <a:lstStyle/>
          <a:p>
            <a:pPr>
              <a:defRPr/>
            </a:pPr>
            <a:fld id="{7B7D0871-AFD9-4691-8300-AA1F4FD6907A}" type="datetime8">
              <a:rPr lang="en-US" smtClean="0"/>
              <a:t>1/17/2021 11:30 AM</a:t>
            </a:fld>
            <a:endParaRPr lang="en-US"/>
          </a:p>
        </p:txBody>
      </p:sp>
      <p:sp>
        <p:nvSpPr>
          <p:cNvPr id="5" name="Slide Number Placeholder 4"/>
          <p:cNvSpPr>
            <a:spLocks noGrp="1"/>
          </p:cNvSpPr>
          <p:nvPr>
            <p:ph type="sldNum" sz="quarter" idx="12"/>
          </p:nvPr>
        </p:nvSpPr>
        <p:spPr/>
        <p:txBody>
          <a:bodyPr/>
          <a:lstStyle/>
          <a:p>
            <a:pPr>
              <a:defRPr/>
            </a:pPr>
            <a:fld id="{54CD2F88-8A41-4E7F-9278-91FE67E35F94}" type="slidenum">
              <a:rPr lang="en-US" smtClean="0"/>
              <a:pPr>
                <a:defRPr/>
              </a:pPr>
              <a:t>240</a:t>
            </a:fld>
            <a:endParaRPr lang="en-US"/>
          </a:p>
        </p:txBody>
      </p:sp>
    </p:spTree>
    <p:extLst>
      <p:ext uri="{BB962C8B-B14F-4D97-AF65-F5344CB8AC3E}">
        <p14:creationId xmlns:p14="http://schemas.microsoft.com/office/powerpoint/2010/main" val="933675311"/>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Probabilistic reasoning over time</a:t>
            </a:r>
          </a:p>
        </p:txBody>
      </p:sp>
      <p:sp>
        <p:nvSpPr>
          <p:cNvPr id="3" name="Content Placeholder 2"/>
          <p:cNvSpPr>
            <a:spLocks noGrp="1"/>
          </p:cNvSpPr>
          <p:nvPr>
            <p:ph idx="1"/>
          </p:nvPr>
        </p:nvSpPr>
        <p:spPr/>
        <p:txBody>
          <a:bodyPr>
            <a:normAutofit fontScale="85000" lnSpcReduction="10000"/>
          </a:bodyPr>
          <a:lstStyle/>
          <a:p>
            <a:r>
              <a:rPr lang="en-US" dirty="0"/>
              <a:t>This involves both </a:t>
            </a:r>
          </a:p>
          <a:p>
            <a:pPr lvl="1"/>
            <a:r>
              <a:rPr lang="en-US" dirty="0" smtClean="0"/>
              <a:t>a </a:t>
            </a:r>
            <a:r>
              <a:rPr lang="en-US" dirty="0"/>
              <a:t>transition model (how the state is assumed to change) </a:t>
            </a:r>
            <a:endParaRPr lang="en-US" dirty="0" smtClean="0"/>
          </a:p>
          <a:p>
            <a:pPr lvl="1"/>
            <a:r>
              <a:rPr lang="en-US" dirty="0" smtClean="0"/>
              <a:t>a </a:t>
            </a:r>
            <a:r>
              <a:rPr lang="en-US" dirty="0"/>
              <a:t>sensor model (how observations / percepts are related to the world state</a:t>
            </a:r>
            <a:r>
              <a:rPr lang="en-US" dirty="0" smtClean="0"/>
              <a:t>).</a:t>
            </a:r>
          </a:p>
          <a:p>
            <a:r>
              <a:rPr lang="en-US" dirty="0" smtClean="0"/>
              <a:t>Previously</a:t>
            </a:r>
            <a:r>
              <a:rPr lang="en-US" dirty="0"/>
              <a:t>: </a:t>
            </a:r>
            <a:endParaRPr lang="en-US" dirty="0" smtClean="0"/>
          </a:p>
          <a:p>
            <a:pPr lvl="1"/>
            <a:r>
              <a:rPr lang="en-US" dirty="0" smtClean="0"/>
              <a:t>the </a:t>
            </a:r>
            <a:r>
              <a:rPr lang="en-US" dirty="0"/>
              <a:t>focus was on what was possible to happen (e.g., search), now it is on what is likely / unlikely to </a:t>
            </a:r>
            <a:r>
              <a:rPr lang="en-US" dirty="0" smtClean="0"/>
              <a:t>happen</a:t>
            </a:r>
          </a:p>
          <a:p>
            <a:pPr lvl="1"/>
            <a:r>
              <a:rPr lang="en-US" dirty="0" smtClean="0"/>
              <a:t>the </a:t>
            </a:r>
            <a:r>
              <a:rPr lang="en-US" dirty="0"/>
              <a:t>focus was on static worlds (Bayesian networks), now we look at dynamic processes where everything (state AND observations) depend on time.</a:t>
            </a:r>
            <a:endParaRPr lang="en-IN" dirty="0"/>
          </a:p>
        </p:txBody>
      </p:sp>
      <p:sp>
        <p:nvSpPr>
          <p:cNvPr id="4" name="Date Placeholder 3"/>
          <p:cNvSpPr>
            <a:spLocks noGrp="1"/>
          </p:cNvSpPr>
          <p:nvPr>
            <p:ph type="dt" sz="half" idx="10"/>
          </p:nvPr>
        </p:nvSpPr>
        <p:spPr/>
        <p:txBody>
          <a:bodyPr/>
          <a:lstStyle/>
          <a:p>
            <a:pPr>
              <a:defRPr/>
            </a:pPr>
            <a:fld id="{95050776-9A19-422E-A502-711788905B24}" type="datetime8">
              <a:rPr lang="en-US" smtClean="0"/>
              <a:t>1/17/2021 11:30 AM</a:t>
            </a:fld>
            <a:endParaRPr lang="en-US"/>
          </a:p>
        </p:txBody>
      </p:sp>
      <p:sp>
        <p:nvSpPr>
          <p:cNvPr id="5" name="Slide Number Placeholder 4"/>
          <p:cNvSpPr>
            <a:spLocks noGrp="1"/>
          </p:cNvSpPr>
          <p:nvPr>
            <p:ph type="sldNum" sz="quarter" idx="12"/>
          </p:nvPr>
        </p:nvSpPr>
        <p:spPr/>
        <p:txBody>
          <a:bodyPr/>
          <a:lstStyle/>
          <a:p>
            <a:pPr>
              <a:defRPr/>
            </a:pPr>
            <a:fld id="{54CD2F88-8A41-4E7F-9278-91FE67E35F94}" type="slidenum">
              <a:rPr lang="en-US" smtClean="0"/>
              <a:pPr>
                <a:defRPr/>
              </a:pPr>
              <a:t>241</a:t>
            </a:fld>
            <a:endParaRPr lang="en-US"/>
          </a:p>
        </p:txBody>
      </p:sp>
    </p:spTree>
    <p:extLst>
      <p:ext uri="{BB962C8B-B14F-4D97-AF65-F5344CB8AC3E}">
        <p14:creationId xmlns:p14="http://schemas.microsoft.com/office/powerpoint/2010/main" val="3409147958"/>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Three classes of approaches</a:t>
            </a:r>
          </a:p>
        </p:txBody>
      </p:sp>
      <p:sp>
        <p:nvSpPr>
          <p:cNvPr id="3" name="Content Placeholder 2"/>
          <p:cNvSpPr>
            <a:spLocks noGrp="1"/>
          </p:cNvSpPr>
          <p:nvPr>
            <p:ph idx="1"/>
          </p:nvPr>
        </p:nvSpPr>
        <p:spPr/>
        <p:txBody>
          <a:bodyPr/>
          <a:lstStyle/>
          <a:p>
            <a:r>
              <a:rPr lang="en-US" dirty="0"/>
              <a:t>Hidden Markov models </a:t>
            </a:r>
            <a:endParaRPr lang="en-US" dirty="0" smtClean="0"/>
          </a:p>
          <a:p>
            <a:r>
              <a:rPr lang="en-US" dirty="0" err="1" smtClean="0"/>
              <a:t>Kalman</a:t>
            </a:r>
            <a:r>
              <a:rPr lang="en-US" dirty="0" smtClean="0"/>
              <a:t> </a:t>
            </a:r>
            <a:r>
              <a:rPr lang="en-US" dirty="0"/>
              <a:t>filters </a:t>
            </a:r>
            <a:endParaRPr lang="en-US" dirty="0" smtClean="0"/>
          </a:p>
          <a:p>
            <a:r>
              <a:rPr lang="en-US" dirty="0" smtClean="0"/>
              <a:t>Dynamic </a:t>
            </a:r>
            <a:r>
              <a:rPr lang="en-US" dirty="0"/>
              <a:t>Bayesian networks (cover actually the other two as special cases)</a:t>
            </a:r>
            <a:endParaRPr lang="en-IN" dirty="0"/>
          </a:p>
        </p:txBody>
      </p:sp>
      <p:sp>
        <p:nvSpPr>
          <p:cNvPr id="4" name="Date Placeholder 3"/>
          <p:cNvSpPr>
            <a:spLocks noGrp="1"/>
          </p:cNvSpPr>
          <p:nvPr>
            <p:ph type="dt" sz="half" idx="10"/>
          </p:nvPr>
        </p:nvSpPr>
        <p:spPr/>
        <p:txBody>
          <a:bodyPr/>
          <a:lstStyle/>
          <a:p>
            <a:pPr>
              <a:defRPr/>
            </a:pPr>
            <a:fld id="{8C19661B-464B-4BF0-BB40-7094F50495EC}" type="datetime8">
              <a:rPr lang="en-US" smtClean="0"/>
              <a:t>1/17/2021 11:30 AM</a:t>
            </a:fld>
            <a:endParaRPr lang="en-US"/>
          </a:p>
        </p:txBody>
      </p:sp>
      <p:sp>
        <p:nvSpPr>
          <p:cNvPr id="5" name="Slide Number Placeholder 4"/>
          <p:cNvSpPr>
            <a:spLocks noGrp="1"/>
          </p:cNvSpPr>
          <p:nvPr>
            <p:ph type="sldNum" sz="quarter" idx="12"/>
          </p:nvPr>
        </p:nvSpPr>
        <p:spPr/>
        <p:txBody>
          <a:bodyPr/>
          <a:lstStyle/>
          <a:p>
            <a:pPr>
              <a:defRPr/>
            </a:pPr>
            <a:fld id="{54CD2F88-8A41-4E7F-9278-91FE67E35F94}" type="slidenum">
              <a:rPr lang="en-US" smtClean="0"/>
              <a:pPr>
                <a:defRPr/>
              </a:pPr>
              <a:t>242</a:t>
            </a:fld>
            <a:endParaRPr lang="en-US"/>
          </a:p>
        </p:txBody>
      </p:sp>
    </p:spTree>
    <p:extLst>
      <p:ext uri="{BB962C8B-B14F-4D97-AF65-F5344CB8AC3E}">
        <p14:creationId xmlns:p14="http://schemas.microsoft.com/office/powerpoint/2010/main" val="869445650"/>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Reasoning over time </a:t>
            </a:r>
          </a:p>
        </p:txBody>
      </p:sp>
      <p:sp>
        <p:nvSpPr>
          <p:cNvPr id="3" name="Content Placeholder 2"/>
          <p:cNvSpPr>
            <a:spLocks noGrp="1"/>
          </p:cNvSpPr>
          <p:nvPr>
            <p:ph idx="1"/>
          </p:nvPr>
        </p:nvSpPr>
        <p:spPr/>
        <p:txBody>
          <a:bodyPr/>
          <a:lstStyle/>
          <a:p>
            <a:r>
              <a:rPr lang="en-US" dirty="0"/>
              <a:t>With </a:t>
            </a:r>
            <a:endParaRPr lang="en-US" dirty="0" smtClean="0"/>
          </a:p>
          <a:p>
            <a:pPr lvl="1"/>
            <a:r>
              <a:rPr lang="en-US" dirty="0" err="1" smtClean="0"/>
              <a:t>Xt</a:t>
            </a:r>
            <a:r>
              <a:rPr lang="en-US" dirty="0" smtClean="0"/>
              <a:t> </a:t>
            </a:r>
            <a:r>
              <a:rPr lang="en-US" dirty="0"/>
              <a:t>the current state description at time t </a:t>
            </a:r>
            <a:endParaRPr lang="en-US" dirty="0" smtClean="0"/>
          </a:p>
          <a:p>
            <a:pPr lvl="1"/>
            <a:r>
              <a:rPr lang="en-US" dirty="0" smtClean="0"/>
              <a:t>Et </a:t>
            </a:r>
            <a:r>
              <a:rPr lang="en-US" dirty="0"/>
              <a:t>the evidence obtained at time t </a:t>
            </a:r>
            <a:endParaRPr lang="en-US" dirty="0" smtClean="0"/>
          </a:p>
          <a:p>
            <a:r>
              <a:rPr lang="en-US" dirty="0" smtClean="0"/>
              <a:t>we </a:t>
            </a:r>
            <a:r>
              <a:rPr lang="en-US" dirty="0"/>
              <a:t>can describe a state transition model and a sensor model that we can use to model a time step sequence - a chain of states and sensor readings according to discrete time steps - so that we can understand the ongoing process. </a:t>
            </a:r>
            <a:endParaRPr lang="en-IN" dirty="0"/>
          </a:p>
        </p:txBody>
      </p:sp>
      <p:sp>
        <p:nvSpPr>
          <p:cNvPr id="4" name="Date Placeholder 3"/>
          <p:cNvSpPr>
            <a:spLocks noGrp="1"/>
          </p:cNvSpPr>
          <p:nvPr>
            <p:ph type="dt" sz="half" idx="10"/>
          </p:nvPr>
        </p:nvSpPr>
        <p:spPr/>
        <p:txBody>
          <a:bodyPr/>
          <a:lstStyle/>
          <a:p>
            <a:pPr>
              <a:defRPr/>
            </a:pPr>
            <a:fld id="{ECAB10FF-E2A3-48A5-BDED-3A7625076F0C}" type="datetime8">
              <a:rPr lang="en-US" smtClean="0"/>
              <a:t>1/17/2021 11:30 AM</a:t>
            </a:fld>
            <a:endParaRPr lang="en-US"/>
          </a:p>
        </p:txBody>
      </p:sp>
      <p:sp>
        <p:nvSpPr>
          <p:cNvPr id="5" name="Slide Number Placeholder 4"/>
          <p:cNvSpPr>
            <a:spLocks noGrp="1"/>
          </p:cNvSpPr>
          <p:nvPr>
            <p:ph type="sldNum" sz="quarter" idx="12"/>
          </p:nvPr>
        </p:nvSpPr>
        <p:spPr/>
        <p:txBody>
          <a:bodyPr/>
          <a:lstStyle/>
          <a:p>
            <a:pPr>
              <a:defRPr/>
            </a:pPr>
            <a:fld id="{54CD2F88-8A41-4E7F-9278-91FE67E35F94}" type="slidenum">
              <a:rPr lang="en-US" smtClean="0"/>
              <a:pPr>
                <a:defRPr/>
              </a:pPr>
              <a:t>243</a:t>
            </a:fld>
            <a:endParaRPr lang="en-US"/>
          </a:p>
        </p:txBody>
      </p:sp>
    </p:spTree>
    <p:extLst>
      <p:ext uri="{BB962C8B-B14F-4D97-AF65-F5344CB8AC3E}">
        <p14:creationId xmlns:p14="http://schemas.microsoft.com/office/powerpoint/2010/main" val="672598330"/>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Reasoning over time </a:t>
            </a:r>
          </a:p>
        </p:txBody>
      </p:sp>
      <p:sp>
        <p:nvSpPr>
          <p:cNvPr id="3" name="Content Placeholder 2"/>
          <p:cNvSpPr>
            <a:spLocks noGrp="1"/>
          </p:cNvSpPr>
          <p:nvPr>
            <p:ph idx="1"/>
          </p:nvPr>
        </p:nvSpPr>
        <p:spPr/>
        <p:txBody>
          <a:bodyPr/>
          <a:lstStyle/>
          <a:p>
            <a:r>
              <a:rPr lang="en-US" dirty="0"/>
              <a:t>We assume to start out in X0, but evidence will only arrive after the first state transition is made: E1 is then the first piece of evidence to be plugged into the chain. </a:t>
            </a:r>
            <a:endParaRPr lang="en-US" dirty="0" smtClean="0"/>
          </a:p>
          <a:p>
            <a:r>
              <a:rPr lang="en-US" dirty="0" smtClean="0"/>
              <a:t>The </a:t>
            </a:r>
            <a:r>
              <a:rPr lang="en-US" dirty="0"/>
              <a:t>“general” transition model would then specify </a:t>
            </a:r>
            <a:endParaRPr lang="en-US" dirty="0" smtClean="0"/>
          </a:p>
          <a:p>
            <a:pPr lvl="1"/>
            <a:r>
              <a:rPr lang="en-US" dirty="0" smtClean="0"/>
              <a:t>ℙ</a:t>
            </a:r>
            <a:r>
              <a:rPr lang="en-US" dirty="0"/>
              <a:t>( </a:t>
            </a:r>
            <a:r>
              <a:rPr lang="en-US" dirty="0" err="1"/>
              <a:t>Xt</a:t>
            </a:r>
            <a:r>
              <a:rPr lang="en-US" dirty="0"/>
              <a:t> | X0:t-1) </a:t>
            </a:r>
            <a:endParaRPr lang="en-US" dirty="0" smtClean="0"/>
          </a:p>
          <a:p>
            <a:pPr marL="457200" lvl="1" indent="0">
              <a:buNone/>
            </a:pPr>
            <a:r>
              <a:rPr lang="en-US" dirty="0"/>
              <a:t> </a:t>
            </a:r>
            <a:r>
              <a:rPr lang="en-US" dirty="0" smtClean="0"/>
              <a:t>     ... </a:t>
            </a:r>
            <a:r>
              <a:rPr lang="en-US" dirty="0"/>
              <a:t>this would mean we need full joint distributions over all time steps... or not?</a:t>
            </a:r>
            <a:endParaRPr lang="en-IN" dirty="0"/>
          </a:p>
        </p:txBody>
      </p:sp>
      <p:sp>
        <p:nvSpPr>
          <p:cNvPr id="4" name="Date Placeholder 3"/>
          <p:cNvSpPr>
            <a:spLocks noGrp="1"/>
          </p:cNvSpPr>
          <p:nvPr>
            <p:ph type="dt" sz="half" idx="10"/>
          </p:nvPr>
        </p:nvSpPr>
        <p:spPr/>
        <p:txBody>
          <a:bodyPr/>
          <a:lstStyle/>
          <a:p>
            <a:pPr>
              <a:defRPr/>
            </a:pPr>
            <a:fld id="{5A9331DB-D66B-493C-8BDB-D5E145A24D95}" type="datetime8">
              <a:rPr lang="en-US" smtClean="0"/>
              <a:t>1/17/2021 11:30 AM</a:t>
            </a:fld>
            <a:endParaRPr lang="en-US"/>
          </a:p>
        </p:txBody>
      </p:sp>
      <p:sp>
        <p:nvSpPr>
          <p:cNvPr id="5" name="Slide Number Placeholder 4"/>
          <p:cNvSpPr>
            <a:spLocks noGrp="1"/>
          </p:cNvSpPr>
          <p:nvPr>
            <p:ph type="sldNum" sz="quarter" idx="12"/>
          </p:nvPr>
        </p:nvSpPr>
        <p:spPr/>
        <p:txBody>
          <a:bodyPr/>
          <a:lstStyle/>
          <a:p>
            <a:pPr>
              <a:defRPr/>
            </a:pPr>
            <a:fld id="{54CD2F88-8A41-4E7F-9278-91FE67E35F94}" type="slidenum">
              <a:rPr lang="en-US" smtClean="0"/>
              <a:pPr>
                <a:defRPr/>
              </a:pPr>
              <a:t>244</a:t>
            </a:fld>
            <a:endParaRPr lang="en-US"/>
          </a:p>
        </p:txBody>
      </p:sp>
    </p:spTree>
    <p:extLst>
      <p:ext uri="{BB962C8B-B14F-4D97-AF65-F5344CB8AC3E}">
        <p14:creationId xmlns:p14="http://schemas.microsoft.com/office/powerpoint/2010/main" val="3401149865"/>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Markov assumption</a:t>
            </a:r>
          </a:p>
        </p:txBody>
      </p:sp>
      <p:sp>
        <p:nvSpPr>
          <p:cNvPr id="3" name="Content Placeholder 2"/>
          <p:cNvSpPr>
            <a:spLocks noGrp="1"/>
          </p:cNvSpPr>
          <p:nvPr>
            <p:ph idx="1"/>
          </p:nvPr>
        </p:nvSpPr>
        <p:spPr/>
        <p:txBody>
          <a:bodyPr/>
          <a:lstStyle/>
          <a:p>
            <a:r>
              <a:rPr lang="en-US" dirty="0"/>
              <a:t>A process is Markov (i.e., complies with the Markov assumption), when any given state </a:t>
            </a:r>
            <a:r>
              <a:rPr lang="en-US" dirty="0" err="1"/>
              <a:t>Xt</a:t>
            </a:r>
            <a:r>
              <a:rPr lang="en-US" dirty="0"/>
              <a:t> depends only on a finite and fixed number of previous states.</a:t>
            </a:r>
            <a:endParaRPr lang="en-IN" dirty="0"/>
          </a:p>
        </p:txBody>
      </p:sp>
      <p:sp>
        <p:nvSpPr>
          <p:cNvPr id="4" name="Date Placeholder 3"/>
          <p:cNvSpPr>
            <a:spLocks noGrp="1"/>
          </p:cNvSpPr>
          <p:nvPr>
            <p:ph type="dt" sz="half" idx="10"/>
          </p:nvPr>
        </p:nvSpPr>
        <p:spPr/>
        <p:txBody>
          <a:bodyPr/>
          <a:lstStyle/>
          <a:p>
            <a:pPr>
              <a:defRPr/>
            </a:pPr>
            <a:fld id="{E0D49431-F11A-49B5-A1F1-BD4646439A0A}" type="datetime8">
              <a:rPr lang="en-US" smtClean="0"/>
              <a:t>1/17/2021 11:30 AM</a:t>
            </a:fld>
            <a:endParaRPr lang="en-US"/>
          </a:p>
        </p:txBody>
      </p:sp>
      <p:sp>
        <p:nvSpPr>
          <p:cNvPr id="5" name="Slide Number Placeholder 4"/>
          <p:cNvSpPr>
            <a:spLocks noGrp="1"/>
          </p:cNvSpPr>
          <p:nvPr>
            <p:ph type="sldNum" sz="quarter" idx="12"/>
          </p:nvPr>
        </p:nvSpPr>
        <p:spPr/>
        <p:txBody>
          <a:bodyPr/>
          <a:lstStyle/>
          <a:p>
            <a:pPr>
              <a:defRPr/>
            </a:pPr>
            <a:fld id="{54CD2F88-8A41-4E7F-9278-91FE67E35F94}" type="slidenum">
              <a:rPr lang="en-US" smtClean="0"/>
              <a:pPr>
                <a:defRPr/>
              </a:pPr>
              <a:t>245</a:t>
            </a:fld>
            <a:endParaRPr lang="en-US"/>
          </a:p>
        </p:txBody>
      </p:sp>
      <p:pic>
        <p:nvPicPr>
          <p:cNvPr id="6" name="Picture 5"/>
          <p:cNvPicPr>
            <a:picLocks noChangeAspect="1"/>
          </p:cNvPicPr>
          <p:nvPr/>
        </p:nvPicPr>
        <p:blipFill rotWithShape="1">
          <a:blip r:embed="rId2"/>
          <a:srcRect t="37203" r="4952" b="17516"/>
          <a:stretch/>
        </p:blipFill>
        <p:spPr>
          <a:xfrm>
            <a:off x="-230031" y="3718481"/>
            <a:ext cx="10358479" cy="2774420"/>
          </a:xfrm>
          <a:prstGeom prst="rect">
            <a:avLst/>
          </a:prstGeom>
        </p:spPr>
      </p:pic>
    </p:spTree>
    <p:extLst>
      <p:ext uri="{BB962C8B-B14F-4D97-AF65-F5344CB8AC3E}">
        <p14:creationId xmlns:p14="http://schemas.microsoft.com/office/powerpoint/2010/main" val="2940506904"/>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first-order Markov chain as Bayesian network</a:t>
            </a:r>
            <a:endParaRPr lang="en-IN" dirty="0"/>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pPr>
              <a:defRPr/>
            </a:pPr>
            <a:fld id="{107470B5-9A5C-403C-82F1-57048519A8EE}" type="datetime8">
              <a:rPr lang="en-US" smtClean="0"/>
              <a:t>1/17/2021 11:30 AM</a:t>
            </a:fld>
            <a:endParaRPr lang="en-US"/>
          </a:p>
        </p:txBody>
      </p:sp>
      <p:sp>
        <p:nvSpPr>
          <p:cNvPr id="5" name="Slide Number Placeholder 4"/>
          <p:cNvSpPr>
            <a:spLocks noGrp="1"/>
          </p:cNvSpPr>
          <p:nvPr>
            <p:ph type="sldNum" sz="quarter" idx="12"/>
          </p:nvPr>
        </p:nvSpPr>
        <p:spPr/>
        <p:txBody>
          <a:bodyPr/>
          <a:lstStyle/>
          <a:p>
            <a:pPr>
              <a:defRPr/>
            </a:pPr>
            <a:fld id="{54CD2F88-8A41-4E7F-9278-91FE67E35F94}" type="slidenum">
              <a:rPr lang="en-US" smtClean="0"/>
              <a:pPr>
                <a:defRPr/>
              </a:pPr>
              <a:t>246</a:t>
            </a:fld>
            <a:endParaRPr lang="en-US"/>
          </a:p>
        </p:txBody>
      </p:sp>
      <p:pic>
        <p:nvPicPr>
          <p:cNvPr id="6" name="Picture 5"/>
          <p:cNvPicPr>
            <a:picLocks noChangeAspect="1"/>
          </p:cNvPicPr>
          <p:nvPr/>
        </p:nvPicPr>
        <p:blipFill>
          <a:blip r:embed="rId2"/>
          <a:stretch>
            <a:fillRect/>
          </a:stretch>
        </p:blipFill>
        <p:spPr>
          <a:xfrm>
            <a:off x="110803" y="1338782"/>
            <a:ext cx="9168664" cy="5101009"/>
          </a:xfrm>
          <a:prstGeom prst="rect">
            <a:avLst/>
          </a:prstGeom>
        </p:spPr>
      </p:pic>
    </p:spTree>
    <p:extLst>
      <p:ext uri="{BB962C8B-B14F-4D97-AF65-F5344CB8AC3E}">
        <p14:creationId xmlns:p14="http://schemas.microsoft.com/office/powerpoint/2010/main" val="1157043248"/>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Inference for any t</a:t>
            </a:r>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pPr>
              <a:defRPr/>
            </a:pPr>
            <a:fld id="{C600F119-8B57-4047-857C-E3C873F8EF8C}" type="datetime8">
              <a:rPr lang="en-US" smtClean="0"/>
              <a:t>1/17/2021 11:30 AM</a:t>
            </a:fld>
            <a:endParaRPr lang="en-US"/>
          </a:p>
        </p:txBody>
      </p:sp>
      <p:sp>
        <p:nvSpPr>
          <p:cNvPr id="5" name="Slide Number Placeholder 4"/>
          <p:cNvSpPr>
            <a:spLocks noGrp="1"/>
          </p:cNvSpPr>
          <p:nvPr>
            <p:ph type="sldNum" sz="quarter" idx="12"/>
          </p:nvPr>
        </p:nvSpPr>
        <p:spPr/>
        <p:txBody>
          <a:bodyPr/>
          <a:lstStyle/>
          <a:p>
            <a:pPr>
              <a:defRPr/>
            </a:pPr>
            <a:fld id="{54CD2F88-8A41-4E7F-9278-91FE67E35F94}" type="slidenum">
              <a:rPr lang="en-US" smtClean="0"/>
              <a:pPr>
                <a:defRPr/>
              </a:pPr>
              <a:t>247</a:t>
            </a:fld>
            <a:endParaRPr lang="en-US"/>
          </a:p>
        </p:txBody>
      </p:sp>
      <p:pic>
        <p:nvPicPr>
          <p:cNvPr id="6" name="Picture 5"/>
          <p:cNvPicPr>
            <a:picLocks noChangeAspect="1"/>
          </p:cNvPicPr>
          <p:nvPr/>
        </p:nvPicPr>
        <p:blipFill>
          <a:blip r:embed="rId2"/>
          <a:stretch>
            <a:fillRect/>
          </a:stretch>
        </p:blipFill>
        <p:spPr>
          <a:xfrm>
            <a:off x="586867" y="1600202"/>
            <a:ext cx="8257609" cy="4205062"/>
          </a:xfrm>
          <a:prstGeom prst="rect">
            <a:avLst/>
          </a:prstGeom>
        </p:spPr>
      </p:pic>
    </p:spTree>
    <p:extLst>
      <p:ext uri="{BB962C8B-B14F-4D97-AF65-F5344CB8AC3E}">
        <p14:creationId xmlns:p14="http://schemas.microsoft.com/office/powerpoint/2010/main" val="3898985365"/>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r>
              <a:rPr lang="en-US" dirty="0">
                <a:ea typeface="ＭＳ Ｐゴシック" pitchFamily="34" charset="-128"/>
              </a:rPr>
              <a:t>Reasoning over Time or Space</a:t>
            </a:r>
          </a:p>
        </p:txBody>
      </p:sp>
      <p:sp>
        <p:nvSpPr>
          <p:cNvPr id="20482" name="Rectangle 3"/>
          <p:cNvSpPr>
            <a:spLocks noGrp="1" noChangeArrowheads="1"/>
          </p:cNvSpPr>
          <p:nvPr>
            <p:ph idx="1"/>
          </p:nvPr>
        </p:nvSpPr>
        <p:spPr>
          <a:xfrm>
            <a:off x="342900" y="1828800"/>
            <a:ext cx="9220200" cy="4419600"/>
          </a:xfrm>
        </p:spPr>
        <p:txBody>
          <a:bodyPr/>
          <a:lstStyle/>
          <a:p>
            <a:pPr>
              <a:lnSpc>
                <a:spcPct val="90000"/>
              </a:lnSpc>
            </a:pPr>
            <a:r>
              <a:rPr lang="en-US" sz="2800" dirty="0">
                <a:latin typeface="Calibri"/>
                <a:ea typeface="ＭＳ Ｐゴシック" pitchFamily="34" charset="-128"/>
                <a:cs typeface="Calibri"/>
              </a:rPr>
              <a:t>Often, we want to </a:t>
            </a:r>
            <a:r>
              <a:rPr lang="en-US" sz="2800" dirty="0">
                <a:solidFill>
                  <a:srgbClr val="CC0000"/>
                </a:solidFill>
                <a:latin typeface="Calibri"/>
                <a:ea typeface="ＭＳ Ｐゴシック" pitchFamily="34" charset="-128"/>
                <a:cs typeface="Calibri"/>
              </a:rPr>
              <a:t>reason about a sequence</a:t>
            </a:r>
            <a:r>
              <a:rPr lang="en-US" sz="2800" dirty="0">
                <a:latin typeface="Calibri"/>
                <a:ea typeface="ＭＳ Ｐゴシック" pitchFamily="34" charset="-128"/>
                <a:cs typeface="Calibri"/>
              </a:rPr>
              <a:t> of observations</a:t>
            </a:r>
          </a:p>
          <a:p>
            <a:pPr lvl="4">
              <a:lnSpc>
                <a:spcPct val="90000"/>
              </a:lnSpc>
            </a:pPr>
            <a:endParaRPr lang="en-US" sz="600" dirty="0">
              <a:latin typeface="Calibri"/>
              <a:ea typeface="ＭＳ Ｐゴシック" pitchFamily="34" charset="-128"/>
              <a:cs typeface="Calibri"/>
            </a:endParaRPr>
          </a:p>
          <a:p>
            <a:pPr lvl="1">
              <a:lnSpc>
                <a:spcPct val="90000"/>
              </a:lnSpc>
            </a:pPr>
            <a:r>
              <a:rPr lang="en-US" sz="2400" dirty="0">
                <a:latin typeface="Calibri"/>
                <a:ea typeface="ＭＳ Ｐゴシック" pitchFamily="34" charset="-128"/>
                <a:cs typeface="Calibri"/>
              </a:rPr>
              <a:t>Speech recognition</a:t>
            </a:r>
          </a:p>
          <a:p>
            <a:pPr lvl="4">
              <a:lnSpc>
                <a:spcPct val="90000"/>
              </a:lnSpc>
            </a:pPr>
            <a:endParaRPr lang="en-US" sz="500" dirty="0">
              <a:latin typeface="Calibri"/>
              <a:ea typeface="ＭＳ Ｐゴシック" pitchFamily="34" charset="-128"/>
              <a:cs typeface="Calibri"/>
            </a:endParaRPr>
          </a:p>
          <a:p>
            <a:pPr lvl="1">
              <a:lnSpc>
                <a:spcPct val="90000"/>
              </a:lnSpc>
            </a:pPr>
            <a:r>
              <a:rPr lang="en-US" sz="2400" dirty="0">
                <a:latin typeface="Calibri"/>
                <a:ea typeface="ＭＳ Ｐゴシック" pitchFamily="34" charset="-128"/>
                <a:cs typeface="Calibri"/>
              </a:rPr>
              <a:t>Robot localization</a:t>
            </a:r>
          </a:p>
          <a:p>
            <a:pPr lvl="5">
              <a:lnSpc>
                <a:spcPct val="90000"/>
              </a:lnSpc>
            </a:pPr>
            <a:endParaRPr lang="en-US" sz="500" dirty="0">
              <a:latin typeface="Calibri"/>
              <a:ea typeface="ＭＳ Ｐゴシック" pitchFamily="34" charset="-128"/>
              <a:cs typeface="Calibri"/>
            </a:endParaRPr>
          </a:p>
          <a:p>
            <a:pPr lvl="1">
              <a:lnSpc>
                <a:spcPct val="90000"/>
              </a:lnSpc>
            </a:pPr>
            <a:r>
              <a:rPr lang="en-US" sz="2400" dirty="0">
                <a:latin typeface="Calibri"/>
                <a:ea typeface="ＭＳ Ｐゴシック" pitchFamily="34" charset="-128"/>
                <a:cs typeface="Calibri"/>
              </a:rPr>
              <a:t>User attention</a:t>
            </a:r>
          </a:p>
          <a:p>
            <a:pPr lvl="5">
              <a:lnSpc>
                <a:spcPct val="90000"/>
              </a:lnSpc>
            </a:pPr>
            <a:endParaRPr lang="en-US" sz="500" dirty="0">
              <a:latin typeface="Calibri"/>
              <a:ea typeface="ＭＳ Ｐゴシック" pitchFamily="34" charset="-128"/>
              <a:cs typeface="Calibri"/>
            </a:endParaRPr>
          </a:p>
          <a:p>
            <a:pPr lvl="1">
              <a:lnSpc>
                <a:spcPct val="90000"/>
              </a:lnSpc>
            </a:pPr>
            <a:r>
              <a:rPr lang="en-US" sz="2400" dirty="0">
                <a:latin typeface="Calibri"/>
                <a:ea typeface="ＭＳ Ｐゴシック" pitchFamily="34" charset="-128"/>
                <a:cs typeface="Calibri"/>
              </a:rPr>
              <a:t>Medical monitoring</a:t>
            </a:r>
          </a:p>
          <a:p>
            <a:pPr>
              <a:lnSpc>
                <a:spcPct val="90000"/>
              </a:lnSpc>
            </a:pPr>
            <a:endParaRPr lang="en-US" sz="2800" dirty="0">
              <a:latin typeface="Calibri"/>
              <a:ea typeface="ＭＳ Ｐゴシック" pitchFamily="34" charset="-128"/>
              <a:cs typeface="Calibri"/>
            </a:endParaRPr>
          </a:p>
          <a:p>
            <a:pPr>
              <a:lnSpc>
                <a:spcPct val="90000"/>
              </a:lnSpc>
            </a:pPr>
            <a:r>
              <a:rPr lang="en-US" sz="2800" dirty="0">
                <a:latin typeface="Calibri"/>
                <a:ea typeface="ＭＳ Ｐゴシック" pitchFamily="34" charset="-128"/>
                <a:cs typeface="Calibri"/>
              </a:rPr>
              <a:t>Need to introduce time (or space) into our models</a:t>
            </a:r>
          </a:p>
        </p:txBody>
      </p:sp>
      <p:pic>
        <p:nvPicPr>
          <p:cNvPr id="2" name="Picture 1"/>
          <p:cNvPicPr>
            <a:picLocks noChangeAspect="1"/>
          </p:cNvPicPr>
          <p:nvPr/>
        </p:nvPicPr>
        <p:blipFill>
          <a:blip r:embed="rId2"/>
          <a:stretch>
            <a:fillRect/>
          </a:stretch>
        </p:blipFill>
        <p:spPr>
          <a:xfrm>
            <a:off x="9563100" y="7010400"/>
            <a:ext cx="2628900" cy="1968500"/>
          </a:xfrm>
          <a:prstGeom prst="rect">
            <a:avLst/>
          </a:prstGeom>
        </p:spPr>
      </p:pic>
      <p:sp>
        <p:nvSpPr>
          <p:cNvPr id="3" name="Date Placeholder 2"/>
          <p:cNvSpPr>
            <a:spLocks noGrp="1"/>
          </p:cNvSpPr>
          <p:nvPr>
            <p:ph type="dt" sz="half" idx="10"/>
          </p:nvPr>
        </p:nvSpPr>
        <p:spPr/>
        <p:txBody>
          <a:bodyPr/>
          <a:lstStyle/>
          <a:p>
            <a:pPr>
              <a:defRPr/>
            </a:pPr>
            <a:fld id="{9477ED1F-BFFE-49AF-9D1A-6CB1A00ED68B}" type="datetime8">
              <a:rPr lang="en-US" smtClean="0"/>
              <a:t>1/17/2021 11:30 AM</a:t>
            </a:fld>
            <a:endParaRPr lang="en-US"/>
          </a:p>
        </p:txBody>
      </p:sp>
      <p:sp>
        <p:nvSpPr>
          <p:cNvPr id="4" name="Slide Number Placeholder 3"/>
          <p:cNvSpPr>
            <a:spLocks noGrp="1"/>
          </p:cNvSpPr>
          <p:nvPr>
            <p:ph type="sldNum" sz="quarter" idx="12"/>
          </p:nvPr>
        </p:nvSpPr>
        <p:spPr/>
        <p:txBody>
          <a:bodyPr/>
          <a:lstStyle/>
          <a:p>
            <a:pPr>
              <a:defRPr/>
            </a:pPr>
            <a:fld id="{54CD2F88-8A41-4E7F-9278-91FE67E35F94}" type="slidenum">
              <a:rPr lang="en-US" smtClean="0"/>
              <a:pPr>
                <a:defRPr/>
              </a:pPr>
              <a:t>248</a:t>
            </a:fld>
            <a:endParaRPr lang="en-US"/>
          </a:p>
        </p:txBody>
      </p:sp>
    </p:spTree>
    <p:extLst>
      <p:ext uri="{BB962C8B-B14F-4D97-AF65-F5344CB8AC3E}">
        <p14:creationId xmlns:p14="http://schemas.microsoft.com/office/powerpoint/2010/main" val="3624201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5E-6 1.85185E-6 L -2.5E-6 -0.36667 " pathEditMode="relative" ptsTypes="AA">
                                      <p:cBhvr>
                                        <p:cTn id="6" dur="2000" fill="hold"/>
                                        <p:tgtEl>
                                          <p:spTgt spid="2"/>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8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a:ea typeface="ＭＳ Ｐゴシック" pitchFamily="34" charset="-128"/>
              </a:rPr>
              <a:t>Markov Models</a:t>
            </a:r>
          </a:p>
        </p:txBody>
      </p:sp>
      <p:sp>
        <p:nvSpPr>
          <p:cNvPr id="6147" name="Rectangle 3"/>
          <p:cNvSpPr>
            <a:spLocks noGrp="1" noChangeArrowheads="1"/>
          </p:cNvSpPr>
          <p:nvPr>
            <p:ph idx="1"/>
          </p:nvPr>
        </p:nvSpPr>
        <p:spPr>
          <a:xfrm>
            <a:off x="685800" y="1447800"/>
            <a:ext cx="11277600" cy="5029200"/>
          </a:xfrm>
        </p:spPr>
        <p:txBody>
          <a:bodyPr/>
          <a:lstStyle/>
          <a:p>
            <a:pPr lvl="1">
              <a:lnSpc>
                <a:spcPct val="90000"/>
              </a:lnSpc>
            </a:pPr>
            <a:r>
              <a:rPr lang="en-US" sz="2400" dirty="0">
                <a:ea typeface="ＭＳ Ｐゴシック" pitchFamily="34" charset="-128"/>
              </a:rPr>
              <a:t>Value of X at a given time is called the </a:t>
            </a:r>
            <a:r>
              <a:rPr lang="en-US" sz="2400" dirty="0">
                <a:solidFill>
                  <a:srgbClr val="CC0000"/>
                </a:solidFill>
                <a:ea typeface="ＭＳ Ｐゴシック" pitchFamily="34" charset="-128"/>
              </a:rPr>
              <a:t>state</a:t>
            </a:r>
          </a:p>
          <a:p>
            <a:pPr lvl="1">
              <a:lnSpc>
                <a:spcPct val="90000"/>
              </a:lnSpc>
            </a:pPr>
            <a:endParaRPr lang="en-US" sz="24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r>
              <a:rPr lang="en-US" sz="2400" dirty="0">
                <a:ea typeface="ＭＳ Ｐゴシック" pitchFamily="34" charset="-128"/>
              </a:rPr>
              <a:t>Parameters: called </a:t>
            </a:r>
            <a:r>
              <a:rPr lang="en-US" sz="2400" dirty="0">
                <a:solidFill>
                  <a:srgbClr val="CC0000"/>
                </a:solidFill>
                <a:ea typeface="ＭＳ Ｐゴシック" pitchFamily="34" charset="-128"/>
              </a:rPr>
              <a:t>transition probabilities </a:t>
            </a:r>
            <a:r>
              <a:rPr lang="en-US" sz="2400" dirty="0">
                <a:ea typeface="ＭＳ Ｐゴシック" pitchFamily="34" charset="-128"/>
              </a:rPr>
              <a:t>or dynamics, specify how the state evolves over time (also, initial state probabilities)</a:t>
            </a:r>
          </a:p>
          <a:p>
            <a:pPr lvl="1">
              <a:lnSpc>
                <a:spcPct val="90000"/>
              </a:lnSpc>
            </a:pPr>
            <a:r>
              <a:rPr lang="en-US" sz="2400" dirty="0">
                <a:ea typeface="ＭＳ Ｐゴシック" pitchFamily="34" charset="-128"/>
              </a:rPr>
              <a:t>Stationarity assumption: transition probabilities the same at all times</a:t>
            </a:r>
          </a:p>
          <a:p>
            <a:pPr lvl="1">
              <a:lnSpc>
                <a:spcPct val="90000"/>
              </a:lnSpc>
            </a:pPr>
            <a:r>
              <a:rPr lang="en-US" sz="2400" dirty="0">
                <a:ea typeface="ＭＳ Ｐゴシック" pitchFamily="34" charset="-128"/>
              </a:rPr>
              <a:t>Same as MDP transition model, but no choice of action</a:t>
            </a:r>
          </a:p>
          <a:p>
            <a:pPr lvl="1">
              <a:lnSpc>
                <a:spcPct val="90000"/>
              </a:lnSpc>
            </a:pPr>
            <a:r>
              <a:rPr lang="en-US" sz="2400" dirty="0">
                <a:ea typeface="ＭＳ Ｐゴシック" pitchFamily="34" charset="-128"/>
              </a:rPr>
              <a:t>A (</a:t>
            </a:r>
            <a:r>
              <a:rPr lang="en-US" sz="2400" dirty="0" err="1">
                <a:ea typeface="ＭＳ Ｐゴシック" pitchFamily="34" charset="-128"/>
              </a:rPr>
              <a:t>growable</a:t>
            </a:r>
            <a:r>
              <a:rPr lang="en-US" sz="2400" dirty="0">
                <a:ea typeface="ＭＳ Ｐゴシック" pitchFamily="34" charset="-128"/>
              </a:rPr>
              <a:t>) BN: We can always use generic BN reasoning on it if we truncate the chain at a fixed length</a:t>
            </a:r>
          </a:p>
          <a:p>
            <a:pPr lvl="1">
              <a:lnSpc>
                <a:spcPct val="90000"/>
              </a:lnSpc>
            </a:pPr>
            <a:endParaRPr lang="en-US" sz="2400" dirty="0">
              <a:ea typeface="ＭＳ Ｐゴシック" pitchFamily="34" charset="-128"/>
            </a:endParaRPr>
          </a:p>
        </p:txBody>
      </p:sp>
      <p:sp>
        <p:nvSpPr>
          <p:cNvPr id="22531" name="Oval 4"/>
          <p:cNvSpPr>
            <a:spLocks noChangeArrowheads="1"/>
          </p:cNvSpPr>
          <p:nvPr/>
        </p:nvSpPr>
        <p:spPr bwMode="auto">
          <a:xfrm>
            <a:off x="8010076" y="2590800"/>
            <a:ext cx="542842"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22532" name="Oval 5"/>
          <p:cNvSpPr>
            <a:spLocks noChangeArrowheads="1"/>
          </p:cNvSpPr>
          <p:nvPr/>
        </p:nvSpPr>
        <p:spPr bwMode="auto">
          <a:xfrm>
            <a:off x="4809676" y="25908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22533" name="AutoShape 6"/>
          <p:cNvCxnSpPr>
            <a:cxnSpLocks noChangeShapeType="1"/>
            <a:stCxn id="22534" idx="6"/>
            <a:endCxn id="22532" idx="2"/>
          </p:cNvCxnSpPr>
          <p:nvPr/>
        </p:nvCxnSpPr>
        <p:spPr bwMode="auto">
          <a:xfrm>
            <a:off x="4438118" y="28575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4" name="Oval 7"/>
          <p:cNvSpPr>
            <a:spLocks noChangeArrowheads="1"/>
          </p:cNvSpPr>
          <p:nvPr/>
        </p:nvSpPr>
        <p:spPr bwMode="auto">
          <a:xfrm>
            <a:off x="3895276" y="25908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22535" name="Oval 8"/>
          <p:cNvSpPr>
            <a:spLocks noChangeArrowheads="1"/>
          </p:cNvSpPr>
          <p:nvPr/>
        </p:nvSpPr>
        <p:spPr bwMode="auto">
          <a:xfrm>
            <a:off x="5724076" y="25908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3</a:t>
            </a:r>
          </a:p>
        </p:txBody>
      </p:sp>
      <p:cxnSp>
        <p:nvCxnSpPr>
          <p:cNvPr id="22536" name="AutoShape 9"/>
          <p:cNvCxnSpPr>
            <a:cxnSpLocks noChangeShapeType="1"/>
            <a:stCxn id="22535" idx="6"/>
            <a:endCxn id="22538" idx="2"/>
          </p:cNvCxnSpPr>
          <p:nvPr/>
        </p:nvCxnSpPr>
        <p:spPr bwMode="auto">
          <a:xfrm>
            <a:off x="6266918" y="28575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2537" name="AutoShape 10"/>
          <p:cNvCxnSpPr>
            <a:cxnSpLocks noChangeShapeType="1"/>
            <a:stCxn id="22532" idx="6"/>
            <a:endCxn id="22535" idx="2"/>
          </p:cNvCxnSpPr>
          <p:nvPr/>
        </p:nvCxnSpPr>
        <p:spPr bwMode="auto">
          <a:xfrm>
            <a:off x="5352518" y="28575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8" name="Oval 11"/>
          <p:cNvSpPr>
            <a:spLocks noChangeArrowheads="1"/>
          </p:cNvSpPr>
          <p:nvPr/>
        </p:nvSpPr>
        <p:spPr bwMode="auto">
          <a:xfrm>
            <a:off x="6638476" y="25908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cxnSp>
        <p:nvCxnSpPr>
          <p:cNvPr id="22539" name="AutoShape 12"/>
          <p:cNvCxnSpPr>
            <a:cxnSpLocks noChangeShapeType="1"/>
            <a:stCxn id="22538" idx="6"/>
            <a:endCxn id="22531" idx="2"/>
          </p:cNvCxnSpPr>
          <p:nvPr/>
        </p:nvCxnSpPr>
        <p:spPr bwMode="auto">
          <a:xfrm>
            <a:off x="7181318" y="2857500"/>
            <a:ext cx="828758"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pic>
        <p:nvPicPr>
          <p:cNvPr id="2" name="Picture 1"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5072138" y="3505200"/>
            <a:ext cx="1728179" cy="36004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6158" name="Picture 14"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276600" y="3505200"/>
            <a:ext cx="1009117"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3"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96400" y="2971800"/>
            <a:ext cx="1866900" cy="482600"/>
          </a:xfrm>
          <a:prstGeom prst="rect">
            <a:avLst/>
          </a:prstGeom>
        </p:spPr>
      </p:pic>
      <p:sp>
        <p:nvSpPr>
          <p:cNvPr id="3" name="Date Placeholder 2"/>
          <p:cNvSpPr>
            <a:spLocks noGrp="1"/>
          </p:cNvSpPr>
          <p:nvPr>
            <p:ph type="dt" sz="half" idx="10"/>
          </p:nvPr>
        </p:nvSpPr>
        <p:spPr/>
        <p:txBody>
          <a:bodyPr/>
          <a:lstStyle/>
          <a:p>
            <a:pPr>
              <a:defRPr/>
            </a:pPr>
            <a:fld id="{70E5BAEF-53AB-4889-8843-398099E4BB7B}" type="datetime8">
              <a:rPr lang="en-US" smtClean="0"/>
              <a:t>1/17/2021 11:30 AM</a:t>
            </a:fld>
            <a:endParaRPr lang="en-US"/>
          </a:p>
        </p:txBody>
      </p:sp>
      <p:sp>
        <p:nvSpPr>
          <p:cNvPr id="5" name="Slide Number Placeholder 4"/>
          <p:cNvSpPr>
            <a:spLocks noGrp="1"/>
          </p:cNvSpPr>
          <p:nvPr>
            <p:ph type="sldNum" sz="quarter" idx="12"/>
          </p:nvPr>
        </p:nvSpPr>
        <p:spPr/>
        <p:txBody>
          <a:bodyPr/>
          <a:lstStyle/>
          <a:p>
            <a:pPr>
              <a:defRPr/>
            </a:pPr>
            <a:fld id="{54CD2F88-8A41-4E7F-9278-91FE67E35F94}" type="slidenum">
              <a:rPr lang="en-US" smtClean="0"/>
              <a:pPr>
                <a:defRPr/>
              </a:pPr>
              <a:t>249</a:t>
            </a:fld>
            <a:endParaRPr lang="en-US"/>
          </a:p>
        </p:txBody>
      </p:sp>
    </p:spTree>
    <p:extLst>
      <p:ext uri="{BB962C8B-B14F-4D97-AF65-F5344CB8AC3E}">
        <p14:creationId xmlns:p14="http://schemas.microsoft.com/office/powerpoint/2010/main" val="25616591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1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614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147">
                                            <p:txEl>
                                              <p:pRg st="8" end="8"/>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147">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14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a:t>Propositional logic: Syntax</a:t>
            </a:r>
          </a:p>
        </p:txBody>
      </p:sp>
      <p:sp>
        <p:nvSpPr>
          <p:cNvPr id="27651" name="Rectangle 3"/>
          <p:cNvSpPr>
            <a:spLocks noGrp="1" noChangeArrowheads="1"/>
          </p:cNvSpPr>
          <p:nvPr>
            <p:ph type="body" idx="1"/>
          </p:nvPr>
        </p:nvSpPr>
        <p:spPr/>
        <p:txBody>
          <a:bodyPr/>
          <a:lstStyle/>
          <a:p>
            <a:pPr>
              <a:lnSpc>
                <a:spcPct val="90000"/>
              </a:lnSpc>
            </a:pPr>
            <a:r>
              <a:rPr lang="en-US" altLang="en-US" sz="2400" dirty="0"/>
              <a:t>Propositional logic is the simplest logic –  illustrates basic </a:t>
            </a:r>
            <a:r>
              <a:rPr lang="en-US" altLang="en-US" sz="2400" dirty="0" smtClean="0"/>
              <a:t>ideas</a:t>
            </a:r>
            <a:endParaRPr lang="en-US" altLang="en-US" sz="2400" dirty="0"/>
          </a:p>
          <a:p>
            <a:pPr>
              <a:lnSpc>
                <a:spcPct val="90000"/>
              </a:lnSpc>
            </a:pPr>
            <a:endParaRPr lang="en-US" altLang="en-US" sz="2400" dirty="0"/>
          </a:p>
          <a:p>
            <a:pPr>
              <a:lnSpc>
                <a:spcPct val="90000"/>
              </a:lnSpc>
            </a:pPr>
            <a:r>
              <a:rPr lang="en-US" altLang="en-US" sz="2400" dirty="0"/>
              <a:t>The proposition symbols P</a:t>
            </a:r>
            <a:r>
              <a:rPr lang="en-US" altLang="en-US" sz="2400" baseline="-25000" dirty="0"/>
              <a:t>1</a:t>
            </a:r>
            <a:r>
              <a:rPr lang="en-US" altLang="en-US" sz="2400" dirty="0"/>
              <a:t>, P</a:t>
            </a:r>
            <a:r>
              <a:rPr lang="en-US" altLang="en-US" sz="2400" baseline="-25000" dirty="0"/>
              <a:t>2</a:t>
            </a:r>
            <a:r>
              <a:rPr lang="en-US" altLang="en-US" sz="2400" dirty="0"/>
              <a:t> </a:t>
            </a:r>
            <a:r>
              <a:rPr lang="en-US" altLang="en-US" sz="2400" dirty="0" err="1"/>
              <a:t>etc</a:t>
            </a:r>
            <a:r>
              <a:rPr lang="en-US" altLang="en-US" sz="2400" dirty="0"/>
              <a:t> are sentences</a:t>
            </a:r>
          </a:p>
          <a:p>
            <a:pPr>
              <a:lnSpc>
                <a:spcPct val="90000"/>
              </a:lnSpc>
              <a:buFontTx/>
              <a:buNone/>
            </a:pPr>
            <a:endParaRPr lang="en-US" altLang="en-US" sz="2400" dirty="0"/>
          </a:p>
          <a:p>
            <a:pPr lvl="1">
              <a:lnSpc>
                <a:spcPct val="90000"/>
              </a:lnSpc>
            </a:pPr>
            <a:r>
              <a:rPr lang="en-US" altLang="en-US" sz="2000" dirty="0"/>
              <a:t>If S is a sentence, </a:t>
            </a:r>
            <a:r>
              <a:rPr lang="en-US" altLang="en-US" sz="2000" dirty="0">
                <a:sym typeface="Symbol" panose="05050102010706020507" pitchFamily="18" charset="2"/>
              </a:rPr>
              <a:t></a:t>
            </a:r>
            <a:r>
              <a:rPr lang="en-US" altLang="en-US" sz="2000" dirty="0"/>
              <a:t>S is a sentence (</a:t>
            </a:r>
            <a:r>
              <a:rPr lang="en-US" altLang="en-US" sz="2000" dirty="0">
                <a:solidFill>
                  <a:schemeClr val="accent2"/>
                </a:solidFill>
              </a:rPr>
              <a:t>negation</a:t>
            </a:r>
            <a:r>
              <a:rPr lang="en-US" altLang="en-US" sz="2000" dirty="0" smtClean="0"/>
              <a:t>)</a:t>
            </a:r>
            <a:endParaRPr lang="en-US" altLang="en-US" sz="2000" dirty="0"/>
          </a:p>
          <a:p>
            <a:pPr lvl="1">
              <a:lnSpc>
                <a:spcPct val="90000"/>
              </a:lnSpc>
            </a:pPr>
            <a:r>
              <a:rPr lang="en-US" altLang="en-US" sz="2000" dirty="0"/>
              <a:t>If S</a:t>
            </a:r>
            <a:r>
              <a:rPr lang="en-US" altLang="en-US" sz="2000" baseline="-25000" dirty="0"/>
              <a:t>1</a:t>
            </a:r>
            <a:r>
              <a:rPr lang="en-US" altLang="en-US" sz="2000" dirty="0"/>
              <a:t> and S</a:t>
            </a:r>
            <a:r>
              <a:rPr lang="en-US" altLang="en-US" sz="2000" baseline="-25000" dirty="0"/>
              <a:t>2</a:t>
            </a:r>
            <a:r>
              <a:rPr lang="en-US" altLang="en-US" sz="2000" dirty="0"/>
              <a:t> are sentences, S</a:t>
            </a:r>
            <a:r>
              <a:rPr lang="en-US" altLang="en-US" sz="2000" baseline="-25000" dirty="0"/>
              <a:t>1</a:t>
            </a:r>
            <a:r>
              <a:rPr lang="en-US" altLang="en-US" sz="2000" dirty="0"/>
              <a:t> </a:t>
            </a:r>
            <a:r>
              <a:rPr lang="en-US" altLang="en-US" sz="2000" dirty="0">
                <a:sym typeface="Symbol" panose="05050102010706020507" pitchFamily="18" charset="2"/>
              </a:rPr>
              <a:t></a:t>
            </a:r>
            <a:r>
              <a:rPr lang="en-US" altLang="en-US" sz="2000" dirty="0"/>
              <a:t> S</a:t>
            </a:r>
            <a:r>
              <a:rPr lang="en-US" altLang="en-US" sz="2000" baseline="-25000" dirty="0"/>
              <a:t>2</a:t>
            </a:r>
            <a:r>
              <a:rPr lang="en-US" altLang="en-US" sz="2000" dirty="0"/>
              <a:t> is a sentence (</a:t>
            </a:r>
            <a:r>
              <a:rPr lang="en-US" altLang="en-US" sz="2000" dirty="0">
                <a:solidFill>
                  <a:schemeClr val="accent2"/>
                </a:solidFill>
              </a:rPr>
              <a:t>conjunction</a:t>
            </a:r>
            <a:r>
              <a:rPr lang="en-US" altLang="en-US" sz="2000" dirty="0" smtClean="0"/>
              <a:t>)</a:t>
            </a:r>
            <a:endParaRPr lang="en-US" altLang="en-US" sz="2000" dirty="0"/>
          </a:p>
          <a:p>
            <a:pPr lvl="1">
              <a:lnSpc>
                <a:spcPct val="90000"/>
              </a:lnSpc>
            </a:pPr>
            <a:r>
              <a:rPr lang="en-US" altLang="en-US" sz="2000" dirty="0"/>
              <a:t>If S</a:t>
            </a:r>
            <a:r>
              <a:rPr lang="en-US" altLang="en-US" sz="2000" baseline="-25000" dirty="0"/>
              <a:t>1</a:t>
            </a:r>
            <a:r>
              <a:rPr lang="en-US" altLang="en-US" sz="2000" dirty="0"/>
              <a:t> and S</a:t>
            </a:r>
            <a:r>
              <a:rPr lang="en-US" altLang="en-US" sz="2000" baseline="-25000" dirty="0"/>
              <a:t>2</a:t>
            </a:r>
            <a:r>
              <a:rPr lang="en-US" altLang="en-US" sz="2000" dirty="0"/>
              <a:t> are sentences, S</a:t>
            </a:r>
            <a:r>
              <a:rPr lang="en-US" altLang="en-US" sz="2000" baseline="-25000" dirty="0"/>
              <a:t>1</a:t>
            </a:r>
            <a:r>
              <a:rPr lang="en-US" altLang="en-US" sz="2000" dirty="0"/>
              <a:t> </a:t>
            </a:r>
            <a:r>
              <a:rPr lang="en-US" altLang="en-US" sz="2000" dirty="0">
                <a:sym typeface="Symbol" panose="05050102010706020507" pitchFamily="18" charset="2"/>
              </a:rPr>
              <a:t></a:t>
            </a:r>
            <a:r>
              <a:rPr lang="en-US" altLang="en-US" sz="2000" dirty="0"/>
              <a:t> S</a:t>
            </a:r>
            <a:r>
              <a:rPr lang="en-US" altLang="en-US" sz="2000" baseline="-25000" dirty="0"/>
              <a:t>2</a:t>
            </a:r>
            <a:r>
              <a:rPr lang="en-US" altLang="en-US" sz="2000" dirty="0"/>
              <a:t> is a sentence (</a:t>
            </a:r>
            <a:r>
              <a:rPr lang="en-US" altLang="en-US" sz="2000" dirty="0">
                <a:solidFill>
                  <a:schemeClr val="accent2"/>
                </a:solidFill>
              </a:rPr>
              <a:t>disjunction</a:t>
            </a:r>
            <a:r>
              <a:rPr lang="en-US" altLang="en-US" sz="2000" dirty="0" smtClean="0"/>
              <a:t>)</a:t>
            </a:r>
            <a:endParaRPr lang="en-US" altLang="en-US" sz="2000" dirty="0"/>
          </a:p>
          <a:p>
            <a:pPr lvl="1">
              <a:lnSpc>
                <a:spcPct val="90000"/>
              </a:lnSpc>
            </a:pPr>
            <a:r>
              <a:rPr lang="en-US" altLang="en-US" sz="2000" dirty="0"/>
              <a:t>If S</a:t>
            </a:r>
            <a:r>
              <a:rPr lang="en-US" altLang="en-US" sz="2000" baseline="-25000" dirty="0"/>
              <a:t>1</a:t>
            </a:r>
            <a:r>
              <a:rPr lang="en-US" altLang="en-US" sz="2000" dirty="0"/>
              <a:t> and S</a:t>
            </a:r>
            <a:r>
              <a:rPr lang="en-US" altLang="en-US" sz="2000" baseline="-25000" dirty="0"/>
              <a:t>2</a:t>
            </a:r>
            <a:r>
              <a:rPr lang="en-US" altLang="en-US" sz="2000" dirty="0"/>
              <a:t> are sentences, S</a:t>
            </a:r>
            <a:r>
              <a:rPr lang="en-US" altLang="en-US" sz="2000" baseline="-25000" dirty="0"/>
              <a:t>1</a:t>
            </a:r>
            <a:r>
              <a:rPr lang="en-US" altLang="en-US" sz="2000" dirty="0"/>
              <a:t> </a:t>
            </a:r>
            <a:r>
              <a:rPr lang="en-US" altLang="en-US" sz="2000" dirty="0">
                <a:sym typeface="Symbol" panose="05050102010706020507" pitchFamily="18" charset="2"/>
              </a:rPr>
              <a:t></a:t>
            </a:r>
            <a:r>
              <a:rPr lang="en-US" altLang="en-US" sz="2000" dirty="0"/>
              <a:t> S</a:t>
            </a:r>
            <a:r>
              <a:rPr lang="en-US" altLang="en-US" sz="2000" baseline="-25000" dirty="0"/>
              <a:t>2</a:t>
            </a:r>
            <a:r>
              <a:rPr lang="en-US" altLang="en-US" sz="2000" dirty="0"/>
              <a:t> is a sentence (</a:t>
            </a:r>
            <a:r>
              <a:rPr lang="en-US" altLang="en-US" sz="2000" dirty="0">
                <a:solidFill>
                  <a:schemeClr val="accent2"/>
                </a:solidFill>
              </a:rPr>
              <a:t>implication</a:t>
            </a:r>
            <a:r>
              <a:rPr lang="en-US" altLang="en-US" sz="2000" dirty="0" smtClean="0"/>
              <a:t>)</a:t>
            </a:r>
            <a:endParaRPr lang="en-US" altLang="en-US" sz="2000" dirty="0"/>
          </a:p>
          <a:p>
            <a:pPr lvl="1">
              <a:lnSpc>
                <a:spcPct val="90000"/>
              </a:lnSpc>
            </a:pPr>
            <a:r>
              <a:rPr lang="en-US" altLang="en-US" sz="2000" dirty="0"/>
              <a:t>If S</a:t>
            </a:r>
            <a:r>
              <a:rPr lang="en-US" altLang="en-US" sz="2000" baseline="-25000" dirty="0"/>
              <a:t>1</a:t>
            </a:r>
            <a:r>
              <a:rPr lang="en-US" altLang="en-US" sz="2000" dirty="0"/>
              <a:t> and S</a:t>
            </a:r>
            <a:r>
              <a:rPr lang="en-US" altLang="en-US" sz="2000" baseline="-25000" dirty="0"/>
              <a:t>2</a:t>
            </a:r>
            <a:r>
              <a:rPr lang="en-US" altLang="en-US" sz="2000" dirty="0"/>
              <a:t> are sentences, S</a:t>
            </a:r>
            <a:r>
              <a:rPr lang="en-US" altLang="en-US" sz="2000" baseline="-25000" dirty="0"/>
              <a:t>1</a:t>
            </a:r>
            <a:r>
              <a:rPr lang="en-US" altLang="en-US" sz="2000" dirty="0"/>
              <a:t> </a:t>
            </a:r>
            <a:r>
              <a:rPr lang="en-US" altLang="en-US" sz="2000" dirty="0">
                <a:sym typeface="Symbol" panose="05050102010706020507" pitchFamily="18" charset="2"/>
              </a:rPr>
              <a:t></a:t>
            </a:r>
            <a:r>
              <a:rPr lang="en-US" altLang="en-US" sz="2000" dirty="0"/>
              <a:t> S</a:t>
            </a:r>
            <a:r>
              <a:rPr lang="en-US" altLang="en-US" sz="2000" baseline="-25000" dirty="0"/>
              <a:t>2</a:t>
            </a:r>
            <a:r>
              <a:rPr lang="en-US" altLang="en-US" sz="2000" dirty="0"/>
              <a:t> is a sentence (</a:t>
            </a:r>
            <a:r>
              <a:rPr lang="en-US" altLang="en-US" sz="2000" dirty="0" err="1">
                <a:solidFill>
                  <a:schemeClr val="accent2"/>
                </a:solidFill>
              </a:rPr>
              <a:t>biconditional</a:t>
            </a:r>
            <a:r>
              <a:rPr lang="en-US" altLang="en-US" sz="2000" dirty="0" smtClean="0"/>
              <a:t>)</a:t>
            </a:r>
            <a:endParaRPr lang="en-US" altLang="en-US" sz="2000" dirty="0"/>
          </a:p>
        </p:txBody>
      </p:sp>
      <p:sp>
        <p:nvSpPr>
          <p:cNvPr id="2" name="Date Placeholder 1"/>
          <p:cNvSpPr>
            <a:spLocks noGrp="1"/>
          </p:cNvSpPr>
          <p:nvPr>
            <p:ph type="dt" sz="half" idx="10"/>
          </p:nvPr>
        </p:nvSpPr>
        <p:spPr/>
        <p:txBody>
          <a:bodyPr/>
          <a:lstStyle/>
          <a:p>
            <a:pPr>
              <a:defRPr/>
            </a:pPr>
            <a:fld id="{8CEE7CBF-F0AC-436F-B7CA-F022E20C8C0B}"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25</a:t>
            </a:fld>
            <a:endParaRPr lang="en-US"/>
          </a:p>
        </p:txBody>
      </p:sp>
    </p:spTree>
    <p:extLst>
      <p:ext uri="{BB962C8B-B14F-4D97-AF65-F5344CB8AC3E}">
        <p14:creationId xmlns:p14="http://schemas.microsoft.com/office/powerpoint/2010/main" val="935035088"/>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r>
              <a:rPr lang="en-US" dirty="0">
                <a:ea typeface="ＭＳ Ｐゴシック" pitchFamily="34" charset="-128"/>
              </a:rPr>
              <a:t>Markov Assumption: Conditional Independence</a:t>
            </a:r>
          </a:p>
        </p:txBody>
      </p:sp>
      <p:sp>
        <p:nvSpPr>
          <p:cNvPr id="24578" name="Rectangle 3"/>
          <p:cNvSpPr>
            <a:spLocks noGrp="1" noChangeArrowheads="1"/>
          </p:cNvSpPr>
          <p:nvPr>
            <p:ph idx="1"/>
          </p:nvPr>
        </p:nvSpPr>
        <p:spPr>
          <a:xfrm>
            <a:off x="2438400" y="3200400"/>
            <a:ext cx="8077200" cy="3154363"/>
          </a:xfrm>
        </p:spPr>
        <p:txBody>
          <a:bodyPr/>
          <a:lstStyle/>
          <a:p>
            <a:pPr>
              <a:lnSpc>
                <a:spcPct val="80000"/>
              </a:lnSpc>
            </a:pPr>
            <a:r>
              <a:rPr lang="en-US" sz="2800" dirty="0">
                <a:ea typeface="ＭＳ Ｐゴシック" pitchFamily="34" charset="-128"/>
              </a:rPr>
              <a:t>Basic conditional independence:</a:t>
            </a:r>
          </a:p>
          <a:p>
            <a:pPr lvl="1">
              <a:lnSpc>
                <a:spcPct val="80000"/>
              </a:lnSpc>
            </a:pPr>
            <a:r>
              <a:rPr lang="en-US" sz="2400" dirty="0">
                <a:ea typeface="ＭＳ Ｐゴシック" pitchFamily="34" charset="-128"/>
              </a:rPr>
              <a:t>Past and future independent given the present</a:t>
            </a:r>
          </a:p>
          <a:p>
            <a:pPr lvl="1">
              <a:lnSpc>
                <a:spcPct val="80000"/>
              </a:lnSpc>
            </a:pPr>
            <a:r>
              <a:rPr lang="en-US" sz="2400" dirty="0">
                <a:ea typeface="ＭＳ Ｐゴシック" pitchFamily="34" charset="-128"/>
              </a:rPr>
              <a:t>Each time step only depends on the previous</a:t>
            </a:r>
          </a:p>
          <a:p>
            <a:pPr lvl="1">
              <a:lnSpc>
                <a:spcPct val="80000"/>
              </a:lnSpc>
            </a:pPr>
            <a:r>
              <a:rPr lang="en-US" sz="2400" dirty="0">
                <a:ea typeface="ＭＳ Ｐゴシック" pitchFamily="34" charset="-128"/>
              </a:rPr>
              <a:t>This is called the (first order) Markov property</a:t>
            </a:r>
          </a:p>
          <a:p>
            <a:pPr lvl="1">
              <a:lnSpc>
                <a:spcPct val="80000"/>
              </a:lnSpc>
            </a:pPr>
            <a:endParaRPr lang="en-US" sz="2400" dirty="0">
              <a:ea typeface="ＭＳ Ｐゴシック" pitchFamily="34" charset="-128"/>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2" y="1399767"/>
            <a:ext cx="6790812" cy="1495832"/>
          </a:xfrm>
          <a:prstGeom prst="rect">
            <a:avLst/>
          </a:prstGeom>
        </p:spPr>
      </p:pic>
      <p:sp>
        <p:nvSpPr>
          <p:cNvPr id="3" name="Date Placeholder 2"/>
          <p:cNvSpPr>
            <a:spLocks noGrp="1"/>
          </p:cNvSpPr>
          <p:nvPr>
            <p:ph type="dt" sz="half" idx="10"/>
          </p:nvPr>
        </p:nvSpPr>
        <p:spPr/>
        <p:txBody>
          <a:bodyPr/>
          <a:lstStyle/>
          <a:p>
            <a:pPr>
              <a:defRPr/>
            </a:pPr>
            <a:fld id="{41C0E96D-E5FE-42FD-9F27-DAE032398A7F}" type="datetime8">
              <a:rPr lang="en-US" smtClean="0"/>
              <a:t>1/17/2021 11:30 AM</a:t>
            </a:fld>
            <a:endParaRPr lang="en-US"/>
          </a:p>
        </p:txBody>
      </p:sp>
      <p:sp>
        <p:nvSpPr>
          <p:cNvPr id="4" name="Slide Number Placeholder 3"/>
          <p:cNvSpPr>
            <a:spLocks noGrp="1"/>
          </p:cNvSpPr>
          <p:nvPr>
            <p:ph type="sldNum" sz="quarter" idx="12"/>
          </p:nvPr>
        </p:nvSpPr>
        <p:spPr/>
        <p:txBody>
          <a:bodyPr/>
          <a:lstStyle/>
          <a:p>
            <a:pPr>
              <a:defRPr/>
            </a:pPr>
            <a:fld id="{54CD2F88-8A41-4E7F-9278-91FE67E35F94}" type="slidenum">
              <a:rPr lang="en-US" smtClean="0"/>
              <a:pPr>
                <a:defRPr/>
              </a:pPr>
              <a:t>250</a:t>
            </a:fld>
            <a:endParaRPr lang="en-US"/>
          </a:p>
        </p:txBody>
      </p:sp>
    </p:spTree>
    <p:extLst>
      <p:ext uri="{BB962C8B-B14F-4D97-AF65-F5344CB8AC3E}">
        <p14:creationId xmlns:p14="http://schemas.microsoft.com/office/powerpoint/2010/main" val="283142864"/>
      </p:ext>
    </p:extLst>
  </p:cSld>
  <p:clrMapOvr>
    <a:masterClrMapping/>
  </p:clrMapOvr>
  <p:transition/>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a:xfrm>
            <a:off x="0" y="-38100"/>
            <a:ext cx="9408369" cy="1143000"/>
          </a:xfrm>
        </p:spPr>
        <p:txBody>
          <a:bodyPr/>
          <a:lstStyle/>
          <a:p>
            <a:r>
              <a:rPr lang="en-US" dirty="0">
                <a:ea typeface="ＭＳ Ｐゴシック" pitchFamily="34" charset="-128"/>
              </a:rPr>
              <a:t>Example Markov Chain: Weather</a:t>
            </a:r>
          </a:p>
        </p:txBody>
      </p:sp>
      <p:sp>
        <p:nvSpPr>
          <p:cNvPr id="28674" name="Rectangle 3"/>
          <p:cNvSpPr>
            <a:spLocks noGrp="1" noChangeArrowheads="1"/>
          </p:cNvSpPr>
          <p:nvPr>
            <p:ph idx="1"/>
          </p:nvPr>
        </p:nvSpPr>
        <p:spPr>
          <a:xfrm>
            <a:off x="457200" y="1447800"/>
            <a:ext cx="4267200" cy="838200"/>
          </a:xfrm>
        </p:spPr>
        <p:txBody>
          <a:bodyPr/>
          <a:lstStyle/>
          <a:p>
            <a:r>
              <a:rPr lang="en-US" sz="2800" dirty="0">
                <a:ea typeface="ＭＳ Ｐゴシック" pitchFamily="34" charset="-128"/>
              </a:rPr>
              <a:t>States: X = {rain, sun}</a:t>
            </a:r>
          </a:p>
          <a:p>
            <a:pPr marL="457176" lvl="1" indent="0">
              <a:buNone/>
            </a:pPr>
            <a:endParaRPr lang="en-US" sz="2400" dirty="0">
              <a:ea typeface="ＭＳ Ｐゴシック" pitchFamily="34" charset="-128"/>
            </a:endParaRPr>
          </a:p>
          <a:p>
            <a:pPr lvl="1"/>
            <a:endParaRPr lang="en-US" sz="2400" dirty="0">
              <a:ea typeface="ＭＳ Ｐゴシック" pitchFamily="34" charset="-128"/>
            </a:endParaRPr>
          </a:p>
          <a:p>
            <a:pPr lvl="1"/>
            <a:endParaRPr lang="en-US" sz="2400" dirty="0">
              <a:ea typeface="ＭＳ Ｐゴシック" pitchFamily="34" charset="-128"/>
            </a:endParaRPr>
          </a:p>
        </p:txBody>
      </p:sp>
      <p:sp>
        <p:nvSpPr>
          <p:cNvPr id="28675" name="Oval 4"/>
          <p:cNvSpPr>
            <a:spLocks noChangeArrowheads="1"/>
          </p:cNvSpPr>
          <p:nvPr/>
        </p:nvSpPr>
        <p:spPr bwMode="auto">
          <a:xfrm>
            <a:off x="4150073" y="5057775"/>
            <a:ext cx="609600" cy="609600"/>
          </a:xfrm>
          <a:prstGeom prst="ellipse">
            <a:avLst/>
          </a:prstGeom>
          <a:solidFill>
            <a:schemeClr val="accent1"/>
          </a:solidFill>
          <a:ln w="28575">
            <a:solidFill>
              <a:schemeClr val="tx1"/>
            </a:solidFill>
            <a:round/>
            <a:headEnd/>
            <a:tailEnd/>
          </a:ln>
        </p:spPr>
        <p:txBody>
          <a:bodyPr wrap="none" anchor="ctr"/>
          <a:lstStyle/>
          <a:p>
            <a:pPr algn="ctr"/>
            <a:r>
              <a:rPr lang="en-US" dirty="0">
                <a:latin typeface="Calibri"/>
                <a:cs typeface="Calibri"/>
              </a:rPr>
              <a:t>rain</a:t>
            </a:r>
          </a:p>
        </p:txBody>
      </p:sp>
      <p:sp>
        <p:nvSpPr>
          <p:cNvPr id="28676" name="Oval 5"/>
          <p:cNvSpPr>
            <a:spLocks noChangeArrowheads="1"/>
          </p:cNvSpPr>
          <p:nvPr/>
        </p:nvSpPr>
        <p:spPr bwMode="auto">
          <a:xfrm>
            <a:off x="5597873" y="5057775"/>
            <a:ext cx="609600" cy="609600"/>
          </a:xfrm>
          <a:prstGeom prst="ellipse">
            <a:avLst/>
          </a:prstGeom>
          <a:solidFill>
            <a:srgbClr val="FFCC00"/>
          </a:solidFill>
          <a:ln w="28575">
            <a:solidFill>
              <a:schemeClr val="tx1"/>
            </a:solidFill>
            <a:round/>
            <a:headEnd/>
            <a:tailEnd/>
          </a:ln>
        </p:spPr>
        <p:txBody>
          <a:bodyPr wrap="none" anchor="ctr"/>
          <a:lstStyle/>
          <a:p>
            <a:pPr algn="ctr"/>
            <a:r>
              <a:rPr lang="en-US">
                <a:latin typeface="Calibri"/>
                <a:cs typeface="Calibri"/>
              </a:rPr>
              <a:t>sun</a:t>
            </a:r>
          </a:p>
        </p:txBody>
      </p:sp>
      <p:cxnSp>
        <p:nvCxnSpPr>
          <p:cNvPr id="28677" name="AutoShape 6"/>
          <p:cNvCxnSpPr>
            <a:cxnSpLocks noChangeShapeType="1"/>
            <a:stCxn id="28675" idx="0"/>
            <a:endCxn id="28676" idx="0"/>
          </p:cNvCxnSpPr>
          <p:nvPr/>
        </p:nvCxnSpPr>
        <p:spPr bwMode="auto">
          <a:xfrm rot="5400000" flipV="1">
            <a:off x="5177979" y="4320381"/>
            <a:ext cx="1588" cy="1447800"/>
          </a:xfrm>
          <a:prstGeom prst="curvedConnector3">
            <a:avLst>
              <a:gd name="adj1" fmla="val -25800009"/>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678" name="AutoShape 7"/>
          <p:cNvCxnSpPr>
            <a:cxnSpLocks noChangeShapeType="1"/>
            <a:stCxn id="28676" idx="4"/>
            <a:endCxn id="28675" idx="4"/>
          </p:cNvCxnSpPr>
          <p:nvPr/>
        </p:nvCxnSpPr>
        <p:spPr bwMode="auto">
          <a:xfrm rot="5400000">
            <a:off x="5177979" y="4958556"/>
            <a:ext cx="1588" cy="1447800"/>
          </a:xfrm>
          <a:prstGeom prst="curvedConnector3">
            <a:avLst>
              <a:gd name="adj1" fmla="val 28800009"/>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679" name="AutoShape 8"/>
          <p:cNvCxnSpPr>
            <a:cxnSpLocks noChangeShapeType="1"/>
            <a:stCxn id="28676" idx="7"/>
            <a:endCxn id="28676" idx="6"/>
          </p:cNvCxnSpPr>
          <p:nvPr/>
        </p:nvCxnSpPr>
        <p:spPr bwMode="auto">
          <a:xfrm rot="5400000" flipV="1">
            <a:off x="6055073" y="5195887"/>
            <a:ext cx="230188" cy="103187"/>
          </a:xfrm>
          <a:prstGeom prst="curvedConnector4">
            <a:avLst>
              <a:gd name="adj1" fmla="val -212417"/>
              <a:gd name="adj2" fmla="val 472306"/>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680" name="AutoShape 9"/>
          <p:cNvCxnSpPr>
            <a:cxnSpLocks noChangeShapeType="1"/>
            <a:stCxn id="28675" idx="3"/>
            <a:endCxn id="28675" idx="2"/>
          </p:cNvCxnSpPr>
          <p:nvPr/>
        </p:nvCxnSpPr>
        <p:spPr bwMode="auto">
          <a:xfrm rot="16200000" flipV="1">
            <a:off x="4072285" y="5426075"/>
            <a:ext cx="230187" cy="103188"/>
          </a:xfrm>
          <a:prstGeom prst="curvedConnector4">
            <a:avLst>
              <a:gd name="adj1" fmla="val -249657"/>
              <a:gd name="adj2" fmla="val 478458"/>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28681" name="Text Box 10"/>
          <p:cNvSpPr txBox="1">
            <a:spLocks noChangeArrowheads="1"/>
          </p:cNvSpPr>
          <p:nvPr/>
        </p:nvSpPr>
        <p:spPr bwMode="auto">
          <a:xfrm>
            <a:off x="6450360" y="4510087"/>
            <a:ext cx="5334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0.9</a:t>
            </a:r>
          </a:p>
        </p:txBody>
      </p:sp>
      <p:sp>
        <p:nvSpPr>
          <p:cNvPr id="28682" name="Text Box 11"/>
          <p:cNvSpPr txBox="1">
            <a:spLocks noChangeArrowheads="1"/>
          </p:cNvSpPr>
          <p:nvPr/>
        </p:nvSpPr>
        <p:spPr bwMode="auto">
          <a:xfrm>
            <a:off x="3935760" y="6048375"/>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0.7</a:t>
            </a:r>
          </a:p>
        </p:txBody>
      </p:sp>
      <p:sp>
        <p:nvSpPr>
          <p:cNvPr id="28683" name="Text Box 12"/>
          <p:cNvSpPr txBox="1">
            <a:spLocks noChangeArrowheads="1"/>
          </p:cNvSpPr>
          <p:nvPr/>
        </p:nvSpPr>
        <p:spPr bwMode="auto">
          <a:xfrm>
            <a:off x="4926360" y="4676775"/>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0.3</a:t>
            </a:r>
          </a:p>
        </p:txBody>
      </p:sp>
      <p:sp>
        <p:nvSpPr>
          <p:cNvPr id="28684" name="Text Box 13"/>
          <p:cNvSpPr txBox="1">
            <a:spLocks noChangeArrowheads="1"/>
          </p:cNvSpPr>
          <p:nvPr/>
        </p:nvSpPr>
        <p:spPr bwMode="auto">
          <a:xfrm>
            <a:off x="4926360" y="6200775"/>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0.1</a:t>
            </a:r>
          </a:p>
        </p:txBody>
      </p:sp>
      <p:sp>
        <p:nvSpPr>
          <p:cNvPr id="28685" name="AutoShape 14"/>
          <p:cNvSpPr>
            <a:spLocks noChangeArrowheads="1"/>
          </p:cNvSpPr>
          <p:nvPr/>
        </p:nvSpPr>
        <p:spPr bwMode="auto">
          <a:xfrm>
            <a:off x="3431704" y="3798070"/>
            <a:ext cx="6019800" cy="457200"/>
          </a:xfrm>
          <a:prstGeom prst="wedgeRectCallout">
            <a:avLst>
              <a:gd name="adj1" fmla="val -49866"/>
              <a:gd name="adj2" fmla="val -26079"/>
            </a:avLst>
          </a:prstGeom>
          <a:solidFill>
            <a:schemeClr val="bg1"/>
          </a:solidFill>
          <a:ln w="9525">
            <a:solidFill>
              <a:schemeClr val="tx1"/>
            </a:solidFill>
            <a:miter lim="800000"/>
            <a:headEnd/>
            <a:tailEnd/>
          </a:ln>
        </p:spPr>
        <p:txBody>
          <a:bodyPr/>
          <a:lstStyle/>
          <a:p>
            <a:pPr algn="ctr"/>
            <a:r>
              <a:rPr lang="en-US" sz="2400" dirty="0">
                <a:solidFill>
                  <a:srgbClr val="CC0000"/>
                </a:solidFill>
                <a:latin typeface="Calibri"/>
                <a:cs typeface="Calibri"/>
              </a:rPr>
              <a:t>Two new ways of representing the same CPT</a:t>
            </a:r>
          </a:p>
        </p:txBody>
      </p:sp>
      <p:grpSp>
        <p:nvGrpSpPr>
          <p:cNvPr id="28687" name="Group 1"/>
          <p:cNvGrpSpPr>
            <a:grpSpLocks/>
          </p:cNvGrpSpPr>
          <p:nvPr/>
        </p:nvGrpSpPr>
        <p:grpSpPr bwMode="auto">
          <a:xfrm>
            <a:off x="7136160" y="5029200"/>
            <a:ext cx="2133600" cy="1066800"/>
            <a:chOff x="2057400" y="3260725"/>
            <a:chExt cx="2133600" cy="1066800"/>
          </a:xfrm>
        </p:grpSpPr>
        <p:sp>
          <p:nvSpPr>
            <p:cNvPr id="28718" name="Rectangle 7"/>
            <p:cNvSpPr>
              <a:spLocks noChangeArrowheads="1"/>
            </p:cNvSpPr>
            <p:nvPr/>
          </p:nvSpPr>
          <p:spPr bwMode="auto">
            <a:xfrm>
              <a:off x="2057400" y="3260725"/>
              <a:ext cx="685800" cy="381000"/>
            </a:xfrm>
            <a:prstGeom prst="rect">
              <a:avLst/>
            </a:prstGeom>
            <a:solidFill>
              <a:srgbClr val="FFCC00"/>
            </a:solidFill>
            <a:ln w="9525">
              <a:solidFill>
                <a:schemeClr val="tx1"/>
              </a:solidFill>
              <a:miter lim="800000"/>
              <a:headEnd/>
              <a:tailEnd/>
            </a:ln>
          </p:spPr>
          <p:txBody>
            <a:bodyPr wrap="none" anchor="ctr"/>
            <a:lstStyle/>
            <a:p>
              <a:pPr algn="ctr"/>
              <a:r>
                <a:rPr lang="en-US">
                  <a:latin typeface="Calibri"/>
                  <a:cs typeface="Calibri"/>
                </a:rPr>
                <a:t>sun</a:t>
              </a:r>
            </a:p>
          </p:txBody>
        </p:sp>
        <p:sp>
          <p:nvSpPr>
            <p:cNvPr id="28719" name="Rectangle 8"/>
            <p:cNvSpPr>
              <a:spLocks noChangeArrowheads="1"/>
            </p:cNvSpPr>
            <p:nvPr/>
          </p:nvSpPr>
          <p:spPr bwMode="auto">
            <a:xfrm>
              <a:off x="2057400" y="3946525"/>
              <a:ext cx="685800" cy="381000"/>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rain</a:t>
              </a:r>
            </a:p>
          </p:txBody>
        </p:sp>
        <p:sp>
          <p:nvSpPr>
            <p:cNvPr id="28720" name="Rectangle 9"/>
            <p:cNvSpPr>
              <a:spLocks noChangeArrowheads="1"/>
            </p:cNvSpPr>
            <p:nvPr/>
          </p:nvSpPr>
          <p:spPr bwMode="auto">
            <a:xfrm>
              <a:off x="3505200" y="3260725"/>
              <a:ext cx="685800" cy="381000"/>
            </a:xfrm>
            <a:prstGeom prst="rect">
              <a:avLst/>
            </a:prstGeom>
            <a:solidFill>
              <a:srgbClr val="FFCC00"/>
            </a:solidFill>
            <a:ln w="9525">
              <a:solidFill>
                <a:schemeClr val="tx1"/>
              </a:solidFill>
              <a:miter lim="800000"/>
              <a:headEnd/>
              <a:tailEnd/>
            </a:ln>
          </p:spPr>
          <p:txBody>
            <a:bodyPr wrap="none" anchor="ctr"/>
            <a:lstStyle/>
            <a:p>
              <a:pPr algn="ctr"/>
              <a:r>
                <a:rPr lang="en-US">
                  <a:latin typeface="Calibri"/>
                  <a:cs typeface="Calibri"/>
                </a:rPr>
                <a:t>sun</a:t>
              </a:r>
            </a:p>
          </p:txBody>
        </p:sp>
        <p:sp>
          <p:nvSpPr>
            <p:cNvPr id="28721" name="Rectangle 10"/>
            <p:cNvSpPr>
              <a:spLocks noChangeArrowheads="1"/>
            </p:cNvSpPr>
            <p:nvPr/>
          </p:nvSpPr>
          <p:spPr bwMode="auto">
            <a:xfrm>
              <a:off x="3505200" y="3946525"/>
              <a:ext cx="685800" cy="381000"/>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rain</a:t>
              </a:r>
            </a:p>
          </p:txBody>
        </p:sp>
        <p:cxnSp>
          <p:nvCxnSpPr>
            <p:cNvPr id="28722" name="AutoShape 15"/>
            <p:cNvCxnSpPr>
              <a:cxnSpLocks noChangeShapeType="1"/>
              <a:stCxn id="28718" idx="3"/>
              <a:endCxn id="28720" idx="1"/>
            </p:cNvCxnSpPr>
            <p:nvPr/>
          </p:nvCxnSpPr>
          <p:spPr bwMode="auto">
            <a:xfrm>
              <a:off x="2743200" y="3451225"/>
              <a:ext cx="762000"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723" name="AutoShape 16"/>
            <p:cNvCxnSpPr>
              <a:cxnSpLocks noChangeShapeType="1"/>
              <a:stCxn id="28718" idx="3"/>
              <a:endCxn id="28721" idx="1"/>
            </p:cNvCxnSpPr>
            <p:nvPr/>
          </p:nvCxnSpPr>
          <p:spPr bwMode="auto">
            <a:xfrm>
              <a:off x="2743200" y="3451225"/>
              <a:ext cx="762000" cy="6858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724" name="AutoShape 17"/>
            <p:cNvCxnSpPr>
              <a:cxnSpLocks noChangeShapeType="1"/>
              <a:stCxn id="28719" idx="3"/>
              <a:endCxn id="28720" idx="1"/>
            </p:cNvCxnSpPr>
            <p:nvPr/>
          </p:nvCxnSpPr>
          <p:spPr bwMode="auto">
            <a:xfrm flipV="1">
              <a:off x="2743200" y="3451225"/>
              <a:ext cx="762000" cy="6858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725" name="AutoShape 18"/>
            <p:cNvCxnSpPr>
              <a:cxnSpLocks noChangeShapeType="1"/>
              <a:stCxn id="28719" idx="3"/>
              <a:endCxn id="28721" idx="1"/>
            </p:cNvCxnSpPr>
            <p:nvPr/>
          </p:nvCxnSpPr>
          <p:spPr bwMode="auto">
            <a:xfrm>
              <a:off x="2743200" y="4137025"/>
              <a:ext cx="762000"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grpSp>
      <p:sp>
        <p:nvSpPr>
          <p:cNvPr id="28688" name="Text Box 12"/>
          <p:cNvSpPr txBox="1">
            <a:spLocks noChangeArrowheads="1"/>
          </p:cNvSpPr>
          <p:nvPr/>
        </p:nvSpPr>
        <p:spPr bwMode="auto">
          <a:xfrm>
            <a:off x="8126760" y="5181600"/>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0.1</a:t>
            </a:r>
          </a:p>
        </p:txBody>
      </p:sp>
      <p:sp>
        <p:nvSpPr>
          <p:cNvPr id="28689" name="Text Box 10"/>
          <p:cNvSpPr txBox="1">
            <a:spLocks noChangeArrowheads="1"/>
          </p:cNvSpPr>
          <p:nvPr/>
        </p:nvSpPr>
        <p:spPr bwMode="auto">
          <a:xfrm>
            <a:off x="8126760" y="4814887"/>
            <a:ext cx="5334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0.9</a:t>
            </a:r>
          </a:p>
        </p:txBody>
      </p:sp>
      <p:sp>
        <p:nvSpPr>
          <p:cNvPr id="28690" name="Text Box 10"/>
          <p:cNvSpPr txBox="1">
            <a:spLocks noChangeArrowheads="1"/>
          </p:cNvSpPr>
          <p:nvPr/>
        </p:nvSpPr>
        <p:spPr bwMode="auto">
          <a:xfrm>
            <a:off x="8126760" y="5943600"/>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0.7</a:t>
            </a:r>
          </a:p>
        </p:txBody>
      </p:sp>
      <p:sp>
        <p:nvSpPr>
          <p:cNvPr id="28691" name="Text Box 10"/>
          <p:cNvSpPr txBox="1">
            <a:spLocks noChangeArrowheads="1"/>
          </p:cNvSpPr>
          <p:nvPr/>
        </p:nvSpPr>
        <p:spPr bwMode="auto">
          <a:xfrm>
            <a:off x="8126760" y="5500687"/>
            <a:ext cx="5334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0.3</a:t>
            </a:r>
          </a:p>
        </p:txBody>
      </p:sp>
      <p:graphicFrame>
        <p:nvGraphicFramePr>
          <p:cNvPr id="29" name="Table 28"/>
          <p:cNvGraphicFramePr>
            <a:graphicFrameLocks noGrp="1"/>
          </p:cNvGraphicFramePr>
          <p:nvPr>
            <p:extLst/>
          </p:nvPr>
        </p:nvGraphicFramePr>
        <p:xfrm>
          <a:off x="1219200" y="4495800"/>
          <a:ext cx="2220913" cy="1844675"/>
        </p:xfrm>
        <a:graphic>
          <a:graphicData uri="http://schemas.openxmlformats.org/drawingml/2006/table">
            <a:tbl>
              <a:tblPr firstRow="1" bandRow="1">
                <a:tableStyleId>{10A1B5D5-9B99-4C35-A422-299274C87663}</a:tableStyleId>
              </a:tblPr>
              <a:tblGrid>
                <a:gridCol w="563878">
                  <a:extLst>
                    <a:ext uri="{9D8B030D-6E8A-4147-A177-3AD203B41FA5}">
                      <a16:colId xmlns:a16="http://schemas.microsoft.com/office/drawing/2014/main" val="20000"/>
                    </a:ext>
                  </a:extLst>
                </a:gridCol>
                <a:gridCol w="563878">
                  <a:extLst>
                    <a:ext uri="{9D8B030D-6E8A-4147-A177-3AD203B41FA5}">
                      <a16:colId xmlns:a16="http://schemas.microsoft.com/office/drawing/2014/main" val="20001"/>
                    </a:ext>
                  </a:extLst>
                </a:gridCol>
                <a:gridCol w="1093157">
                  <a:extLst>
                    <a:ext uri="{9D8B030D-6E8A-4147-A177-3AD203B41FA5}">
                      <a16:colId xmlns:a16="http://schemas.microsoft.com/office/drawing/2014/main" val="20002"/>
                    </a:ext>
                  </a:extLst>
                </a:gridCol>
              </a:tblGrid>
              <a:tr h="381131">
                <a:tc>
                  <a:txBody>
                    <a:bodyPr/>
                    <a:lstStyle/>
                    <a:p>
                      <a:pPr algn="ctr"/>
                      <a:r>
                        <a:rPr lang="en-US" sz="1800" b="1" i="0" u="none" baseline="0" dirty="0">
                          <a:solidFill>
                            <a:schemeClr val="tx1"/>
                          </a:solidFill>
                          <a:latin typeface="Calibri"/>
                          <a:cs typeface="Calibri"/>
                        </a:rPr>
                        <a:t>X</a:t>
                      </a:r>
                      <a:r>
                        <a:rPr lang="en-US" sz="1800" b="1" i="0" u="none" baseline="-25000" dirty="0">
                          <a:solidFill>
                            <a:schemeClr val="tx1"/>
                          </a:solidFill>
                          <a:latin typeface="Calibri"/>
                          <a:cs typeface="Calibri"/>
                        </a:rPr>
                        <a:t>t</a:t>
                      </a:r>
                      <a:r>
                        <a:rPr lang="en-US" sz="1800" b="1" baseline="-25000" dirty="0">
                          <a:solidFill>
                            <a:schemeClr val="tx1"/>
                          </a:solidFill>
                          <a:latin typeface="Calibri"/>
                          <a:cs typeface="Calibri"/>
                        </a:rPr>
                        <a:t>-1</a:t>
                      </a: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1" i="0" u="none" baseline="0" dirty="0" err="1">
                          <a:solidFill>
                            <a:schemeClr val="tx1"/>
                          </a:solidFill>
                          <a:latin typeface="Calibri"/>
                          <a:cs typeface="Calibri"/>
                        </a:rPr>
                        <a:t>X</a:t>
                      </a:r>
                      <a:r>
                        <a:rPr lang="en-US" sz="1800" b="1" i="0" u="none" baseline="-25000" dirty="0" err="1">
                          <a:solidFill>
                            <a:schemeClr val="tx1"/>
                          </a:solidFill>
                          <a:latin typeface="Calibri"/>
                          <a:cs typeface="Calibri"/>
                        </a:rPr>
                        <a:t>t</a:t>
                      </a:r>
                      <a:endParaRPr lang="en-US" sz="1800" b="1" i="0" u="none" baseline="-25000" dirty="0">
                        <a:solidFill>
                          <a:schemeClr val="tx1"/>
                        </a:solidFill>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1" dirty="0">
                          <a:solidFill>
                            <a:schemeClr val="tx1"/>
                          </a:solidFill>
                          <a:latin typeface="Calibri"/>
                          <a:cs typeface="Calibri"/>
                        </a:rPr>
                        <a:t>P(</a:t>
                      </a:r>
                      <a:r>
                        <a:rPr lang="en-US" sz="1800" b="1" i="0" u="none" baseline="0" dirty="0">
                          <a:solidFill>
                            <a:schemeClr val="tx1"/>
                          </a:solidFill>
                          <a:latin typeface="Calibri"/>
                          <a:cs typeface="Calibri"/>
                        </a:rPr>
                        <a:t>X</a:t>
                      </a:r>
                      <a:r>
                        <a:rPr lang="en-US" sz="1800" b="1" i="0" u="none" baseline="-25000" dirty="0">
                          <a:solidFill>
                            <a:schemeClr val="tx1"/>
                          </a:solidFill>
                          <a:latin typeface="Calibri"/>
                          <a:cs typeface="Calibri"/>
                        </a:rPr>
                        <a:t>t</a:t>
                      </a:r>
                      <a:r>
                        <a:rPr lang="en-US" sz="1800" b="1" dirty="0">
                          <a:solidFill>
                            <a:schemeClr val="tx1"/>
                          </a:solidFill>
                          <a:latin typeface="Calibri"/>
                          <a:cs typeface="Calibri"/>
                        </a:rPr>
                        <a:t>|</a:t>
                      </a:r>
                      <a:r>
                        <a:rPr lang="en-US" sz="1800" b="1" i="0" u="none" baseline="0" dirty="0">
                          <a:solidFill>
                            <a:schemeClr val="tx1"/>
                          </a:solidFill>
                          <a:latin typeface="Calibri"/>
                          <a:cs typeface="Calibri"/>
                        </a:rPr>
                        <a:t>X</a:t>
                      </a:r>
                      <a:r>
                        <a:rPr lang="en-US" sz="1800" b="1" i="0" u="none" baseline="-25000" dirty="0">
                          <a:solidFill>
                            <a:schemeClr val="tx1"/>
                          </a:solidFill>
                          <a:latin typeface="Calibri"/>
                          <a:cs typeface="Calibri"/>
                        </a:rPr>
                        <a:t>t</a:t>
                      </a:r>
                      <a:r>
                        <a:rPr lang="en-US" sz="1800" b="1" baseline="-25000" dirty="0">
                          <a:solidFill>
                            <a:schemeClr val="tx1"/>
                          </a:solidFill>
                          <a:latin typeface="Calibri"/>
                          <a:cs typeface="Calibri"/>
                        </a:rPr>
                        <a:t>-1</a:t>
                      </a:r>
                      <a:r>
                        <a:rPr lang="en-US" sz="1800" b="1" dirty="0">
                          <a:solidFill>
                            <a:schemeClr val="tx1"/>
                          </a:solidFill>
                          <a:latin typeface="Calibri"/>
                          <a:cs typeface="Calibri"/>
                        </a:rPr>
                        <a:t>)</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latin typeface="Calibri"/>
                          <a:cs typeface="Calibri"/>
                        </a:rPr>
                        <a:t>sun</a:t>
                      </a: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sun</a:t>
                      </a: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0.9</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sun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0.1</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sun</a:t>
                      </a: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0.3</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latin typeface="Calibri"/>
                          <a:cs typeface="Calibri"/>
                        </a:rPr>
                        <a:t>0.7</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39" name="Rectangle 3"/>
          <p:cNvSpPr txBox="1">
            <a:spLocks noChangeArrowheads="1"/>
          </p:cNvSpPr>
          <p:nvPr/>
        </p:nvSpPr>
        <p:spPr bwMode="auto">
          <a:xfrm>
            <a:off x="457200" y="2819400"/>
            <a:ext cx="4724400" cy="16002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800" dirty="0">
                <a:ea typeface="ＭＳ Ｐゴシック" pitchFamily="34" charset="-128"/>
              </a:rPr>
              <a:t>Initial distribution: 1.0 sun</a:t>
            </a:r>
          </a:p>
          <a:p>
            <a:pPr lvl="2"/>
            <a:endParaRPr lang="en-US" dirty="0">
              <a:ea typeface="ＭＳ Ｐゴシック" pitchFamily="34" charset="-128"/>
            </a:endParaRPr>
          </a:p>
          <a:p>
            <a:r>
              <a:rPr lang="en-US" sz="2800" dirty="0">
                <a:ea typeface="ＭＳ Ｐゴシック" pitchFamily="34" charset="-128"/>
              </a:rPr>
              <a:t>CPT P(</a:t>
            </a:r>
            <a:r>
              <a:rPr lang="en-US" sz="2800" dirty="0" err="1">
                <a:ea typeface="ＭＳ Ｐゴシック" pitchFamily="34" charset="-128"/>
              </a:rPr>
              <a:t>X</a:t>
            </a:r>
            <a:r>
              <a:rPr lang="en-US" sz="2800" baseline="-25000" dirty="0" err="1">
                <a:ea typeface="ＭＳ Ｐゴシック" pitchFamily="34" charset="-128"/>
              </a:rPr>
              <a:t>t</a:t>
            </a:r>
            <a:r>
              <a:rPr lang="en-US" sz="2800" dirty="0">
                <a:ea typeface="ＭＳ Ｐゴシック" pitchFamily="34" charset="-128"/>
              </a:rPr>
              <a:t> | X</a:t>
            </a:r>
            <a:r>
              <a:rPr lang="en-US" sz="2800" baseline="-25000" dirty="0">
                <a:ea typeface="ＭＳ Ｐゴシック" pitchFamily="34" charset="-128"/>
              </a:rPr>
              <a:t>t-1</a:t>
            </a:r>
            <a:r>
              <a:rPr lang="en-US" sz="2800" dirty="0">
                <a:ea typeface="ＭＳ Ｐゴシック" pitchFamily="34" charset="-128"/>
              </a:rPr>
              <a:t>):</a:t>
            </a:r>
          </a:p>
          <a:p>
            <a:pPr lvl="1"/>
            <a:endParaRPr lang="en-US" sz="2400" dirty="0">
              <a:ea typeface="ＭＳ Ｐゴシック" pitchFamily="34" charset="-128"/>
            </a:endParaRPr>
          </a:p>
          <a:p>
            <a:pPr lvl="1"/>
            <a:endParaRPr lang="en-US" sz="2400" dirty="0">
              <a:ea typeface="ＭＳ Ｐゴシック" pitchFamily="34" charset="-128"/>
            </a:endParaRPr>
          </a:p>
          <a:p>
            <a:pPr lvl="1"/>
            <a:endParaRPr lang="en-US" sz="2400" dirty="0">
              <a:ea typeface="ＭＳ Ｐゴシック" pitchFamily="34" charset="-128"/>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7849" y="1234062"/>
            <a:ext cx="4680520" cy="1939352"/>
          </a:xfrm>
          <a:prstGeom prst="rect">
            <a:avLst/>
          </a:prstGeom>
        </p:spPr>
      </p:pic>
      <p:sp>
        <p:nvSpPr>
          <p:cNvPr id="3" name="Date Placeholder 2"/>
          <p:cNvSpPr>
            <a:spLocks noGrp="1"/>
          </p:cNvSpPr>
          <p:nvPr>
            <p:ph type="dt" sz="half" idx="10"/>
          </p:nvPr>
        </p:nvSpPr>
        <p:spPr/>
        <p:txBody>
          <a:bodyPr/>
          <a:lstStyle/>
          <a:p>
            <a:pPr>
              <a:defRPr/>
            </a:pPr>
            <a:fld id="{9A76D0B2-F8B7-4871-8B23-0D024CC9F3C8}" type="datetime8">
              <a:rPr lang="en-US" smtClean="0"/>
              <a:t>1/17/2021 11:30 AM</a:t>
            </a:fld>
            <a:endParaRPr lang="en-US"/>
          </a:p>
        </p:txBody>
      </p:sp>
      <p:sp>
        <p:nvSpPr>
          <p:cNvPr id="4" name="Slide Number Placeholder 3"/>
          <p:cNvSpPr>
            <a:spLocks noGrp="1"/>
          </p:cNvSpPr>
          <p:nvPr>
            <p:ph type="sldNum" sz="quarter" idx="12"/>
          </p:nvPr>
        </p:nvSpPr>
        <p:spPr/>
        <p:txBody>
          <a:bodyPr/>
          <a:lstStyle/>
          <a:p>
            <a:pPr>
              <a:defRPr/>
            </a:pPr>
            <a:fld id="{54CD2F88-8A41-4E7F-9278-91FE67E35F94}" type="slidenum">
              <a:rPr lang="en-US" smtClean="0"/>
              <a:pPr>
                <a:defRPr/>
              </a:pPr>
              <a:t>251</a:t>
            </a:fld>
            <a:endParaRPr lang="en-US"/>
          </a:p>
        </p:txBody>
      </p:sp>
    </p:spTree>
    <p:extLst>
      <p:ext uri="{BB962C8B-B14F-4D97-AF65-F5344CB8AC3E}">
        <p14:creationId xmlns:p14="http://schemas.microsoft.com/office/powerpoint/2010/main" val="36442261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8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7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67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67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67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67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68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68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68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68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68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868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68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68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69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6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animBg="1"/>
      <p:bldP spid="28676" grpId="0" animBg="1"/>
      <p:bldP spid="28681" grpId="0"/>
      <p:bldP spid="28682" grpId="0"/>
      <p:bldP spid="28683" grpId="0"/>
      <p:bldP spid="28684" grpId="0"/>
      <p:bldP spid="28685" grpId="0" animBg="1"/>
      <p:bldP spid="28688" grpId="0"/>
      <p:bldP spid="28689" grpId="0"/>
      <p:bldP spid="28690" grpId="0"/>
      <p:bldP spid="28691" grpId="0"/>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Markov Chain: Weather</a:t>
            </a:r>
          </a:p>
        </p:txBody>
      </p:sp>
      <p:sp>
        <p:nvSpPr>
          <p:cNvPr id="3" name="Content Placeholder 2"/>
          <p:cNvSpPr>
            <a:spLocks noGrp="1"/>
          </p:cNvSpPr>
          <p:nvPr>
            <p:ph idx="1"/>
          </p:nvPr>
        </p:nvSpPr>
        <p:spPr/>
        <p:txBody>
          <a:bodyPr/>
          <a:lstStyle/>
          <a:p>
            <a:r>
              <a:rPr lang="en-US" sz="2800" dirty="0"/>
              <a:t>Initial distribution: 1.0 sun</a:t>
            </a:r>
          </a:p>
          <a:p>
            <a:endParaRPr lang="en-US" sz="2800" dirty="0"/>
          </a:p>
          <a:p>
            <a:pPr marL="0" indent="0">
              <a:buNone/>
            </a:pPr>
            <a:endParaRPr lang="en-US" sz="2800" dirty="0"/>
          </a:p>
          <a:p>
            <a:r>
              <a:rPr lang="en-US" sz="2800" dirty="0"/>
              <a:t>What is the probability distribution after one step?</a:t>
            </a:r>
          </a:p>
        </p:txBody>
      </p:sp>
      <p:sp>
        <p:nvSpPr>
          <p:cNvPr id="5" name="Oval 4"/>
          <p:cNvSpPr>
            <a:spLocks noChangeArrowheads="1"/>
          </p:cNvSpPr>
          <p:nvPr/>
        </p:nvSpPr>
        <p:spPr bwMode="auto">
          <a:xfrm>
            <a:off x="6382321" y="1690688"/>
            <a:ext cx="609600" cy="609600"/>
          </a:xfrm>
          <a:prstGeom prst="ellipse">
            <a:avLst/>
          </a:prstGeom>
          <a:solidFill>
            <a:schemeClr val="accent1"/>
          </a:solidFill>
          <a:ln w="28575">
            <a:solidFill>
              <a:schemeClr val="tx1"/>
            </a:solidFill>
            <a:round/>
            <a:headEnd/>
            <a:tailEnd/>
          </a:ln>
        </p:spPr>
        <p:txBody>
          <a:bodyPr wrap="none" anchor="ctr"/>
          <a:lstStyle/>
          <a:p>
            <a:pPr algn="ctr"/>
            <a:r>
              <a:rPr lang="en-US" dirty="0">
                <a:latin typeface="Calibri"/>
                <a:cs typeface="Calibri"/>
              </a:rPr>
              <a:t>rain</a:t>
            </a:r>
          </a:p>
        </p:txBody>
      </p:sp>
      <p:sp>
        <p:nvSpPr>
          <p:cNvPr id="6" name="Oval 5"/>
          <p:cNvSpPr>
            <a:spLocks noChangeArrowheads="1"/>
          </p:cNvSpPr>
          <p:nvPr/>
        </p:nvSpPr>
        <p:spPr bwMode="auto">
          <a:xfrm>
            <a:off x="7830121" y="1690688"/>
            <a:ext cx="609600" cy="609600"/>
          </a:xfrm>
          <a:prstGeom prst="ellipse">
            <a:avLst/>
          </a:prstGeom>
          <a:solidFill>
            <a:srgbClr val="FFCC00"/>
          </a:solidFill>
          <a:ln w="28575">
            <a:solidFill>
              <a:schemeClr val="tx1"/>
            </a:solidFill>
            <a:round/>
            <a:headEnd/>
            <a:tailEnd/>
          </a:ln>
        </p:spPr>
        <p:txBody>
          <a:bodyPr wrap="none" anchor="ctr"/>
          <a:lstStyle/>
          <a:p>
            <a:pPr algn="ctr"/>
            <a:r>
              <a:rPr lang="en-US">
                <a:latin typeface="Calibri"/>
                <a:cs typeface="Calibri"/>
              </a:rPr>
              <a:t>sun</a:t>
            </a:r>
          </a:p>
        </p:txBody>
      </p:sp>
      <p:cxnSp>
        <p:nvCxnSpPr>
          <p:cNvPr id="7" name="AutoShape 6"/>
          <p:cNvCxnSpPr>
            <a:cxnSpLocks noChangeShapeType="1"/>
            <a:stCxn id="5" idx="0"/>
            <a:endCxn id="6" idx="0"/>
          </p:cNvCxnSpPr>
          <p:nvPr/>
        </p:nvCxnSpPr>
        <p:spPr bwMode="auto">
          <a:xfrm rot="5400000" flipV="1">
            <a:off x="7410227" y="953294"/>
            <a:ext cx="1588" cy="1447800"/>
          </a:xfrm>
          <a:prstGeom prst="curvedConnector3">
            <a:avLst>
              <a:gd name="adj1" fmla="val -25800009"/>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8" name="AutoShape 7"/>
          <p:cNvCxnSpPr>
            <a:cxnSpLocks noChangeShapeType="1"/>
            <a:stCxn id="6" idx="4"/>
            <a:endCxn id="5" idx="4"/>
          </p:cNvCxnSpPr>
          <p:nvPr/>
        </p:nvCxnSpPr>
        <p:spPr bwMode="auto">
          <a:xfrm rot="5400000">
            <a:off x="7410227" y="1591469"/>
            <a:ext cx="1588" cy="1447800"/>
          </a:xfrm>
          <a:prstGeom prst="curvedConnector3">
            <a:avLst>
              <a:gd name="adj1" fmla="val 28800009"/>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9" name="AutoShape 8"/>
          <p:cNvCxnSpPr>
            <a:cxnSpLocks noChangeShapeType="1"/>
            <a:stCxn id="6" idx="7"/>
            <a:endCxn id="6" idx="6"/>
          </p:cNvCxnSpPr>
          <p:nvPr/>
        </p:nvCxnSpPr>
        <p:spPr bwMode="auto">
          <a:xfrm rot="5400000" flipV="1">
            <a:off x="8287321" y="1828800"/>
            <a:ext cx="230188" cy="103187"/>
          </a:xfrm>
          <a:prstGeom prst="curvedConnector4">
            <a:avLst>
              <a:gd name="adj1" fmla="val -212417"/>
              <a:gd name="adj2" fmla="val 472306"/>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0" name="AutoShape 9"/>
          <p:cNvCxnSpPr>
            <a:cxnSpLocks noChangeShapeType="1"/>
            <a:stCxn id="5" idx="3"/>
            <a:endCxn id="5" idx="2"/>
          </p:cNvCxnSpPr>
          <p:nvPr/>
        </p:nvCxnSpPr>
        <p:spPr bwMode="auto">
          <a:xfrm rot="16200000" flipV="1">
            <a:off x="6304533" y="2058988"/>
            <a:ext cx="230187" cy="103188"/>
          </a:xfrm>
          <a:prstGeom prst="curvedConnector4">
            <a:avLst>
              <a:gd name="adj1" fmla="val -249657"/>
              <a:gd name="adj2" fmla="val 478458"/>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11" name="Text Box 10"/>
          <p:cNvSpPr txBox="1">
            <a:spLocks noChangeArrowheads="1"/>
          </p:cNvSpPr>
          <p:nvPr/>
        </p:nvSpPr>
        <p:spPr bwMode="auto">
          <a:xfrm>
            <a:off x="8682608" y="1143000"/>
            <a:ext cx="5334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0.9</a:t>
            </a:r>
          </a:p>
        </p:txBody>
      </p:sp>
      <p:sp>
        <p:nvSpPr>
          <p:cNvPr id="12" name="Text Box 11"/>
          <p:cNvSpPr txBox="1">
            <a:spLocks noChangeArrowheads="1"/>
          </p:cNvSpPr>
          <p:nvPr/>
        </p:nvSpPr>
        <p:spPr bwMode="auto">
          <a:xfrm>
            <a:off x="6168008" y="2681288"/>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0.7</a:t>
            </a:r>
          </a:p>
        </p:txBody>
      </p:sp>
      <p:sp>
        <p:nvSpPr>
          <p:cNvPr id="13" name="Text Box 12"/>
          <p:cNvSpPr txBox="1">
            <a:spLocks noChangeArrowheads="1"/>
          </p:cNvSpPr>
          <p:nvPr/>
        </p:nvSpPr>
        <p:spPr bwMode="auto">
          <a:xfrm>
            <a:off x="7158608" y="1309688"/>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0.3</a:t>
            </a:r>
          </a:p>
        </p:txBody>
      </p:sp>
      <p:sp>
        <p:nvSpPr>
          <p:cNvPr id="14" name="Text Box 13"/>
          <p:cNvSpPr txBox="1">
            <a:spLocks noChangeArrowheads="1"/>
          </p:cNvSpPr>
          <p:nvPr/>
        </p:nvSpPr>
        <p:spPr bwMode="auto">
          <a:xfrm>
            <a:off x="7158608" y="2743200"/>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0.1</a:t>
            </a:r>
          </a:p>
        </p:txBody>
      </p:sp>
      <p:pic>
        <p:nvPicPr>
          <p:cNvPr id="16" name="Picture 15" descr="txp_fig"/>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1066800" y="5212325"/>
            <a:ext cx="8497887" cy="781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 name="Picture 21" descr="txp_fig.png"/>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bwMode="auto">
          <a:xfrm>
            <a:off x="3962400" y="6248400"/>
            <a:ext cx="3632200" cy="25515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4" name="Picture 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600" y="4089400"/>
            <a:ext cx="2077235" cy="396658"/>
          </a:xfrm>
          <a:prstGeom prst="rect">
            <a:avLst/>
          </a:prstGeom>
        </p:spPr>
      </p:pic>
      <p:pic>
        <p:nvPicPr>
          <p:cNvPr id="15" name="Picture 14"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00400" y="4038600"/>
            <a:ext cx="3465534" cy="762000"/>
          </a:xfrm>
          <a:prstGeom prst="rect">
            <a:avLst/>
          </a:prstGeom>
        </p:spPr>
      </p:pic>
      <p:pic>
        <p:nvPicPr>
          <p:cNvPr id="17" name="Picture 16"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61967" y="4038600"/>
            <a:ext cx="4363233" cy="762000"/>
          </a:xfrm>
          <a:prstGeom prst="rect">
            <a:avLst/>
          </a:prstGeom>
        </p:spPr>
      </p:pic>
      <p:sp>
        <p:nvSpPr>
          <p:cNvPr id="18" name="Date Placeholder 17"/>
          <p:cNvSpPr>
            <a:spLocks noGrp="1"/>
          </p:cNvSpPr>
          <p:nvPr>
            <p:ph type="dt" sz="half" idx="10"/>
          </p:nvPr>
        </p:nvSpPr>
        <p:spPr/>
        <p:txBody>
          <a:bodyPr/>
          <a:lstStyle/>
          <a:p>
            <a:pPr>
              <a:defRPr/>
            </a:pPr>
            <a:fld id="{81ED0C68-76B1-4A18-8768-716BD986EBE1}" type="datetime8">
              <a:rPr lang="en-US" smtClean="0"/>
              <a:t>1/17/2021 11:30 AM</a:t>
            </a:fld>
            <a:endParaRPr lang="en-US"/>
          </a:p>
        </p:txBody>
      </p:sp>
      <p:sp>
        <p:nvSpPr>
          <p:cNvPr id="19" name="Slide Number Placeholder 18"/>
          <p:cNvSpPr>
            <a:spLocks noGrp="1"/>
          </p:cNvSpPr>
          <p:nvPr>
            <p:ph type="sldNum" sz="quarter" idx="12"/>
          </p:nvPr>
        </p:nvSpPr>
        <p:spPr/>
        <p:txBody>
          <a:bodyPr/>
          <a:lstStyle/>
          <a:p>
            <a:pPr>
              <a:defRPr/>
            </a:pPr>
            <a:fld id="{54CD2F88-8A41-4E7F-9278-91FE67E35F94}" type="slidenum">
              <a:rPr lang="en-US" smtClean="0"/>
              <a:pPr>
                <a:defRPr/>
              </a:pPr>
              <a:t>252</a:t>
            </a:fld>
            <a:endParaRPr lang="en-US"/>
          </a:p>
        </p:txBody>
      </p:sp>
    </p:spTree>
    <p:extLst>
      <p:ext uri="{BB962C8B-B14F-4D97-AF65-F5344CB8AC3E}">
        <p14:creationId xmlns:p14="http://schemas.microsoft.com/office/powerpoint/2010/main" val="17525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r>
              <a:rPr lang="en-US">
                <a:ea typeface="ＭＳ Ｐゴシック" pitchFamily="34" charset="-128"/>
              </a:rPr>
              <a:t>Mini-Forward Algorithm</a:t>
            </a:r>
          </a:p>
        </p:txBody>
      </p:sp>
      <p:sp>
        <p:nvSpPr>
          <p:cNvPr id="29698" name="Rectangle 3"/>
          <p:cNvSpPr>
            <a:spLocks noGrp="1" noChangeArrowheads="1"/>
          </p:cNvSpPr>
          <p:nvPr>
            <p:ph idx="1"/>
          </p:nvPr>
        </p:nvSpPr>
        <p:spPr>
          <a:xfrm>
            <a:off x="457200" y="1600200"/>
            <a:ext cx="8458200" cy="4525963"/>
          </a:xfrm>
        </p:spPr>
        <p:txBody>
          <a:bodyPr/>
          <a:lstStyle/>
          <a:p>
            <a:r>
              <a:rPr lang="en-US" sz="2800" dirty="0">
                <a:ea typeface="ＭＳ Ｐゴシック" pitchFamily="34" charset="-128"/>
              </a:rPr>
              <a:t>Question: What’</a:t>
            </a:r>
            <a:r>
              <a:rPr lang="en-US" altLang="ja-JP" sz="2800" dirty="0">
                <a:ea typeface="ＭＳ Ｐゴシック" pitchFamily="34" charset="-128"/>
              </a:rPr>
              <a:t>s P(X) on some day t?</a:t>
            </a:r>
          </a:p>
        </p:txBody>
      </p:sp>
      <p:pic>
        <p:nvPicPr>
          <p:cNvPr id="10265" name="Picture 28" descr="txp_fig"/>
          <p:cNvPicPr>
            <a:picLocks noChangeAspect="1" noChangeArrowheads="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295400" y="4343400"/>
            <a:ext cx="2605087"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66" name="Line 29"/>
          <p:cNvSpPr>
            <a:spLocks noChangeShapeType="1"/>
          </p:cNvSpPr>
          <p:nvPr/>
        </p:nvSpPr>
        <p:spPr bwMode="auto">
          <a:xfrm flipH="1" flipV="1">
            <a:off x="4114800" y="6248400"/>
            <a:ext cx="10668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0267" name="Text Box 30"/>
          <p:cNvSpPr txBox="1">
            <a:spLocks noChangeArrowheads="1"/>
          </p:cNvSpPr>
          <p:nvPr/>
        </p:nvSpPr>
        <p:spPr bwMode="auto">
          <a:xfrm>
            <a:off x="5105400" y="6324600"/>
            <a:ext cx="24384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i="1" dirty="0">
                <a:solidFill>
                  <a:srgbClr val="000000"/>
                </a:solidFill>
              </a:rPr>
              <a:t>Forward simulation</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1862" y="2423320"/>
            <a:ext cx="4480838" cy="2743199"/>
          </a:xfrm>
          <a:prstGeom prst="rect">
            <a:avLst/>
          </a:prstGeom>
        </p:spPr>
      </p:pic>
      <p:sp>
        <p:nvSpPr>
          <p:cNvPr id="29" name="Oval 4"/>
          <p:cNvSpPr>
            <a:spLocks noChangeArrowheads="1"/>
          </p:cNvSpPr>
          <p:nvPr/>
        </p:nvSpPr>
        <p:spPr bwMode="auto">
          <a:xfrm>
            <a:off x="5638800" y="2514600"/>
            <a:ext cx="533400"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30" name="Oval 5"/>
          <p:cNvSpPr>
            <a:spLocks noChangeArrowheads="1"/>
          </p:cNvSpPr>
          <p:nvPr/>
        </p:nvSpPr>
        <p:spPr bwMode="auto">
          <a:xfrm>
            <a:off x="24384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31" name="AutoShape 6"/>
          <p:cNvCxnSpPr>
            <a:cxnSpLocks noChangeShapeType="1"/>
            <a:stCxn id="32" idx="6"/>
            <a:endCxn id="30" idx="2"/>
          </p:cNvCxnSpPr>
          <p:nvPr/>
        </p:nvCxnSpPr>
        <p:spPr bwMode="auto">
          <a:xfrm>
            <a:off x="2071688" y="27813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2" name="Oval 7"/>
          <p:cNvSpPr>
            <a:spLocks noChangeArrowheads="1"/>
          </p:cNvSpPr>
          <p:nvPr/>
        </p:nvSpPr>
        <p:spPr bwMode="auto">
          <a:xfrm>
            <a:off x="15240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33" name="Oval 8"/>
          <p:cNvSpPr>
            <a:spLocks noChangeArrowheads="1"/>
          </p:cNvSpPr>
          <p:nvPr/>
        </p:nvSpPr>
        <p:spPr bwMode="auto">
          <a:xfrm>
            <a:off x="3352800" y="2514600"/>
            <a:ext cx="533400" cy="533400"/>
          </a:xfrm>
          <a:prstGeom prst="ellipse">
            <a:avLst/>
          </a:prstGeom>
          <a:noFill/>
          <a:ln w="28575">
            <a:solidFill>
              <a:schemeClr val="tx1"/>
            </a:solidFill>
            <a:round/>
            <a:headEnd/>
            <a:tailEnd/>
          </a:ln>
        </p:spPr>
        <p:txBody>
          <a:bodyPr wrap="none" anchor="ctr"/>
          <a:lstStyle/>
          <a:p>
            <a:pPr algn="ctr"/>
            <a:r>
              <a:rPr lang="en-US" sz="2400" i="1" dirty="0">
                <a:latin typeface="Times New Roman" pitchFamily="18" charset="0"/>
                <a:cs typeface="Times New Roman" pitchFamily="18" charset="0"/>
              </a:rPr>
              <a:t>X</a:t>
            </a:r>
            <a:r>
              <a:rPr lang="en-US" sz="2400" baseline="-25000" dirty="0">
                <a:latin typeface="Times New Roman" pitchFamily="18" charset="0"/>
                <a:cs typeface="Times New Roman" pitchFamily="18" charset="0"/>
              </a:rPr>
              <a:t>3</a:t>
            </a:r>
          </a:p>
        </p:txBody>
      </p:sp>
      <p:cxnSp>
        <p:nvCxnSpPr>
          <p:cNvPr id="34" name="AutoShape 9"/>
          <p:cNvCxnSpPr>
            <a:cxnSpLocks noChangeShapeType="1"/>
            <a:stCxn id="33" idx="6"/>
            <a:endCxn id="36" idx="2"/>
          </p:cNvCxnSpPr>
          <p:nvPr/>
        </p:nvCxnSpPr>
        <p:spPr bwMode="auto">
          <a:xfrm>
            <a:off x="3900488" y="27813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35" name="AutoShape 10"/>
          <p:cNvCxnSpPr>
            <a:cxnSpLocks noChangeShapeType="1"/>
            <a:stCxn id="30" idx="6"/>
            <a:endCxn id="33" idx="2"/>
          </p:cNvCxnSpPr>
          <p:nvPr/>
        </p:nvCxnSpPr>
        <p:spPr bwMode="auto">
          <a:xfrm>
            <a:off x="2986088" y="27813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6" name="Oval 11"/>
          <p:cNvSpPr>
            <a:spLocks noChangeArrowheads="1"/>
          </p:cNvSpPr>
          <p:nvPr/>
        </p:nvSpPr>
        <p:spPr bwMode="auto">
          <a:xfrm>
            <a:off x="42672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cxnSp>
        <p:nvCxnSpPr>
          <p:cNvPr id="37" name="AutoShape 12"/>
          <p:cNvCxnSpPr>
            <a:cxnSpLocks noChangeShapeType="1"/>
            <a:stCxn id="36" idx="6"/>
            <a:endCxn id="29" idx="2"/>
          </p:cNvCxnSpPr>
          <p:nvPr/>
        </p:nvCxnSpPr>
        <p:spPr bwMode="auto">
          <a:xfrm>
            <a:off x="4814888" y="2781300"/>
            <a:ext cx="809625"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pic>
        <p:nvPicPr>
          <p:cNvPr id="3" name="Picture 2"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1600" y="5029200"/>
            <a:ext cx="1282700" cy="382741"/>
          </a:xfrm>
          <a:prstGeom prst="rect">
            <a:avLst/>
          </a:prstGeom>
        </p:spPr>
      </p:pic>
      <p:pic>
        <p:nvPicPr>
          <p:cNvPr id="4" name="Picture 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9400" y="5029200"/>
            <a:ext cx="1905000" cy="643038"/>
          </a:xfrm>
          <a:prstGeom prst="rect">
            <a:avLst/>
          </a:prstGeom>
        </p:spPr>
      </p:pic>
      <p:pic>
        <p:nvPicPr>
          <p:cNvPr id="5" name="Picture 4"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38400" y="5791200"/>
            <a:ext cx="3583303" cy="685800"/>
          </a:xfrm>
          <a:prstGeom prst="rect">
            <a:avLst/>
          </a:prstGeom>
        </p:spPr>
      </p:pic>
      <p:sp>
        <p:nvSpPr>
          <p:cNvPr id="6" name="Date Placeholder 5"/>
          <p:cNvSpPr>
            <a:spLocks noGrp="1"/>
          </p:cNvSpPr>
          <p:nvPr>
            <p:ph type="dt" sz="half" idx="10"/>
          </p:nvPr>
        </p:nvSpPr>
        <p:spPr/>
        <p:txBody>
          <a:bodyPr/>
          <a:lstStyle/>
          <a:p>
            <a:pPr>
              <a:defRPr/>
            </a:pPr>
            <a:fld id="{6635B2EE-35FC-4EE4-BDC0-687E11E3EA8B}" type="datetime8">
              <a:rPr lang="en-US" smtClean="0"/>
              <a:t>1/17/2021 11:30 AM</a:t>
            </a:fld>
            <a:endParaRPr lang="en-US"/>
          </a:p>
        </p:txBody>
      </p:sp>
      <p:sp>
        <p:nvSpPr>
          <p:cNvPr id="7" name="Slide Number Placeholder 6"/>
          <p:cNvSpPr>
            <a:spLocks noGrp="1"/>
          </p:cNvSpPr>
          <p:nvPr>
            <p:ph type="sldNum" sz="quarter" idx="12"/>
          </p:nvPr>
        </p:nvSpPr>
        <p:spPr/>
        <p:txBody>
          <a:bodyPr/>
          <a:lstStyle/>
          <a:p>
            <a:pPr>
              <a:defRPr/>
            </a:pPr>
            <a:fld id="{54CD2F88-8A41-4E7F-9278-91FE67E35F94}" type="slidenum">
              <a:rPr lang="en-US" smtClean="0"/>
              <a:pPr>
                <a:defRPr/>
              </a:pPr>
              <a:t>253</a:t>
            </a:fld>
            <a:endParaRPr lang="en-US"/>
          </a:p>
        </p:txBody>
      </p:sp>
    </p:spTree>
    <p:extLst>
      <p:ext uri="{BB962C8B-B14F-4D97-AF65-F5344CB8AC3E}">
        <p14:creationId xmlns:p14="http://schemas.microsoft.com/office/powerpoint/2010/main" val="99310503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26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a:xfrm>
            <a:off x="0" y="-38100"/>
            <a:ext cx="9448800" cy="1143000"/>
          </a:xfrm>
        </p:spPr>
        <p:txBody>
          <a:bodyPr/>
          <a:lstStyle/>
          <a:p>
            <a:r>
              <a:rPr lang="en-US" sz="4000" dirty="0">
                <a:ea typeface="ＭＳ Ｐゴシック" pitchFamily="34" charset="-128"/>
              </a:rPr>
              <a:t>Example Run of Mini-Forward Algorithm</a:t>
            </a:r>
          </a:p>
        </p:txBody>
      </p:sp>
      <p:sp>
        <p:nvSpPr>
          <p:cNvPr id="30722" name="Rectangle 3"/>
          <p:cNvSpPr>
            <a:spLocks noGrp="1" noChangeArrowheads="1"/>
          </p:cNvSpPr>
          <p:nvPr>
            <p:ph idx="1"/>
          </p:nvPr>
        </p:nvSpPr>
        <p:spPr>
          <a:xfrm>
            <a:off x="1219200" y="1219201"/>
            <a:ext cx="7901136" cy="4226024"/>
          </a:xfrm>
        </p:spPr>
        <p:txBody>
          <a:bodyPr/>
          <a:lstStyle/>
          <a:p>
            <a:pPr>
              <a:buFont typeface="Wingdings" charset="0"/>
              <a:buChar char="§"/>
              <a:defRPr/>
            </a:pPr>
            <a:r>
              <a:rPr lang="en-US" sz="2800" dirty="0"/>
              <a:t>From initial observation of sun</a:t>
            </a:r>
          </a:p>
          <a:p>
            <a:pPr lvl="1">
              <a:buFont typeface="Wingdings" charset="0"/>
              <a:buChar char="§"/>
              <a:defRPr/>
            </a:pPr>
            <a:endParaRPr lang="en-US" sz="2400" dirty="0"/>
          </a:p>
          <a:p>
            <a:pPr lvl="1">
              <a:buFont typeface="Wingdings" charset="0"/>
              <a:buChar char="§"/>
              <a:defRPr/>
            </a:pPr>
            <a:endParaRPr lang="en-US" sz="2400" dirty="0"/>
          </a:p>
          <a:p>
            <a:pPr marL="0" indent="0">
              <a:buFont typeface="Wingdings" charset="0"/>
              <a:buNone/>
              <a:defRPr/>
            </a:pPr>
            <a:r>
              <a:rPr lang="en-US" sz="2800" dirty="0"/>
              <a:t>	</a:t>
            </a:r>
          </a:p>
          <a:p>
            <a:pPr>
              <a:buFont typeface="Wingdings" charset="0"/>
              <a:buChar char="§"/>
              <a:defRPr/>
            </a:pPr>
            <a:r>
              <a:rPr lang="en-US" sz="2800" dirty="0"/>
              <a:t>From initial observation of rain</a:t>
            </a:r>
          </a:p>
          <a:p>
            <a:pPr>
              <a:buFont typeface="Wingdings" charset="0"/>
              <a:buChar char="§"/>
              <a:defRPr/>
            </a:pPr>
            <a:endParaRPr lang="en-US" sz="2800" dirty="0"/>
          </a:p>
          <a:p>
            <a:pPr>
              <a:buFont typeface="Wingdings" charset="0"/>
              <a:buChar char="§"/>
              <a:defRPr/>
            </a:pPr>
            <a:endParaRPr lang="en-US" sz="2800" dirty="0"/>
          </a:p>
          <a:p>
            <a:pPr lvl="4">
              <a:buFont typeface="Wingdings" charset="0"/>
              <a:buChar char="§"/>
              <a:defRPr/>
            </a:pPr>
            <a:endParaRPr lang="en-US" sz="1600" dirty="0"/>
          </a:p>
          <a:p>
            <a:pPr>
              <a:buFont typeface="Wingdings" charset="0"/>
              <a:buChar char="§"/>
              <a:defRPr/>
            </a:pPr>
            <a:r>
              <a:rPr lang="en-US" sz="2800" dirty="0"/>
              <a:t>From yet another initial distribution P(X</a:t>
            </a:r>
            <a:r>
              <a:rPr lang="en-US" sz="2800" baseline="-25000" dirty="0"/>
              <a:t>1</a:t>
            </a:r>
            <a:r>
              <a:rPr lang="en-US" sz="2800" dirty="0"/>
              <a:t>):</a:t>
            </a:r>
          </a:p>
        </p:txBody>
      </p:sp>
      <p:pic>
        <p:nvPicPr>
          <p:cNvPr id="30723" name="Picture 4" descr="txp_fig"/>
          <p:cNvPicPr>
            <a:picLocks noChangeAspect="1" noChangeArrowheads="1"/>
          </p:cNvPicPr>
          <p:nvPr>
            <p:custDataLst>
              <p:tags r:id="rId1"/>
            </p:custDataLst>
          </p:nvPr>
        </p:nvPicPr>
        <p:blipFill>
          <a:blip r:embed="rId14">
            <a:extLst>
              <a:ext uri="{28A0092B-C50C-407E-A947-70E740481C1C}">
                <a14:useLocalDpi xmlns:a14="http://schemas.microsoft.com/office/drawing/2010/main" val="0"/>
              </a:ext>
            </a:extLst>
          </a:blip>
          <a:srcRect/>
          <a:stretch>
            <a:fillRect/>
          </a:stretch>
        </p:blipFill>
        <p:spPr bwMode="auto">
          <a:xfrm>
            <a:off x="1681571" y="1795463"/>
            <a:ext cx="1050925" cy="795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txp_fig.png"/>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bwMode="auto">
          <a:xfrm>
            <a:off x="8598716" y="1792287"/>
            <a:ext cx="1231084" cy="795701"/>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25" name="AutoShape 8"/>
          <p:cNvSpPr>
            <a:spLocks noChangeArrowheads="1"/>
          </p:cNvSpPr>
          <p:nvPr/>
        </p:nvSpPr>
        <p:spPr bwMode="auto">
          <a:xfrm>
            <a:off x="7625171" y="2024063"/>
            <a:ext cx="914400" cy="304800"/>
          </a:xfrm>
          <a:prstGeom prst="rightArrow">
            <a:avLst>
              <a:gd name="adj1" fmla="val 50000"/>
              <a:gd name="adj2" fmla="val 75000"/>
            </a:avLst>
          </a:prstGeom>
          <a:solidFill>
            <a:schemeClr val="bg2"/>
          </a:solidFill>
          <a:ln w="9525">
            <a:solidFill>
              <a:schemeClr val="tx1"/>
            </a:solidFill>
            <a:miter lim="800000"/>
            <a:headEnd/>
            <a:tailEnd/>
          </a:ln>
        </p:spPr>
        <p:txBody>
          <a:bodyPr wrap="none" anchor="ctr"/>
          <a:lstStyle/>
          <a:p>
            <a:endParaRPr lang="en-US"/>
          </a:p>
        </p:txBody>
      </p:sp>
      <p:sp>
        <p:nvSpPr>
          <p:cNvPr id="30726" name="Text Box 9"/>
          <p:cNvSpPr txBox="1">
            <a:spLocks noChangeArrowheads="1"/>
          </p:cNvSpPr>
          <p:nvPr/>
        </p:nvSpPr>
        <p:spPr bwMode="auto">
          <a:xfrm>
            <a:off x="1757771" y="2589213"/>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1</a:t>
            </a:r>
            <a:r>
              <a:rPr lang="en-US">
                <a:latin typeface="Times New Roman" pitchFamily="18" charset="0"/>
                <a:cs typeface="Times New Roman" pitchFamily="18" charset="0"/>
              </a:rPr>
              <a:t>)</a:t>
            </a:r>
          </a:p>
        </p:txBody>
      </p:sp>
      <p:sp>
        <p:nvSpPr>
          <p:cNvPr id="30727" name="Text Box 10"/>
          <p:cNvSpPr txBox="1">
            <a:spLocks noChangeArrowheads="1"/>
          </p:cNvSpPr>
          <p:nvPr/>
        </p:nvSpPr>
        <p:spPr bwMode="auto">
          <a:xfrm>
            <a:off x="3205571" y="2589213"/>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2</a:t>
            </a:r>
            <a:r>
              <a:rPr lang="en-US">
                <a:latin typeface="Times New Roman" pitchFamily="18" charset="0"/>
                <a:cs typeface="Times New Roman" pitchFamily="18" charset="0"/>
              </a:rPr>
              <a:t>)</a:t>
            </a:r>
          </a:p>
        </p:txBody>
      </p:sp>
      <p:pic>
        <p:nvPicPr>
          <p:cNvPr id="6" name="Picture 5" descr="txp_fig.png"/>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bwMode="auto">
          <a:xfrm>
            <a:off x="3129371" y="1792287"/>
            <a:ext cx="1050925" cy="79570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7" name="Picture 6" descr="txp_fig.png"/>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bwMode="auto">
          <a:xfrm>
            <a:off x="4577171" y="1792287"/>
            <a:ext cx="1230312" cy="79520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30" name="Text Box 11"/>
          <p:cNvSpPr txBox="1">
            <a:spLocks noChangeArrowheads="1"/>
          </p:cNvSpPr>
          <p:nvPr/>
        </p:nvSpPr>
        <p:spPr bwMode="auto">
          <a:xfrm>
            <a:off x="4805771" y="2589213"/>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3</a:t>
            </a:r>
            <a:r>
              <a:rPr lang="en-US">
                <a:latin typeface="Times New Roman" pitchFamily="18" charset="0"/>
                <a:cs typeface="Times New Roman" pitchFamily="18" charset="0"/>
              </a:rPr>
              <a:t>)</a:t>
            </a:r>
          </a:p>
        </p:txBody>
      </p:sp>
      <p:sp>
        <p:nvSpPr>
          <p:cNvPr id="30731" name="Text Box 12"/>
          <p:cNvSpPr txBox="1">
            <a:spLocks noChangeArrowheads="1"/>
          </p:cNvSpPr>
          <p:nvPr/>
        </p:nvSpPr>
        <p:spPr bwMode="auto">
          <a:xfrm>
            <a:off x="8768171" y="2589213"/>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sym typeface="Symbol" pitchFamily="18" charset="2"/>
              </a:rPr>
              <a:t></a:t>
            </a:r>
            <a:r>
              <a:rPr lang="en-US">
                <a:latin typeface="Times New Roman" pitchFamily="18" charset="0"/>
                <a:cs typeface="Times New Roman" pitchFamily="18" charset="0"/>
              </a:rPr>
              <a:t>)</a:t>
            </a:r>
          </a:p>
        </p:txBody>
      </p:sp>
      <p:pic>
        <p:nvPicPr>
          <p:cNvPr id="8" name="Picture 7" descr="txp_fig.png"/>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bwMode="auto">
          <a:xfrm>
            <a:off x="6061232" y="1792287"/>
            <a:ext cx="1440365" cy="79520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34" name="Text Box 11"/>
          <p:cNvSpPr txBox="1">
            <a:spLocks noChangeArrowheads="1"/>
          </p:cNvSpPr>
          <p:nvPr/>
        </p:nvSpPr>
        <p:spPr bwMode="auto">
          <a:xfrm>
            <a:off x="6405971" y="2586038"/>
            <a:ext cx="914400"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4</a:t>
            </a:r>
            <a:r>
              <a:rPr lang="en-US">
                <a:latin typeface="Times New Roman" pitchFamily="18" charset="0"/>
                <a:cs typeface="Times New Roman" pitchFamily="18" charset="0"/>
              </a:rPr>
              <a:t>)</a:t>
            </a:r>
          </a:p>
        </p:txBody>
      </p:sp>
      <p:pic>
        <p:nvPicPr>
          <p:cNvPr id="10" name="Picture 9" descr="txp_fig.png"/>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bwMode="auto">
          <a:xfrm>
            <a:off x="1681571" y="3736975"/>
            <a:ext cx="1050925" cy="79570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1" name="Picture 10" descr="txp_fig.png"/>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bwMode="auto">
          <a:xfrm>
            <a:off x="3129371" y="3733800"/>
            <a:ext cx="1050925" cy="79570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2" name="Picture 11" descr="txp_fig.png"/>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bwMode="auto">
          <a:xfrm>
            <a:off x="4577171" y="3733800"/>
            <a:ext cx="1230312" cy="79520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4" name="Picture 13" descr="txp_fig.png"/>
          <p:cNvPicPr>
            <a:picLocks noChangeAspect="1"/>
          </p:cNvPicPr>
          <p:nvPr>
            <p:custDataLst>
              <p:tags r:id="rId9"/>
            </p:custDataLst>
          </p:nvPr>
        </p:nvPicPr>
        <p:blipFill>
          <a:blip r:embed="rId15" cstate="print">
            <a:extLst>
              <a:ext uri="{28A0092B-C50C-407E-A947-70E740481C1C}">
                <a14:useLocalDpi xmlns:a14="http://schemas.microsoft.com/office/drawing/2010/main" val="0"/>
              </a:ext>
            </a:extLst>
          </a:blip>
          <a:stretch>
            <a:fillRect/>
          </a:stretch>
        </p:blipFill>
        <p:spPr bwMode="auto">
          <a:xfrm>
            <a:off x="8598716" y="3733800"/>
            <a:ext cx="1231084" cy="795701"/>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39" name="AutoShape 8"/>
          <p:cNvSpPr>
            <a:spLocks noChangeArrowheads="1"/>
          </p:cNvSpPr>
          <p:nvPr/>
        </p:nvSpPr>
        <p:spPr bwMode="auto">
          <a:xfrm>
            <a:off x="7625171" y="3965575"/>
            <a:ext cx="914400" cy="304800"/>
          </a:xfrm>
          <a:prstGeom prst="rightArrow">
            <a:avLst>
              <a:gd name="adj1" fmla="val 50000"/>
              <a:gd name="adj2" fmla="val 75000"/>
            </a:avLst>
          </a:prstGeom>
          <a:solidFill>
            <a:schemeClr val="bg2"/>
          </a:solidFill>
          <a:ln w="9525">
            <a:solidFill>
              <a:schemeClr val="tx1"/>
            </a:solidFill>
            <a:miter lim="800000"/>
            <a:headEnd/>
            <a:tailEnd/>
          </a:ln>
        </p:spPr>
        <p:txBody>
          <a:bodyPr wrap="none" anchor="ctr"/>
          <a:lstStyle/>
          <a:p>
            <a:endParaRPr lang="en-US"/>
          </a:p>
        </p:txBody>
      </p:sp>
      <p:sp>
        <p:nvSpPr>
          <p:cNvPr id="30740" name="Text Box 9"/>
          <p:cNvSpPr txBox="1">
            <a:spLocks noChangeArrowheads="1"/>
          </p:cNvSpPr>
          <p:nvPr/>
        </p:nvSpPr>
        <p:spPr bwMode="auto">
          <a:xfrm>
            <a:off x="1757771" y="44227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1</a:t>
            </a:r>
            <a:r>
              <a:rPr lang="en-US">
                <a:latin typeface="Times New Roman" pitchFamily="18" charset="0"/>
                <a:cs typeface="Times New Roman" pitchFamily="18" charset="0"/>
              </a:rPr>
              <a:t>)</a:t>
            </a:r>
          </a:p>
        </p:txBody>
      </p:sp>
      <p:sp>
        <p:nvSpPr>
          <p:cNvPr id="30741" name="Text Box 10"/>
          <p:cNvSpPr txBox="1">
            <a:spLocks noChangeArrowheads="1"/>
          </p:cNvSpPr>
          <p:nvPr/>
        </p:nvSpPr>
        <p:spPr bwMode="auto">
          <a:xfrm>
            <a:off x="3205571" y="44227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2</a:t>
            </a:r>
            <a:r>
              <a:rPr lang="en-US">
                <a:latin typeface="Times New Roman" pitchFamily="18" charset="0"/>
                <a:cs typeface="Times New Roman" pitchFamily="18" charset="0"/>
              </a:rPr>
              <a:t>)</a:t>
            </a:r>
          </a:p>
        </p:txBody>
      </p:sp>
      <p:sp>
        <p:nvSpPr>
          <p:cNvPr id="30742" name="Text Box 11"/>
          <p:cNvSpPr txBox="1">
            <a:spLocks noChangeArrowheads="1"/>
          </p:cNvSpPr>
          <p:nvPr/>
        </p:nvSpPr>
        <p:spPr bwMode="auto">
          <a:xfrm>
            <a:off x="4805771" y="44227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3</a:t>
            </a:r>
            <a:r>
              <a:rPr lang="en-US">
                <a:latin typeface="Times New Roman" pitchFamily="18" charset="0"/>
                <a:cs typeface="Times New Roman" pitchFamily="18" charset="0"/>
              </a:rPr>
              <a:t>)</a:t>
            </a:r>
          </a:p>
        </p:txBody>
      </p:sp>
      <p:sp>
        <p:nvSpPr>
          <p:cNvPr id="30743" name="Text Box 12"/>
          <p:cNvSpPr txBox="1">
            <a:spLocks noChangeArrowheads="1"/>
          </p:cNvSpPr>
          <p:nvPr/>
        </p:nvSpPr>
        <p:spPr bwMode="auto">
          <a:xfrm>
            <a:off x="8768171" y="44227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sym typeface="Symbol" pitchFamily="18" charset="2"/>
              </a:rPr>
              <a:t></a:t>
            </a:r>
            <a:r>
              <a:rPr lang="en-US">
                <a:latin typeface="Times New Roman" pitchFamily="18" charset="0"/>
                <a:cs typeface="Times New Roman" pitchFamily="18" charset="0"/>
              </a:rPr>
              <a:t>)</a:t>
            </a:r>
          </a:p>
        </p:txBody>
      </p:sp>
      <p:pic>
        <p:nvPicPr>
          <p:cNvPr id="13" name="Picture 12" descr="txp_fig.png"/>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bwMode="auto">
          <a:xfrm>
            <a:off x="6061232" y="3733800"/>
            <a:ext cx="1440365" cy="79520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45" name="Text Box 11"/>
          <p:cNvSpPr txBox="1">
            <a:spLocks noChangeArrowheads="1"/>
          </p:cNvSpPr>
          <p:nvPr/>
        </p:nvSpPr>
        <p:spPr bwMode="auto">
          <a:xfrm>
            <a:off x="6405971" y="4419600"/>
            <a:ext cx="91440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4</a:t>
            </a:r>
            <a:r>
              <a:rPr lang="en-US">
                <a:latin typeface="Times New Roman" pitchFamily="18" charset="0"/>
                <a:cs typeface="Times New Roman" pitchFamily="18" charset="0"/>
              </a:rPr>
              <a:t>)</a:t>
            </a:r>
          </a:p>
        </p:txBody>
      </p:sp>
      <p:pic>
        <p:nvPicPr>
          <p:cNvPr id="15" name="Picture 14" descr="txp_fig.png"/>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bwMode="auto">
          <a:xfrm>
            <a:off x="1622652" y="5565775"/>
            <a:ext cx="1321163" cy="79570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50" name="Picture 49" descr="txp_fig.png"/>
          <p:cNvPicPr>
            <a:picLocks noChangeAspect="1"/>
          </p:cNvPicPr>
          <p:nvPr>
            <p:custDataLst>
              <p:tags r:id="rId12"/>
            </p:custDataLst>
          </p:nvPr>
        </p:nvPicPr>
        <p:blipFill>
          <a:blip r:embed="rId15" cstate="print">
            <a:extLst>
              <a:ext uri="{28A0092B-C50C-407E-A947-70E740481C1C}">
                <a14:useLocalDpi xmlns:a14="http://schemas.microsoft.com/office/drawing/2010/main" val="0"/>
              </a:ext>
            </a:extLst>
          </a:blip>
          <a:stretch>
            <a:fillRect/>
          </a:stretch>
        </p:blipFill>
        <p:spPr bwMode="auto">
          <a:xfrm>
            <a:off x="8674916" y="5562600"/>
            <a:ext cx="1231084" cy="795701"/>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48" name="Text Box 9"/>
          <p:cNvSpPr txBox="1">
            <a:spLocks noChangeArrowheads="1"/>
          </p:cNvSpPr>
          <p:nvPr/>
        </p:nvSpPr>
        <p:spPr bwMode="auto">
          <a:xfrm>
            <a:off x="1833971" y="62515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1</a:t>
            </a:r>
            <a:r>
              <a:rPr lang="en-US">
                <a:latin typeface="Times New Roman" pitchFamily="18" charset="0"/>
                <a:cs typeface="Times New Roman" pitchFamily="18" charset="0"/>
              </a:rPr>
              <a:t>)</a:t>
            </a:r>
          </a:p>
        </p:txBody>
      </p:sp>
      <p:sp>
        <p:nvSpPr>
          <p:cNvPr id="30749" name="Text Box 12"/>
          <p:cNvSpPr txBox="1">
            <a:spLocks noChangeArrowheads="1"/>
          </p:cNvSpPr>
          <p:nvPr/>
        </p:nvSpPr>
        <p:spPr bwMode="auto">
          <a:xfrm>
            <a:off x="8844371" y="62515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dirty="0">
                <a:latin typeface="Times New Roman" pitchFamily="18" charset="0"/>
                <a:cs typeface="Times New Roman" pitchFamily="18" charset="0"/>
              </a:rPr>
              <a:t>P(</a:t>
            </a:r>
            <a:r>
              <a:rPr lang="en-US" i="1" dirty="0">
                <a:latin typeface="Times New Roman" pitchFamily="18" charset="0"/>
                <a:cs typeface="Times New Roman" pitchFamily="18" charset="0"/>
              </a:rPr>
              <a:t>X</a:t>
            </a:r>
            <a:r>
              <a:rPr lang="en-US" baseline="-25000" dirty="0">
                <a:latin typeface="Times New Roman" pitchFamily="18" charset="0"/>
                <a:cs typeface="Times New Roman" pitchFamily="18" charset="0"/>
                <a:sym typeface="Symbol" pitchFamily="18" charset="2"/>
              </a:rPr>
              <a:t></a:t>
            </a:r>
            <a:r>
              <a:rPr lang="en-US" dirty="0">
                <a:latin typeface="Times New Roman" pitchFamily="18" charset="0"/>
                <a:cs typeface="Times New Roman" pitchFamily="18" charset="0"/>
              </a:rPr>
              <a:t>)</a:t>
            </a:r>
          </a:p>
        </p:txBody>
      </p:sp>
      <p:sp>
        <p:nvSpPr>
          <p:cNvPr id="30750" name="AutoShape 8"/>
          <p:cNvSpPr>
            <a:spLocks noChangeArrowheads="1"/>
          </p:cNvSpPr>
          <p:nvPr/>
        </p:nvSpPr>
        <p:spPr bwMode="auto">
          <a:xfrm>
            <a:off x="7625171" y="5794375"/>
            <a:ext cx="914400" cy="304800"/>
          </a:xfrm>
          <a:prstGeom prst="rightArrow">
            <a:avLst>
              <a:gd name="adj1" fmla="val 50000"/>
              <a:gd name="adj2" fmla="val 75000"/>
            </a:avLst>
          </a:prstGeom>
          <a:solidFill>
            <a:schemeClr val="bg2"/>
          </a:solidFill>
          <a:ln w="9525">
            <a:solidFill>
              <a:schemeClr val="tx1"/>
            </a:solidFill>
            <a:miter lim="800000"/>
            <a:headEnd/>
            <a:tailEnd/>
          </a:ln>
        </p:spPr>
        <p:txBody>
          <a:bodyPr wrap="none" anchor="ctr"/>
          <a:lstStyle/>
          <a:p>
            <a:endParaRPr lang="en-US"/>
          </a:p>
        </p:txBody>
      </p:sp>
      <p:sp>
        <p:nvSpPr>
          <p:cNvPr id="30751" name="TextBox 15"/>
          <p:cNvSpPr txBox="1">
            <a:spLocks noChangeArrowheads="1"/>
          </p:cNvSpPr>
          <p:nvPr/>
        </p:nvSpPr>
        <p:spPr bwMode="auto">
          <a:xfrm>
            <a:off x="4119971" y="5870575"/>
            <a:ext cx="4159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t>…</a:t>
            </a:r>
          </a:p>
        </p:txBody>
      </p:sp>
      <p:sp>
        <p:nvSpPr>
          <p:cNvPr id="2" name="TextBox 1"/>
          <p:cNvSpPr txBox="1"/>
          <p:nvPr/>
        </p:nvSpPr>
        <p:spPr>
          <a:xfrm>
            <a:off x="10337800" y="6477000"/>
            <a:ext cx="1942396" cy="369332"/>
          </a:xfrm>
          <a:prstGeom prst="rect">
            <a:avLst/>
          </a:prstGeom>
          <a:noFill/>
        </p:spPr>
        <p:txBody>
          <a:bodyPr wrap="none" rtlCol="0">
            <a:spAutoFit/>
          </a:bodyPr>
          <a:lstStyle/>
          <a:p>
            <a:r>
              <a:rPr lang="en-US" dirty="0">
                <a:solidFill>
                  <a:srgbClr val="FF0000"/>
                </a:solidFill>
                <a:latin typeface="Calibri"/>
                <a:cs typeface="Calibri"/>
              </a:rPr>
              <a:t>[Demo: L13D1,2,3]</a:t>
            </a:r>
          </a:p>
        </p:txBody>
      </p:sp>
      <p:sp>
        <p:nvSpPr>
          <p:cNvPr id="3" name="Date Placeholder 2"/>
          <p:cNvSpPr>
            <a:spLocks noGrp="1"/>
          </p:cNvSpPr>
          <p:nvPr>
            <p:ph type="dt" sz="half" idx="10"/>
          </p:nvPr>
        </p:nvSpPr>
        <p:spPr/>
        <p:txBody>
          <a:bodyPr/>
          <a:lstStyle/>
          <a:p>
            <a:pPr>
              <a:defRPr/>
            </a:pPr>
            <a:fld id="{F3E5D5C2-DC52-4322-9F3C-9AF1560A4B7D}" type="datetime8">
              <a:rPr lang="en-US" smtClean="0"/>
              <a:t>1/17/2021 11:30 AM</a:t>
            </a:fld>
            <a:endParaRPr lang="en-US"/>
          </a:p>
        </p:txBody>
      </p:sp>
      <p:sp>
        <p:nvSpPr>
          <p:cNvPr id="4" name="Slide Number Placeholder 3"/>
          <p:cNvSpPr>
            <a:spLocks noGrp="1"/>
          </p:cNvSpPr>
          <p:nvPr>
            <p:ph type="sldNum" sz="quarter" idx="12"/>
          </p:nvPr>
        </p:nvSpPr>
        <p:spPr/>
        <p:txBody>
          <a:bodyPr/>
          <a:lstStyle/>
          <a:p>
            <a:pPr>
              <a:defRPr/>
            </a:pPr>
            <a:fld id="{54CD2F88-8A41-4E7F-9278-91FE67E35F94}" type="slidenum">
              <a:rPr lang="en-US" smtClean="0"/>
              <a:pPr>
                <a:defRPr/>
              </a:pPr>
              <a:t>254</a:t>
            </a:fld>
            <a:endParaRPr lang="en-US"/>
          </a:p>
        </p:txBody>
      </p:sp>
    </p:spTree>
    <p:extLst>
      <p:ext uri="{BB962C8B-B14F-4D97-AF65-F5344CB8AC3E}">
        <p14:creationId xmlns:p14="http://schemas.microsoft.com/office/powerpoint/2010/main" val="1905961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7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7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7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7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722">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7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74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7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7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073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074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0722">
                                            <p:txEl>
                                              <p:pRg st="8" end="8"/>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074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07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075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07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5" grpId="0" animBg="1"/>
      <p:bldP spid="30727" grpId="0"/>
      <p:bldP spid="30730" grpId="0"/>
      <p:bldP spid="30731" grpId="0"/>
      <p:bldP spid="30734" grpId="0"/>
      <p:bldP spid="30739" grpId="0" animBg="1"/>
      <p:bldP spid="30740" grpId="0"/>
      <p:bldP spid="30741" grpId="0"/>
      <p:bldP spid="30742" grpId="0"/>
      <p:bldP spid="30743" grpId="0"/>
      <p:bldP spid="30745" grpId="0"/>
      <p:bldP spid="30748" grpId="0"/>
      <p:bldP spid="30749" grpId="0"/>
      <p:bldP spid="30750" grpId="0" animBg="1"/>
      <p:bldP spid="30751" grpId="0"/>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5867400" y="1600201"/>
            <a:ext cx="6019800" cy="25146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90000"/>
              </a:lnSpc>
            </a:pPr>
            <a:r>
              <a:rPr lang="en-US" sz="2800" dirty="0">
                <a:ea typeface="ＭＳ Ｐゴシック" pitchFamily="34" charset="-128"/>
              </a:rPr>
              <a:t>Stationary distribution:</a:t>
            </a:r>
          </a:p>
          <a:p>
            <a:pPr lvl="1">
              <a:lnSpc>
                <a:spcPct val="90000"/>
              </a:lnSpc>
            </a:pPr>
            <a:r>
              <a:rPr lang="en-US" sz="2400" dirty="0">
                <a:ea typeface="ＭＳ Ｐゴシック" pitchFamily="34" charset="-128"/>
              </a:rPr>
              <a:t>The distribution we end up with is called the </a:t>
            </a:r>
            <a:r>
              <a:rPr lang="en-US" sz="2400" dirty="0">
                <a:solidFill>
                  <a:srgbClr val="CC0000"/>
                </a:solidFill>
                <a:ea typeface="ＭＳ Ｐゴシック" pitchFamily="34" charset="-128"/>
              </a:rPr>
              <a:t>stationary distribution </a:t>
            </a:r>
            <a:r>
              <a:rPr lang="en-US" sz="2400" dirty="0">
                <a:solidFill>
                  <a:srgbClr val="CC0000"/>
                </a:solidFill>
              </a:rPr>
              <a:t>  </a:t>
            </a:r>
            <a:r>
              <a:rPr lang="en-US" sz="2400" baseline="-25000" dirty="0">
                <a:solidFill>
                  <a:srgbClr val="CC0000"/>
                </a:solidFill>
                <a:latin typeface="cmsy10" pitchFamily="34" charset="0"/>
                <a:ea typeface="ＭＳ Ｐゴシック" pitchFamily="34" charset="-128"/>
              </a:rPr>
              <a:t>        </a:t>
            </a:r>
            <a:r>
              <a:rPr lang="en-US" sz="2400" dirty="0">
                <a:ea typeface="ＭＳ Ｐゴシック" pitchFamily="34" charset="-128"/>
              </a:rPr>
              <a:t>of the chain</a:t>
            </a:r>
          </a:p>
          <a:p>
            <a:pPr lvl="1">
              <a:lnSpc>
                <a:spcPct val="90000"/>
              </a:lnSpc>
            </a:pPr>
            <a:r>
              <a:rPr lang="en-US" sz="2400" dirty="0">
                <a:ea typeface="ＭＳ Ｐゴシック" pitchFamily="34" charset="-128"/>
              </a:rPr>
              <a:t>It satisfies</a:t>
            </a:r>
          </a:p>
          <a:p>
            <a:pPr lvl="3">
              <a:lnSpc>
                <a:spcPct val="90000"/>
              </a:lnSpc>
            </a:pPr>
            <a:endParaRPr lang="en-US" sz="1600" dirty="0">
              <a:ea typeface="ＭＳ Ｐゴシック" pitchFamily="34" charset="-128"/>
            </a:endParaRPr>
          </a:p>
          <a:p>
            <a:pPr>
              <a:lnSpc>
                <a:spcPct val="90000"/>
              </a:lnSpc>
            </a:pPr>
            <a:endParaRPr lang="en-US" sz="2800" dirty="0">
              <a:ea typeface="ＭＳ Ｐゴシック" pitchFamily="34" charset="-128"/>
            </a:endParaRPr>
          </a:p>
          <a:p>
            <a:pPr>
              <a:lnSpc>
                <a:spcPct val="90000"/>
              </a:lnSpc>
            </a:pPr>
            <a:endParaRPr lang="en-US" sz="28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endParaRPr lang="en-US" sz="2400" dirty="0">
              <a:ea typeface="ＭＳ Ｐゴシック" pitchFamily="34" charset="-128"/>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4025798"/>
            <a:ext cx="10971607" cy="2273503"/>
          </a:xfrm>
          <a:prstGeom prst="rect">
            <a:avLst/>
          </a:prstGeom>
        </p:spPr>
      </p:pic>
      <p:sp>
        <p:nvSpPr>
          <p:cNvPr id="31745" name="Rectangle 2"/>
          <p:cNvSpPr>
            <a:spLocks noGrp="1" noChangeArrowheads="1"/>
          </p:cNvSpPr>
          <p:nvPr>
            <p:ph type="title"/>
          </p:nvPr>
        </p:nvSpPr>
        <p:spPr/>
        <p:txBody>
          <a:bodyPr/>
          <a:lstStyle/>
          <a:p>
            <a:r>
              <a:rPr lang="en-US">
                <a:ea typeface="ＭＳ Ｐゴシック" pitchFamily="34" charset="-128"/>
              </a:rPr>
              <a:t>Stationary Distributions</a:t>
            </a:r>
          </a:p>
        </p:txBody>
      </p:sp>
      <p:sp>
        <p:nvSpPr>
          <p:cNvPr id="31746" name="Rectangle 3"/>
          <p:cNvSpPr>
            <a:spLocks noGrp="1" noChangeArrowheads="1"/>
          </p:cNvSpPr>
          <p:nvPr>
            <p:ph idx="1"/>
          </p:nvPr>
        </p:nvSpPr>
        <p:spPr>
          <a:xfrm>
            <a:off x="228600" y="1600201"/>
            <a:ext cx="5715000" cy="2362200"/>
          </a:xfrm>
        </p:spPr>
        <p:txBody>
          <a:bodyPr/>
          <a:lstStyle/>
          <a:p>
            <a:pPr>
              <a:lnSpc>
                <a:spcPct val="90000"/>
              </a:lnSpc>
            </a:pPr>
            <a:r>
              <a:rPr lang="en-US" sz="2800" dirty="0">
                <a:ea typeface="ＭＳ Ｐゴシック" pitchFamily="34" charset="-128"/>
              </a:rPr>
              <a:t>For most chains:</a:t>
            </a:r>
          </a:p>
          <a:p>
            <a:pPr lvl="1">
              <a:lnSpc>
                <a:spcPct val="90000"/>
              </a:lnSpc>
            </a:pPr>
            <a:r>
              <a:rPr lang="en-US" sz="2400" dirty="0">
                <a:ea typeface="ＭＳ Ｐゴシック" pitchFamily="34" charset="-128"/>
              </a:rPr>
              <a:t>Influence of the initial distribution gets less and less over time.</a:t>
            </a:r>
          </a:p>
          <a:p>
            <a:pPr lvl="1">
              <a:lnSpc>
                <a:spcPct val="90000"/>
              </a:lnSpc>
            </a:pPr>
            <a:r>
              <a:rPr lang="en-US" sz="2400" dirty="0">
                <a:ea typeface="ＭＳ Ｐゴシック" pitchFamily="34" charset="-128"/>
              </a:rPr>
              <a:t>The distribution we end up in is independent of the initial distribution</a:t>
            </a:r>
          </a:p>
          <a:p>
            <a:pPr lvl="3">
              <a:lnSpc>
                <a:spcPct val="90000"/>
              </a:lnSpc>
            </a:pPr>
            <a:endParaRPr lang="en-US" sz="1600" dirty="0">
              <a:ea typeface="ＭＳ Ｐゴシック" pitchFamily="34" charset="-128"/>
            </a:endParaRPr>
          </a:p>
          <a:p>
            <a:pPr>
              <a:lnSpc>
                <a:spcPct val="90000"/>
              </a:lnSpc>
            </a:pPr>
            <a:endParaRPr lang="en-US" sz="2800" dirty="0">
              <a:ea typeface="ＭＳ Ｐゴシック" pitchFamily="34" charset="-128"/>
            </a:endParaRPr>
          </a:p>
          <a:p>
            <a:pPr>
              <a:lnSpc>
                <a:spcPct val="90000"/>
              </a:lnSpc>
            </a:pPr>
            <a:endParaRPr lang="en-US" sz="28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endParaRPr lang="en-US" sz="2400" dirty="0">
              <a:ea typeface="ＭＳ Ｐゴシック" pitchFamily="34" charset="-128"/>
            </a:endParaRPr>
          </a:p>
        </p:txBody>
      </p:sp>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3657600"/>
            <a:ext cx="5019304" cy="609600"/>
          </a:xfrm>
          <a:prstGeom prst="rect">
            <a:avLst/>
          </a:prstGeom>
        </p:spPr>
      </p:pic>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3000" y="2476500"/>
            <a:ext cx="451669" cy="285750"/>
          </a:xfrm>
          <a:prstGeom prst="rect">
            <a:avLst/>
          </a:prstGeom>
        </p:spPr>
      </p:pic>
      <p:sp>
        <p:nvSpPr>
          <p:cNvPr id="5" name="Date Placeholder 4"/>
          <p:cNvSpPr>
            <a:spLocks noGrp="1"/>
          </p:cNvSpPr>
          <p:nvPr>
            <p:ph type="dt" sz="half" idx="10"/>
          </p:nvPr>
        </p:nvSpPr>
        <p:spPr/>
        <p:txBody>
          <a:bodyPr/>
          <a:lstStyle/>
          <a:p>
            <a:pPr>
              <a:defRPr/>
            </a:pPr>
            <a:fld id="{A0881469-4C70-4D1F-A36E-65098F302507}" type="datetime8">
              <a:rPr lang="en-US" smtClean="0"/>
              <a:t>1/17/2021 11:30 AM</a:t>
            </a:fld>
            <a:endParaRPr lang="en-US"/>
          </a:p>
        </p:txBody>
      </p:sp>
      <p:sp>
        <p:nvSpPr>
          <p:cNvPr id="7" name="Slide Number Placeholder 6"/>
          <p:cNvSpPr>
            <a:spLocks noGrp="1"/>
          </p:cNvSpPr>
          <p:nvPr>
            <p:ph type="sldNum" sz="quarter" idx="12"/>
          </p:nvPr>
        </p:nvSpPr>
        <p:spPr/>
        <p:txBody>
          <a:bodyPr/>
          <a:lstStyle/>
          <a:p>
            <a:pPr>
              <a:defRPr/>
            </a:pPr>
            <a:fld id="{54CD2F88-8A41-4E7F-9278-91FE67E35F94}" type="slidenum">
              <a:rPr lang="en-US" smtClean="0"/>
              <a:pPr>
                <a:defRPr/>
              </a:pPr>
              <a:t>255</a:t>
            </a:fld>
            <a:endParaRPr lang="en-US"/>
          </a:p>
        </p:txBody>
      </p:sp>
    </p:spTree>
    <p:extLst>
      <p:ext uri="{BB962C8B-B14F-4D97-AF65-F5344CB8AC3E}">
        <p14:creationId xmlns:p14="http://schemas.microsoft.com/office/powerpoint/2010/main" val="713534993"/>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r>
              <a:rPr lang="en-US" dirty="0">
                <a:ea typeface="ＭＳ Ｐゴシック" pitchFamily="34" charset="-128"/>
              </a:rPr>
              <a:t>Example: Stationary Distributions</a:t>
            </a:r>
          </a:p>
        </p:txBody>
      </p:sp>
      <p:sp>
        <p:nvSpPr>
          <p:cNvPr id="29698" name="Rectangle 3"/>
          <p:cNvSpPr>
            <a:spLocks noGrp="1" noChangeArrowheads="1"/>
          </p:cNvSpPr>
          <p:nvPr>
            <p:ph idx="1"/>
          </p:nvPr>
        </p:nvSpPr>
        <p:spPr>
          <a:xfrm>
            <a:off x="457200" y="1371600"/>
            <a:ext cx="8458200" cy="4754563"/>
          </a:xfrm>
        </p:spPr>
        <p:txBody>
          <a:bodyPr/>
          <a:lstStyle/>
          <a:p>
            <a:r>
              <a:rPr lang="en-US" sz="2800" dirty="0">
                <a:ea typeface="ＭＳ Ｐゴシック" pitchFamily="34" charset="-128"/>
              </a:rPr>
              <a:t>Question: What’</a:t>
            </a:r>
            <a:r>
              <a:rPr lang="en-US" altLang="ja-JP" sz="2800" dirty="0">
                <a:ea typeface="ＭＳ Ｐゴシック" pitchFamily="34" charset="-128"/>
              </a:rPr>
              <a:t>s P(X) at time t = infinity?</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9727" y="1347518"/>
            <a:ext cx="3156713" cy="1932561"/>
          </a:xfrm>
          <a:prstGeom prst="rect">
            <a:avLst/>
          </a:prstGeom>
        </p:spPr>
      </p:pic>
      <p:sp>
        <p:nvSpPr>
          <p:cNvPr id="29" name="Oval 4"/>
          <p:cNvSpPr>
            <a:spLocks noChangeArrowheads="1"/>
          </p:cNvSpPr>
          <p:nvPr/>
        </p:nvSpPr>
        <p:spPr bwMode="auto">
          <a:xfrm>
            <a:off x="5562600" y="2057400"/>
            <a:ext cx="533400"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30" name="Oval 5"/>
          <p:cNvSpPr>
            <a:spLocks noChangeArrowheads="1"/>
          </p:cNvSpPr>
          <p:nvPr/>
        </p:nvSpPr>
        <p:spPr bwMode="auto">
          <a:xfrm>
            <a:off x="2362200" y="2057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dirty="0">
                <a:latin typeface="Times New Roman" pitchFamily="18" charset="0"/>
                <a:cs typeface="Times New Roman" pitchFamily="18" charset="0"/>
              </a:rPr>
              <a:t>X</a:t>
            </a:r>
            <a:r>
              <a:rPr lang="en-US" sz="2400" baseline="-25000" dirty="0">
                <a:latin typeface="Times New Roman" pitchFamily="18" charset="0"/>
                <a:cs typeface="Times New Roman" pitchFamily="18" charset="0"/>
              </a:rPr>
              <a:t>2</a:t>
            </a:r>
          </a:p>
        </p:txBody>
      </p:sp>
      <p:cxnSp>
        <p:nvCxnSpPr>
          <p:cNvPr id="31" name="AutoShape 6"/>
          <p:cNvCxnSpPr>
            <a:cxnSpLocks noChangeShapeType="1"/>
            <a:stCxn id="32" idx="6"/>
            <a:endCxn id="30" idx="2"/>
          </p:cNvCxnSpPr>
          <p:nvPr/>
        </p:nvCxnSpPr>
        <p:spPr bwMode="auto">
          <a:xfrm>
            <a:off x="1995488" y="2324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2" name="Oval 7"/>
          <p:cNvSpPr>
            <a:spLocks noChangeArrowheads="1"/>
          </p:cNvSpPr>
          <p:nvPr/>
        </p:nvSpPr>
        <p:spPr bwMode="auto">
          <a:xfrm>
            <a:off x="1447800" y="2057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dirty="0">
                <a:latin typeface="Times New Roman" pitchFamily="18" charset="0"/>
                <a:cs typeface="Times New Roman" pitchFamily="18" charset="0"/>
              </a:rPr>
              <a:t>X</a:t>
            </a:r>
            <a:r>
              <a:rPr lang="en-US" sz="2400" baseline="-25000" dirty="0">
                <a:latin typeface="Times New Roman" pitchFamily="18" charset="0"/>
                <a:cs typeface="Times New Roman" pitchFamily="18" charset="0"/>
              </a:rPr>
              <a:t>1</a:t>
            </a:r>
          </a:p>
        </p:txBody>
      </p:sp>
      <p:sp>
        <p:nvSpPr>
          <p:cNvPr id="33" name="Oval 8"/>
          <p:cNvSpPr>
            <a:spLocks noChangeArrowheads="1"/>
          </p:cNvSpPr>
          <p:nvPr/>
        </p:nvSpPr>
        <p:spPr bwMode="auto">
          <a:xfrm>
            <a:off x="3276600" y="2057400"/>
            <a:ext cx="533400" cy="533400"/>
          </a:xfrm>
          <a:prstGeom prst="ellipse">
            <a:avLst/>
          </a:prstGeom>
          <a:noFill/>
          <a:ln w="28575">
            <a:solidFill>
              <a:schemeClr val="tx1"/>
            </a:solidFill>
            <a:round/>
            <a:headEnd/>
            <a:tailEnd/>
          </a:ln>
        </p:spPr>
        <p:txBody>
          <a:bodyPr wrap="none" anchor="ctr"/>
          <a:lstStyle/>
          <a:p>
            <a:pPr algn="ctr"/>
            <a:r>
              <a:rPr lang="en-US" sz="2400" i="1" dirty="0">
                <a:latin typeface="Times New Roman" pitchFamily="18" charset="0"/>
                <a:cs typeface="Times New Roman" pitchFamily="18" charset="0"/>
              </a:rPr>
              <a:t>X</a:t>
            </a:r>
            <a:r>
              <a:rPr lang="en-US" sz="2400" baseline="-25000" dirty="0">
                <a:latin typeface="Times New Roman" pitchFamily="18" charset="0"/>
                <a:cs typeface="Times New Roman" pitchFamily="18" charset="0"/>
              </a:rPr>
              <a:t>3</a:t>
            </a:r>
          </a:p>
        </p:txBody>
      </p:sp>
      <p:cxnSp>
        <p:nvCxnSpPr>
          <p:cNvPr id="34" name="AutoShape 9"/>
          <p:cNvCxnSpPr>
            <a:cxnSpLocks noChangeShapeType="1"/>
            <a:stCxn id="33" idx="6"/>
            <a:endCxn id="36" idx="2"/>
          </p:cNvCxnSpPr>
          <p:nvPr/>
        </p:nvCxnSpPr>
        <p:spPr bwMode="auto">
          <a:xfrm>
            <a:off x="3824288" y="2324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35" name="AutoShape 10"/>
          <p:cNvCxnSpPr>
            <a:cxnSpLocks noChangeShapeType="1"/>
            <a:stCxn id="30" idx="6"/>
            <a:endCxn id="33" idx="2"/>
          </p:cNvCxnSpPr>
          <p:nvPr/>
        </p:nvCxnSpPr>
        <p:spPr bwMode="auto">
          <a:xfrm>
            <a:off x="2909888" y="2324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6" name="Oval 11"/>
          <p:cNvSpPr>
            <a:spLocks noChangeArrowheads="1"/>
          </p:cNvSpPr>
          <p:nvPr/>
        </p:nvSpPr>
        <p:spPr bwMode="auto">
          <a:xfrm>
            <a:off x="4191000" y="2057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dirty="0">
                <a:latin typeface="Times New Roman" pitchFamily="18" charset="0"/>
                <a:cs typeface="Times New Roman" pitchFamily="18" charset="0"/>
              </a:rPr>
              <a:t>X</a:t>
            </a:r>
            <a:r>
              <a:rPr lang="en-US" sz="2400" baseline="-25000" dirty="0">
                <a:latin typeface="Times New Roman" pitchFamily="18" charset="0"/>
                <a:cs typeface="Times New Roman" pitchFamily="18" charset="0"/>
              </a:rPr>
              <a:t>4</a:t>
            </a:r>
          </a:p>
        </p:txBody>
      </p:sp>
      <p:cxnSp>
        <p:nvCxnSpPr>
          <p:cNvPr id="37" name="AutoShape 12"/>
          <p:cNvCxnSpPr>
            <a:cxnSpLocks noChangeShapeType="1"/>
            <a:stCxn id="36" idx="6"/>
            <a:endCxn id="29" idx="2"/>
          </p:cNvCxnSpPr>
          <p:nvPr/>
        </p:nvCxnSpPr>
        <p:spPr bwMode="auto">
          <a:xfrm>
            <a:off x="4738688" y="2324100"/>
            <a:ext cx="809625"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graphicFrame>
        <p:nvGraphicFramePr>
          <p:cNvPr id="18" name="Table 17"/>
          <p:cNvGraphicFramePr>
            <a:graphicFrameLocks noGrp="1"/>
          </p:cNvGraphicFramePr>
          <p:nvPr>
            <p:extLst>
              <p:ext uri="{D42A27DB-BD31-4B8C-83A1-F6EECF244321}">
                <p14:modId xmlns:p14="http://schemas.microsoft.com/office/powerpoint/2010/main" val="1915643368"/>
              </p:ext>
            </p:extLst>
          </p:nvPr>
        </p:nvGraphicFramePr>
        <p:xfrm>
          <a:off x="7176120" y="3482366"/>
          <a:ext cx="2220913" cy="1844675"/>
        </p:xfrm>
        <a:graphic>
          <a:graphicData uri="http://schemas.openxmlformats.org/drawingml/2006/table">
            <a:tbl>
              <a:tblPr firstRow="1" bandRow="1">
                <a:tableStyleId>{10A1B5D5-9B99-4C35-A422-299274C87663}</a:tableStyleId>
              </a:tblPr>
              <a:tblGrid>
                <a:gridCol w="563878">
                  <a:extLst>
                    <a:ext uri="{9D8B030D-6E8A-4147-A177-3AD203B41FA5}">
                      <a16:colId xmlns:a16="http://schemas.microsoft.com/office/drawing/2014/main" val="20000"/>
                    </a:ext>
                  </a:extLst>
                </a:gridCol>
                <a:gridCol w="563878">
                  <a:extLst>
                    <a:ext uri="{9D8B030D-6E8A-4147-A177-3AD203B41FA5}">
                      <a16:colId xmlns:a16="http://schemas.microsoft.com/office/drawing/2014/main" val="20001"/>
                    </a:ext>
                  </a:extLst>
                </a:gridCol>
                <a:gridCol w="1093157">
                  <a:extLst>
                    <a:ext uri="{9D8B030D-6E8A-4147-A177-3AD203B41FA5}">
                      <a16:colId xmlns:a16="http://schemas.microsoft.com/office/drawing/2014/main" val="20002"/>
                    </a:ext>
                  </a:extLst>
                </a:gridCol>
              </a:tblGrid>
              <a:tr h="381131">
                <a:tc>
                  <a:txBody>
                    <a:bodyPr/>
                    <a:lstStyle/>
                    <a:p>
                      <a:pPr algn="ctr"/>
                      <a:r>
                        <a:rPr lang="en-US" sz="1800" b="1" i="0" u="none" baseline="0" dirty="0">
                          <a:solidFill>
                            <a:schemeClr val="tx1"/>
                          </a:solidFill>
                          <a:latin typeface="Calibri"/>
                          <a:cs typeface="Calibri"/>
                        </a:rPr>
                        <a:t>X</a:t>
                      </a:r>
                      <a:r>
                        <a:rPr lang="en-US" sz="1800" b="1" i="0" u="none" baseline="-25000" dirty="0">
                          <a:solidFill>
                            <a:schemeClr val="tx1"/>
                          </a:solidFill>
                          <a:latin typeface="Calibri"/>
                          <a:cs typeface="Calibri"/>
                        </a:rPr>
                        <a:t>t</a:t>
                      </a:r>
                      <a:r>
                        <a:rPr lang="en-US" sz="1800" b="1" baseline="-25000" dirty="0">
                          <a:solidFill>
                            <a:schemeClr val="tx1"/>
                          </a:solidFill>
                          <a:latin typeface="Calibri"/>
                          <a:cs typeface="Calibri"/>
                        </a:rPr>
                        <a:t>-1</a:t>
                      </a: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1" i="0" u="none" baseline="0" dirty="0" err="1">
                          <a:solidFill>
                            <a:schemeClr val="tx1"/>
                          </a:solidFill>
                          <a:latin typeface="Calibri"/>
                          <a:cs typeface="Calibri"/>
                        </a:rPr>
                        <a:t>X</a:t>
                      </a:r>
                      <a:r>
                        <a:rPr lang="en-US" sz="1800" b="1" i="0" u="none" baseline="-25000" dirty="0" err="1">
                          <a:solidFill>
                            <a:schemeClr val="tx1"/>
                          </a:solidFill>
                          <a:latin typeface="Calibri"/>
                          <a:cs typeface="Calibri"/>
                        </a:rPr>
                        <a:t>t</a:t>
                      </a:r>
                      <a:endParaRPr lang="en-US" sz="1800" b="1" i="0" u="none" baseline="-25000" dirty="0">
                        <a:solidFill>
                          <a:schemeClr val="tx1"/>
                        </a:solidFill>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1" dirty="0">
                          <a:solidFill>
                            <a:schemeClr val="tx1"/>
                          </a:solidFill>
                          <a:latin typeface="Calibri"/>
                          <a:cs typeface="Calibri"/>
                        </a:rPr>
                        <a:t>P(</a:t>
                      </a:r>
                      <a:r>
                        <a:rPr lang="en-US" sz="1800" b="1" i="0" u="none" baseline="0" dirty="0">
                          <a:solidFill>
                            <a:schemeClr val="tx1"/>
                          </a:solidFill>
                          <a:latin typeface="Calibri"/>
                          <a:cs typeface="Calibri"/>
                        </a:rPr>
                        <a:t>X</a:t>
                      </a:r>
                      <a:r>
                        <a:rPr lang="en-US" sz="1800" b="1" i="0" u="none" baseline="-25000" dirty="0">
                          <a:solidFill>
                            <a:schemeClr val="tx1"/>
                          </a:solidFill>
                          <a:latin typeface="Calibri"/>
                          <a:cs typeface="Calibri"/>
                        </a:rPr>
                        <a:t>t</a:t>
                      </a:r>
                      <a:r>
                        <a:rPr lang="en-US" sz="1800" b="1" dirty="0">
                          <a:solidFill>
                            <a:schemeClr val="tx1"/>
                          </a:solidFill>
                          <a:latin typeface="Calibri"/>
                          <a:cs typeface="Calibri"/>
                        </a:rPr>
                        <a:t>|</a:t>
                      </a:r>
                      <a:r>
                        <a:rPr lang="en-US" sz="1800" b="1" i="0" u="none" baseline="0" dirty="0">
                          <a:solidFill>
                            <a:schemeClr val="tx1"/>
                          </a:solidFill>
                          <a:latin typeface="Calibri"/>
                          <a:cs typeface="Calibri"/>
                        </a:rPr>
                        <a:t>X</a:t>
                      </a:r>
                      <a:r>
                        <a:rPr lang="en-US" sz="1800" b="1" i="0" u="none" baseline="-25000" dirty="0">
                          <a:solidFill>
                            <a:schemeClr val="tx1"/>
                          </a:solidFill>
                          <a:latin typeface="Calibri"/>
                          <a:cs typeface="Calibri"/>
                        </a:rPr>
                        <a:t>t</a:t>
                      </a:r>
                      <a:r>
                        <a:rPr lang="en-US" sz="1800" b="1" baseline="-25000" dirty="0">
                          <a:solidFill>
                            <a:schemeClr val="tx1"/>
                          </a:solidFill>
                          <a:latin typeface="Calibri"/>
                          <a:cs typeface="Calibri"/>
                        </a:rPr>
                        <a:t>-1</a:t>
                      </a:r>
                      <a:r>
                        <a:rPr lang="en-US" sz="1800" b="1" dirty="0">
                          <a:solidFill>
                            <a:schemeClr val="tx1"/>
                          </a:solidFill>
                          <a:latin typeface="Calibri"/>
                          <a:cs typeface="Calibri"/>
                        </a:rPr>
                        <a:t>)</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latin typeface="Calibri"/>
                          <a:cs typeface="Calibri"/>
                        </a:rPr>
                        <a:t>sun</a:t>
                      </a: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sun</a:t>
                      </a: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0.9</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sun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0.1</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sun</a:t>
                      </a: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0.3</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latin typeface="Calibri"/>
                          <a:cs typeface="Calibri"/>
                        </a:rPr>
                        <a:t>0.7</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2971800"/>
            <a:ext cx="6646912" cy="685800"/>
          </a:xfrm>
          <a:prstGeom prst="rect">
            <a:avLst/>
          </a:prstGeom>
        </p:spPr>
      </p:pic>
      <p:pic>
        <p:nvPicPr>
          <p:cNvPr id="6" name="Picture 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3962400"/>
            <a:ext cx="4800600" cy="702338"/>
          </a:xfrm>
          <a:prstGeom prst="rect">
            <a:avLst/>
          </a:prstGeom>
        </p:spPr>
      </p:pic>
      <p:pic>
        <p:nvPicPr>
          <p:cNvPr id="8" name="Picture 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4876800"/>
            <a:ext cx="2971800" cy="695202"/>
          </a:xfrm>
          <a:prstGeom prst="rect">
            <a:avLst/>
          </a:prstGeom>
        </p:spPr>
      </p:pic>
      <p:pic>
        <p:nvPicPr>
          <p:cNvPr id="9" name="Picture 8"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9200" y="6019800"/>
            <a:ext cx="3270417" cy="304800"/>
          </a:xfrm>
          <a:prstGeom prst="rect">
            <a:avLst/>
          </a:prstGeom>
        </p:spPr>
      </p:pic>
      <p:pic>
        <p:nvPicPr>
          <p:cNvPr id="11" name="Picture 10"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18250" y="5486400"/>
            <a:ext cx="2216150" cy="803465"/>
          </a:xfrm>
          <a:prstGeom prst="rect">
            <a:avLst/>
          </a:prstGeom>
        </p:spPr>
      </p:pic>
      <p:sp>
        <p:nvSpPr>
          <p:cNvPr id="12" name="Right Arrow 11"/>
          <p:cNvSpPr/>
          <p:nvPr/>
        </p:nvSpPr>
        <p:spPr>
          <a:xfrm>
            <a:off x="5041392" y="5638800"/>
            <a:ext cx="978408" cy="484632"/>
          </a:xfrm>
          <a:prstGeom prst="rightArrow">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304800" y="5867400"/>
            <a:ext cx="798416" cy="461665"/>
          </a:xfrm>
          <a:prstGeom prst="rect">
            <a:avLst/>
          </a:prstGeom>
          <a:noFill/>
        </p:spPr>
        <p:txBody>
          <a:bodyPr wrap="none" rtlCol="0">
            <a:spAutoFit/>
          </a:bodyPr>
          <a:lstStyle/>
          <a:p>
            <a:r>
              <a:rPr lang="en-US" sz="2400" dirty="0">
                <a:latin typeface="Calibri"/>
                <a:cs typeface="Calibri"/>
              </a:rPr>
              <a:t>Also:</a:t>
            </a:r>
          </a:p>
        </p:txBody>
      </p:sp>
      <p:sp>
        <p:nvSpPr>
          <p:cNvPr id="3" name="Date Placeholder 2"/>
          <p:cNvSpPr>
            <a:spLocks noGrp="1"/>
          </p:cNvSpPr>
          <p:nvPr>
            <p:ph type="dt" sz="half" idx="10"/>
          </p:nvPr>
        </p:nvSpPr>
        <p:spPr/>
        <p:txBody>
          <a:bodyPr/>
          <a:lstStyle/>
          <a:p>
            <a:pPr>
              <a:defRPr/>
            </a:pPr>
            <a:fld id="{9D6AB183-24DF-44B3-B569-30206744CE39}" type="datetime8">
              <a:rPr lang="en-US" smtClean="0"/>
              <a:t>1/17/2021 11:30 AM</a:t>
            </a:fld>
            <a:endParaRPr lang="en-US"/>
          </a:p>
        </p:txBody>
      </p:sp>
      <p:sp>
        <p:nvSpPr>
          <p:cNvPr id="4" name="Slide Number Placeholder 3"/>
          <p:cNvSpPr>
            <a:spLocks noGrp="1"/>
          </p:cNvSpPr>
          <p:nvPr>
            <p:ph type="sldNum" sz="quarter" idx="12"/>
          </p:nvPr>
        </p:nvSpPr>
        <p:spPr/>
        <p:txBody>
          <a:bodyPr/>
          <a:lstStyle/>
          <a:p>
            <a:pPr>
              <a:defRPr/>
            </a:pPr>
            <a:fld id="{54CD2F88-8A41-4E7F-9278-91FE67E35F94}" type="slidenum">
              <a:rPr lang="en-US" smtClean="0"/>
              <a:pPr>
                <a:defRPr/>
              </a:pPr>
              <a:t>256</a:t>
            </a:fld>
            <a:endParaRPr lang="en-US"/>
          </a:p>
        </p:txBody>
      </p:sp>
    </p:spTree>
    <p:extLst>
      <p:ext uri="{BB962C8B-B14F-4D97-AF65-F5344CB8AC3E}">
        <p14:creationId xmlns:p14="http://schemas.microsoft.com/office/powerpoint/2010/main" val="19522678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a:xfrm>
            <a:off x="0" y="0"/>
            <a:ext cx="9391650" cy="1143000"/>
          </a:xfrm>
        </p:spPr>
        <p:txBody>
          <a:bodyPr/>
          <a:lstStyle/>
          <a:p>
            <a:r>
              <a:rPr lang="en-US" sz="3200" dirty="0">
                <a:ea typeface="ＭＳ Ｐゴシック" pitchFamily="34" charset="-128"/>
              </a:rPr>
              <a:t>Application of Stationary Distribution: </a:t>
            </a:r>
            <a:r>
              <a:rPr lang="en-US" sz="3200" dirty="0" smtClean="0">
                <a:ea typeface="ＭＳ Ｐゴシック" pitchFamily="34" charset="-128"/>
              </a:rPr>
              <a:t>                         Web </a:t>
            </a:r>
            <a:r>
              <a:rPr lang="en-US" sz="3200" dirty="0">
                <a:ea typeface="ＭＳ Ｐゴシック" pitchFamily="34" charset="-128"/>
              </a:rPr>
              <a:t>Link Analysis</a:t>
            </a:r>
          </a:p>
        </p:txBody>
      </p:sp>
      <p:sp>
        <p:nvSpPr>
          <p:cNvPr id="32770" name="Rectangle 3"/>
          <p:cNvSpPr>
            <a:spLocks noGrp="1" noChangeArrowheads="1"/>
          </p:cNvSpPr>
          <p:nvPr>
            <p:ph idx="1"/>
          </p:nvPr>
        </p:nvSpPr>
        <p:spPr>
          <a:xfrm>
            <a:off x="228600" y="1371600"/>
            <a:ext cx="7239000" cy="4525963"/>
          </a:xfrm>
        </p:spPr>
        <p:txBody>
          <a:bodyPr/>
          <a:lstStyle/>
          <a:p>
            <a:pPr>
              <a:lnSpc>
                <a:spcPct val="80000"/>
              </a:lnSpc>
            </a:pPr>
            <a:r>
              <a:rPr lang="en-US" sz="2400" dirty="0">
                <a:ea typeface="ＭＳ Ｐゴシック" pitchFamily="34" charset="-128"/>
              </a:rPr>
              <a:t>PageRank over a web graph</a:t>
            </a:r>
          </a:p>
          <a:p>
            <a:pPr lvl="1">
              <a:lnSpc>
                <a:spcPct val="80000"/>
              </a:lnSpc>
            </a:pPr>
            <a:r>
              <a:rPr lang="en-US" sz="2000" dirty="0">
                <a:ea typeface="ＭＳ Ｐゴシック" pitchFamily="34" charset="-128"/>
              </a:rPr>
              <a:t>Each web page is a possible value of a state</a:t>
            </a:r>
          </a:p>
          <a:p>
            <a:pPr lvl="5">
              <a:lnSpc>
                <a:spcPct val="80000"/>
              </a:lnSpc>
            </a:pPr>
            <a:endParaRPr lang="en-US" sz="500" dirty="0">
              <a:ea typeface="ＭＳ Ｐゴシック" pitchFamily="34" charset="-128"/>
            </a:endParaRPr>
          </a:p>
          <a:p>
            <a:pPr lvl="1">
              <a:lnSpc>
                <a:spcPct val="80000"/>
              </a:lnSpc>
            </a:pPr>
            <a:r>
              <a:rPr lang="en-US" sz="2000" dirty="0">
                <a:ea typeface="ＭＳ Ｐゴシック" pitchFamily="34" charset="-128"/>
              </a:rPr>
              <a:t>Initial distribution: uniform over pages</a:t>
            </a:r>
          </a:p>
          <a:p>
            <a:pPr lvl="6">
              <a:lnSpc>
                <a:spcPct val="80000"/>
              </a:lnSpc>
            </a:pPr>
            <a:endParaRPr lang="en-US" sz="500" dirty="0">
              <a:ea typeface="ＭＳ Ｐゴシック" pitchFamily="34" charset="-128"/>
            </a:endParaRPr>
          </a:p>
          <a:p>
            <a:pPr lvl="1">
              <a:lnSpc>
                <a:spcPct val="80000"/>
              </a:lnSpc>
            </a:pPr>
            <a:r>
              <a:rPr lang="en-US" sz="2000" dirty="0">
                <a:ea typeface="ＭＳ Ｐゴシック" pitchFamily="34" charset="-128"/>
              </a:rPr>
              <a:t>Transitions:</a:t>
            </a:r>
          </a:p>
          <a:p>
            <a:pPr lvl="5">
              <a:lnSpc>
                <a:spcPct val="80000"/>
              </a:lnSpc>
            </a:pPr>
            <a:endParaRPr lang="en-US" sz="500" dirty="0">
              <a:ea typeface="ＭＳ Ｐゴシック" pitchFamily="34" charset="-128"/>
            </a:endParaRPr>
          </a:p>
          <a:p>
            <a:pPr lvl="2">
              <a:lnSpc>
                <a:spcPct val="80000"/>
              </a:lnSpc>
            </a:pPr>
            <a:r>
              <a:rPr lang="en-US" sz="1800" dirty="0">
                <a:ea typeface="ＭＳ Ｐゴシック" pitchFamily="34" charset="-128"/>
              </a:rPr>
              <a:t>With prob. c, uniform jump to a</a:t>
            </a:r>
          </a:p>
          <a:p>
            <a:pPr lvl="2">
              <a:lnSpc>
                <a:spcPct val="80000"/>
              </a:lnSpc>
              <a:buFont typeface="Wingdings" pitchFamily="2" charset="2"/>
              <a:buNone/>
            </a:pPr>
            <a:r>
              <a:rPr lang="en-US" sz="1800" dirty="0">
                <a:ea typeface="ＭＳ Ｐゴシック" pitchFamily="34" charset="-128"/>
              </a:rPr>
              <a:t>	random page (dotted lines, not all shown)</a:t>
            </a:r>
          </a:p>
          <a:p>
            <a:pPr lvl="2">
              <a:lnSpc>
                <a:spcPct val="80000"/>
              </a:lnSpc>
            </a:pPr>
            <a:r>
              <a:rPr lang="en-US" sz="1800" dirty="0">
                <a:ea typeface="ＭＳ Ｐゴシック" pitchFamily="34" charset="-128"/>
              </a:rPr>
              <a:t>With prob. 1-c, follow a random</a:t>
            </a:r>
          </a:p>
          <a:p>
            <a:pPr lvl="2">
              <a:lnSpc>
                <a:spcPct val="80000"/>
              </a:lnSpc>
              <a:buFont typeface="Wingdings" pitchFamily="2" charset="2"/>
              <a:buNone/>
            </a:pPr>
            <a:r>
              <a:rPr lang="en-US" sz="1800" dirty="0">
                <a:ea typeface="ＭＳ Ｐゴシック" pitchFamily="34" charset="-128"/>
              </a:rPr>
              <a:t>	</a:t>
            </a:r>
            <a:r>
              <a:rPr lang="en-US" sz="1800" dirty="0" err="1">
                <a:ea typeface="ＭＳ Ｐゴシック" pitchFamily="34" charset="-128"/>
              </a:rPr>
              <a:t>outlink</a:t>
            </a:r>
            <a:r>
              <a:rPr lang="en-US" sz="1800" dirty="0">
                <a:ea typeface="ＭＳ Ｐゴシック" pitchFamily="34" charset="-128"/>
              </a:rPr>
              <a:t> (solid lines)</a:t>
            </a:r>
          </a:p>
          <a:p>
            <a:pPr lvl="3">
              <a:lnSpc>
                <a:spcPct val="80000"/>
              </a:lnSpc>
            </a:pPr>
            <a:endParaRPr lang="en-US" sz="1200" dirty="0">
              <a:ea typeface="ＭＳ Ｐゴシック" pitchFamily="34" charset="-128"/>
            </a:endParaRPr>
          </a:p>
          <a:p>
            <a:pPr>
              <a:lnSpc>
                <a:spcPct val="80000"/>
              </a:lnSpc>
            </a:pPr>
            <a:r>
              <a:rPr lang="en-US" sz="2400" dirty="0">
                <a:ea typeface="ＭＳ Ｐゴシック" pitchFamily="34" charset="-128"/>
              </a:rPr>
              <a:t>Stationary distribution</a:t>
            </a:r>
          </a:p>
          <a:p>
            <a:pPr lvl="1">
              <a:lnSpc>
                <a:spcPct val="80000"/>
              </a:lnSpc>
            </a:pPr>
            <a:r>
              <a:rPr lang="en-US" sz="2000" dirty="0">
                <a:ea typeface="ＭＳ Ｐゴシック" pitchFamily="34" charset="-128"/>
              </a:rPr>
              <a:t>Will spend more time on highly reachable pages</a:t>
            </a:r>
          </a:p>
          <a:p>
            <a:pPr lvl="1">
              <a:lnSpc>
                <a:spcPct val="80000"/>
              </a:lnSpc>
            </a:pPr>
            <a:r>
              <a:rPr lang="en-US" sz="2000" dirty="0">
                <a:ea typeface="ＭＳ Ｐゴシック" pitchFamily="34" charset="-128"/>
              </a:rPr>
              <a:t>E.g. many ways to get to the Acrobat Reader download page</a:t>
            </a:r>
          </a:p>
          <a:p>
            <a:pPr lvl="1">
              <a:lnSpc>
                <a:spcPct val="80000"/>
              </a:lnSpc>
            </a:pPr>
            <a:r>
              <a:rPr lang="en-US" sz="2000" dirty="0">
                <a:ea typeface="ＭＳ Ｐゴシック" pitchFamily="34" charset="-128"/>
              </a:rPr>
              <a:t>Somewhat robust to link spam.</a:t>
            </a:r>
          </a:p>
          <a:p>
            <a:pPr lvl="1">
              <a:lnSpc>
                <a:spcPct val="80000"/>
              </a:lnSpc>
            </a:pPr>
            <a:r>
              <a:rPr lang="en-US" sz="2000" dirty="0">
                <a:ea typeface="ＭＳ Ｐゴシック" pitchFamily="34" charset="-128"/>
              </a:rPr>
              <a:t>Google 1.0 returned the set of pages containing all your keywords in decreasing rank, now all search engines use link analysis along with many other factors (rank actually getting less important over time)</a:t>
            </a:r>
          </a:p>
        </p:txBody>
      </p:sp>
      <p:sp>
        <p:nvSpPr>
          <p:cNvPr id="32771" name="Oval 4"/>
          <p:cNvSpPr>
            <a:spLocks noChangeArrowheads="1"/>
          </p:cNvSpPr>
          <p:nvPr/>
        </p:nvSpPr>
        <p:spPr bwMode="auto">
          <a:xfrm>
            <a:off x="8339137" y="2424112"/>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sp>
        <p:nvSpPr>
          <p:cNvPr id="32772" name="Oval 5"/>
          <p:cNvSpPr>
            <a:spLocks noChangeArrowheads="1"/>
          </p:cNvSpPr>
          <p:nvPr/>
        </p:nvSpPr>
        <p:spPr bwMode="auto">
          <a:xfrm>
            <a:off x="9405937" y="2347912"/>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sp>
        <p:nvSpPr>
          <p:cNvPr id="32773" name="Oval 6"/>
          <p:cNvSpPr>
            <a:spLocks noChangeArrowheads="1"/>
          </p:cNvSpPr>
          <p:nvPr/>
        </p:nvSpPr>
        <p:spPr bwMode="auto">
          <a:xfrm>
            <a:off x="9024937" y="3567112"/>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sp>
        <p:nvSpPr>
          <p:cNvPr id="32774" name="Oval 7"/>
          <p:cNvSpPr>
            <a:spLocks noChangeArrowheads="1"/>
          </p:cNvSpPr>
          <p:nvPr/>
        </p:nvSpPr>
        <p:spPr bwMode="auto">
          <a:xfrm>
            <a:off x="9786937" y="3033712"/>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sp>
        <p:nvSpPr>
          <p:cNvPr id="32775" name="Oval 8"/>
          <p:cNvSpPr>
            <a:spLocks noChangeArrowheads="1"/>
          </p:cNvSpPr>
          <p:nvPr/>
        </p:nvSpPr>
        <p:spPr bwMode="auto">
          <a:xfrm>
            <a:off x="8262937" y="3186112"/>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cxnSp>
        <p:nvCxnSpPr>
          <p:cNvPr id="32776" name="AutoShape 9"/>
          <p:cNvCxnSpPr>
            <a:cxnSpLocks noChangeShapeType="1"/>
            <a:stCxn id="32771" idx="6"/>
            <a:endCxn id="32772" idx="2"/>
          </p:cNvCxnSpPr>
          <p:nvPr/>
        </p:nvCxnSpPr>
        <p:spPr bwMode="auto">
          <a:xfrm flipV="1">
            <a:off x="8582025" y="2462212"/>
            <a:ext cx="809625" cy="7620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32777" name="AutoShape 10"/>
          <p:cNvCxnSpPr>
            <a:cxnSpLocks noChangeShapeType="1"/>
            <a:stCxn id="32774" idx="0"/>
            <a:endCxn id="32772" idx="5"/>
          </p:cNvCxnSpPr>
          <p:nvPr/>
        </p:nvCxnSpPr>
        <p:spPr bwMode="auto">
          <a:xfrm flipH="1" flipV="1">
            <a:off x="9601200" y="2557462"/>
            <a:ext cx="300037" cy="461963"/>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32778" name="AutoShape 11"/>
          <p:cNvCxnSpPr>
            <a:cxnSpLocks noChangeShapeType="1"/>
            <a:stCxn id="32771" idx="5"/>
            <a:endCxn id="32773" idx="1"/>
          </p:cNvCxnSpPr>
          <p:nvPr/>
        </p:nvCxnSpPr>
        <p:spPr bwMode="auto">
          <a:xfrm>
            <a:off x="8534400" y="2633662"/>
            <a:ext cx="523875" cy="95250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32779" name="AutoShape 12"/>
          <p:cNvCxnSpPr>
            <a:cxnSpLocks noChangeShapeType="1"/>
            <a:stCxn id="32773" idx="7"/>
            <a:endCxn id="32772" idx="4"/>
          </p:cNvCxnSpPr>
          <p:nvPr/>
        </p:nvCxnSpPr>
        <p:spPr bwMode="auto">
          <a:xfrm flipV="1">
            <a:off x="9220200" y="2590800"/>
            <a:ext cx="300037" cy="995362"/>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32780" name="AutoShape 13"/>
          <p:cNvCxnSpPr>
            <a:cxnSpLocks noChangeShapeType="1"/>
            <a:stCxn id="32772" idx="1"/>
            <a:endCxn id="32771" idx="7"/>
          </p:cNvCxnSpPr>
          <p:nvPr/>
        </p:nvCxnSpPr>
        <p:spPr bwMode="auto">
          <a:xfrm rot="-5400000" flipH="1" flipV="1">
            <a:off x="8948738" y="1952624"/>
            <a:ext cx="76200" cy="904875"/>
          </a:xfrm>
          <a:prstGeom prst="curvedConnector3">
            <a:avLst>
              <a:gd name="adj1" fmla="val -325000"/>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cxnSp>
        <p:nvCxnSpPr>
          <p:cNvPr id="32781" name="AutoShape 14"/>
          <p:cNvCxnSpPr>
            <a:cxnSpLocks noChangeShapeType="1"/>
            <a:stCxn id="32772" idx="6"/>
            <a:endCxn id="32774" idx="6"/>
          </p:cNvCxnSpPr>
          <p:nvPr/>
        </p:nvCxnSpPr>
        <p:spPr bwMode="auto">
          <a:xfrm>
            <a:off x="9648825" y="2462212"/>
            <a:ext cx="381000" cy="685800"/>
          </a:xfrm>
          <a:prstGeom prst="curvedConnector3">
            <a:avLst>
              <a:gd name="adj1" fmla="val 156250"/>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cxnSp>
        <p:nvCxnSpPr>
          <p:cNvPr id="32782" name="AutoShape 15"/>
          <p:cNvCxnSpPr>
            <a:cxnSpLocks noChangeShapeType="1"/>
            <a:stCxn id="32772" idx="0"/>
            <a:endCxn id="32775" idx="2"/>
          </p:cNvCxnSpPr>
          <p:nvPr/>
        </p:nvCxnSpPr>
        <p:spPr bwMode="auto">
          <a:xfrm rot="-5400000" flipH="1" flipV="1">
            <a:off x="8401050" y="2181225"/>
            <a:ext cx="966787" cy="1271587"/>
          </a:xfrm>
          <a:prstGeom prst="curvedConnector4">
            <a:avLst>
              <a:gd name="adj1" fmla="val -43190"/>
              <a:gd name="adj2" fmla="val 116852"/>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cxnSp>
        <p:nvCxnSpPr>
          <p:cNvPr id="32783" name="AutoShape 16"/>
          <p:cNvCxnSpPr>
            <a:cxnSpLocks noChangeShapeType="1"/>
            <a:stCxn id="32772" idx="7"/>
            <a:endCxn id="32773" idx="6"/>
          </p:cNvCxnSpPr>
          <p:nvPr/>
        </p:nvCxnSpPr>
        <p:spPr bwMode="auto">
          <a:xfrm rot="-5400000" flipH="1" flipV="1">
            <a:off x="8777288" y="2857499"/>
            <a:ext cx="1314450" cy="333375"/>
          </a:xfrm>
          <a:prstGeom prst="curvedConnector4">
            <a:avLst>
              <a:gd name="adj1" fmla="val -19083"/>
              <a:gd name="adj2" fmla="val -284764"/>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cxnSp>
        <p:nvCxnSpPr>
          <p:cNvPr id="32784" name="AutoShape 17"/>
          <p:cNvCxnSpPr>
            <a:cxnSpLocks noChangeShapeType="1"/>
            <a:stCxn id="32772" idx="0"/>
            <a:endCxn id="32772" idx="7"/>
          </p:cNvCxnSpPr>
          <p:nvPr/>
        </p:nvCxnSpPr>
        <p:spPr bwMode="auto">
          <a:xfrm rot="5400000" flipV="1">
            <a:off x="9544050" y="2309812"/>
            <a:ext cx="33337" cy="80963"/>
          </a:xfrm>
          <a:prstGeom prst="curvedConnector3">
            <a:avLst>
              <a:gd name="adj1" fmla="val -1980954"/>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3284" y="4343400"/>
            <a:ext cx="4788715" cy="2362199"/>
          </a:xfrm>
          <a:prstGeom prst="rect">
            <a:avLst/>
          </a:prstGeom>
        </p:spPr>
      </p:pic>
      <p:sp>
        <p:nvSpPr>
          <p:cNvPr id="3" name="Date Placeholder 2"/>
          <p:cNvSpPr>
            <a:spLocks noGrp="1"/>
          </p:cNvSpPr>
          <p:nvPr>
            <p:ph type="dt" sz="half" idx="10"/>
          </p:nvPr>
        </p:nvSpPr>
        <p:spPr/>
        <p:txBody>
          <a:bodyPr/>
          <a:lstStyle/>
          <a:p>
            <a:pPr>
              <a:defRPr/>
            </a:pPr>
            <a:fld id="{FFDF4169-3B9D-4069-AD06-E41F36AA03A3}" type="datetime8">
              <a:rPr lang="en-US" smtClean="0"/>
              <a:t>1/17/2021 11:30 AM</a:t>
            </a:fld>
            <a:endParaRPr lang="en-US"/>
          </a:p>
        </p:txBody>
      </p:sp>
      <p:sp>
        <p:nvSpPr>
          <p:cNvPr id="4" name="Slide Number Placeholder 3"/>
          <p:cNvSpPr>
            <a:spLocks noGrp="1"/>
          </p:cNvSpPr>
          <p:nvPr>
            <p:ph type="sldNum" sz="quarter" idx="12"/>
          </p:nvPr>
        </p:nvSpPr>
        <p:spPr/>
        <p:txBody>
          <a:bodyPr/>
          <a:lstStyle/>
          <a:p>
            <a:pPr>
              <a:defRPr/>
            </a:pPr>
            <a:fld id="{54CD2F88-8A41-4E7F-9278-91FE67E35F94}" type="slidenum">
              <a:rPr lang="en-US" smtClean="0"/>
              <a:pPr>
                <a:defRPr/>
              </a:pPr>
              <a:t>257</a:t>
            </a:fld>
            <a:endParaRPr lang="en-US"/>
          </a:p>
        </p:txBody>
      </p:sp>
    </p:spTree>
    <p:extLst>
      <p:ext uri="{BB962C8B-B14F-4D97-AF65-F5344CB8AC3E}">
        <p14:creationId xmlns:p14="http://schemas.microsoft.com/office/powerpoint/2010/main" val="3778211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0">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770">
                                            <p:txEl>
                                              <p:pRg st="13" end="1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770">
                                            <p:txEl>
                                              <p:pRg st="14" end="1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770">
                                            <p:txEl>
                                              <p:pRg st="15" end="1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770">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Hidden Markov Models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2935" y="1219200"/>
            <a:ext cx="5525193" cy="5008673"/>
          </a:xfrm>
          <a:prstGeom prst="rect">
            <a:avLst/>
          </a:prstGeom>
        </p:spPr>
      </p:pic>
      <p:sp>
        <p:nvSpPr>
          <p:cNvPr id="3" name="Date Placeholder 2"/>
          <p:cNvSpPr>
            <a:spLocks noGrp="1"/>
          </p:cNvSpPr>
          <p:nvPr>
            <p:ph type="dt" sz="half" idx="10"/>
          </p:nvPr>
        </p:nvSpPr>
        <p:spPr/>
        <p:txBody>
          <a:bodyPr/>
          <a:lstStyle/>
          <a:p>
            <a:pPr>
              <a:defRPr/>
            </a:pPr>
            <a:fld id="{AC2CCF5A-7807-421B-A225-1428952BBD4D}" type="datetime8">
              <a:rPr lang="en-US" smtClean="0"/>
              <a:t>1/17/2021 11:30 AM</a:t>
            </a:fld>
            <a:endParaRPr lang="en-US"/>
          </a:p>
        </p:txBody>
      </p:sp>
      <p:sp>
        <p:nvSpPr>
          <p:cNvPr id="4" name="Slide Number Placeholder 3"/>
          <p:cNvSpPr>
            <a:spLocks noGrp="1"/>
          </p:cNvSpPr>
          <p:nvPr>
            <p:ph type="sldNum" sz="quarter" idx="12"/>
          </p:nvPr>
        </p:nvSpPr>
        <p:spPr/>
        <p:txBody>
          <a:bodyPr/>
          <a:lstStyle/>
          <a:p>
            <a:pPr>
              <a:defRPr/>
            </a:pPr>
            <a:fld id="{54CD2F88-8A41-4E7F-9278-91FE67E35F94}" type="slidenum">
              <a:rPr lang="en-US" smtClean="0"/>
              <a:pPr>
                <a:defRPr/>
              </a:pPr>
              <a:t>258</a:t>
            </a:fld>
            <a:endParaRPr lang="en-US"/>
          </a:p>
        </p:txBody>
      </p:sp>
    </p:spTree>
    <p:extLst>
      <p:ext uri="{BB962C8B-B14F-4D97-AF65-F5344CB8AC3E}">
        <p14:creationId xmlns:p14="http://schemas.microsoft.com/office/powerpoint/2010/main" val="1978373446"/>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Hidden, Markov Model</a:t>
            </a:r>
            <a:r>
              <a:rPr lang="en-US" dirty="0" smtClean="0"/>
              <a:t>?</a:t>
            </a:r>
            <a:endParaRPr lang="en-IN" dirty="0"/>
          </a:p>
        </p:txBody>
      </p:sp>
      <p:sp>
        <p:nvSpPr>
          <p:cNvPr id="3" name="Content Placeholder 2"/>
          <p:cNvSpPr>
            <a:spLocks noGrp="1"/>
          </p:cNvSpPr>
          <p:nvPr>
            <p:ph idx="1"/>
          </p:nvPr>
        </p:nvSpPr>
        <p:spPr/>
        <p:txBody>
          <a:bodyPr/>
          <a:lstStyle/>
          <a:p>
            <a:r>
              <a:rPr lang="en-US" dirty="0" smtClean="0"/>
              <a:t>The </a:t>
            </a:r>
            <a:r>
              <a:rPr lang="en-US" dirty="0"/>
              <a:t>reason it is called a Hidden Markov Model is because we are constructing an inference model based on the assumptions of a Markov process. </a:t>
            </a:r>
            <a:endParaRPr lang="en-US" dirty="0" smtClean="0"/>
          </a:p>
          <a:p>
            <a:r>
              <a:rPr lang="en-US" dirty="0" smtClean="0"/>
              <a:t>The </a:t>
            </a:r>
            <a:r>
              <a:rPr lang="en-US" dirty="0"/>
              <a:t>Markov process assumption is simply that the “future is independent of the past given the present”. </a:t>
            </a:r>
            <a:endParaRPr lang="en-US" dirty="0" smtClean="0"/>
          </a:p>
          <a:p>
            <a:r>
              <a:rPr lang="en-US" dirty="0" smtClean="0"/>
              <a:t>In </a:t>
            </a:r>
            <a:r>
              <a:rPr lang="en-US" dirty="0"/>
              <a:t>other words, assuming we know our present state, we do not need any other historical information to predict the future state.</a:t>
            </a:r>
          </a:p>
          <a:p>
            <a:endParaRPr lang="en-IN" dirty="0"/>
          </a:p>
        </p:txBody>
      </p:sp>
      <p:sp>
        <p:nvSpPr>
          <p:cNvPr id="4" name="Date Placeholder 3"/>
          <p:cNvSpPr>
            <a:spLocks noGrp="1"/>
          </p:cNvSpPr>
          <p:nvPr>
            <p:ph type="dt" sz="half" idx="10"/>
          </p:nvPr>
        </p:nvSpPr>
        <p:spPr/>
        <p:txBody>
          <a:bodyPr/>
          <a:lstStyle/>
          <a:p>
            <a:pPr>
              <a:defRPr/>
            </a:pPr>
            <a:fld id="{7891A41D-D986-4ADC-A713-AC0F040FFB7A}" type="datetime8">
              <a:rPr lang="en-US" smtClean="0"/>
              <a:t>1/17/2021 11:30 AM</a:t>
            </a:fld>
            <a:endParaRPr lang="en-US"/>
          </a:p>
        </p:txBody>
      </p:sp>
      <p:sp>
        <p:nvSpPr>
          <p:cNvPr id="5" name="Slide Number Placeholder 4"/>
          <p:cNvSpPr>
            <a:spLocks noGrp="1"/>
          </p:cNvSpPr>
          <p:nvPr>
            <p:ph type="sldNum" sz="quarter" idx="12"/>
          </p:nvPr>
        </p:nvSpPr>
        <p:spPr/>
        <p:txBody>
          <a:bodyPr/>
          <a:lstStyle/>
          <a:p>
            <a:pPr>
              <a:defRPr/>
            </a:pPr>
            <a:fld id="{54CD2F88-8A41-4E7F-9278-91FE67E35F94}" type="slidenum">
              <a:rPr lang="en-US" smtClean="0"/>
              <a:pPr>
                <a:defRPr/>
              </a:pPr>
              <a:t>259</a:t>
            </a:fld>
            <a:endParaRPr lang="en-US"/>
          </a:p>
        </p:txBody>
      </p:sp>
    </p:spTree>
    <p:extLst>
      <p:ext uri="{BB962C8B-B14F-4D97-AF65-F5344CB8AC3E}">
        <p14:creationId xmlns:p14="http://schemas.microsoft.com/office/powerpoint/2010/main" val="159501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en-US"/>
              <a:t>Propositional logic: Semantics</a:t>
            </a:r>
          </a:p>
        </p:txBody>
      </p:sp>
      <p:sp>
        <p:nvSpPr>
          <p:cNvPr id="28675" name="Rectangle 3"/>
          <p:cNvSpPr>
            <a:spLocks noGrp="1" noChangeArrowheads="1"/>
          </p:cNvSpPr>
          <p:nvPr>
            <p:ph type="body" idx="1"/>
          </p:nvPr>
        </p:nvSpPr>
        <p:spPr>
          <a:xfrm>
            <a:off x="479376" y="1268760"/>
            <a:ext cx="8800091" cy="5112568"/>
          </a:xfrm>
        </p:spPr>
        <p:txBody>
          <a:bodyPr>
            <a:normAutofit lnSpcReduction="10000"/>
          </a:bodyPr>
          <a:lstStyle/>
          <a:p>
            <a:pPr>
              <a:lnSpc>
                <a:spcPct val="80000"/>
              </a:lnSpc>
              <a:buFontTx/>
              <a:buNone/>
            </a:pPr>
            <a:r>
              <a:rPr lang="en-US" altLang="en-US" sz="1800" dirty="0"/>
              <a:t>Each model specifies true/false for each proposition symbol
</a:t>
            </a:r>
          </a:p>
          <a:p>
            <a:pPr lvl="1">
              <a:lnSpc>
                <a:spcPct val="80000"/>
              </a:lnSpc>
              <a:buFontTx/>
              <a:buNone/>
            </a:pPr>
            <a:r>
              <a:rPr lang="en-US" altLang="en-US" sz="1600" dirty="0"/>
              <a:t>E.g. 	P</a:t>
            </a:r>
            <a:r>
              <a:rPr lang="en-US" altLang="en-US" sz="1600" baseline="-25000" dirty="0"/>
              <a:t>1,2</a:t>
            </a:r>
            <a:r>
              <a:rPr lang="en-US" altLang="en-US" sz="1600" dirty="0"/>
              <a:t> 	P</a:t>
            </a:r>
            <a:r>
              <a:rPr lang="en-US" altLang="en-US" sz="1600" baseline="-25000" dirty="0"/>
              <a:t>2,2</a:t>
            </a:r>
            <a:r>
              <a:rPr lang="en-US" altLang="en-US" sz="1600" dirty="0"/>
              <a:t> 	P</a:t>
            </a:r>
            <a:r>
              <a:rPr lang="en-US" altLang="en-US" sz="1600" baseline="-25000" dirty="0"/>
              <a:t>3,1</a:t>
            </a:r>
          </a:p>
          <a:p>
            <a:pPr lvl="1">
              <a:lnSpc>
                <a:spcPct val="80000"/>
              </a:lnSpc>
              <a:buFontTx/>
              <a:buNone/>
            </a:pPr>
            <a:r>
              <a:rPr lang="en-US" altLang="en-US" sz="1600" dirty="0"/>
              <a:t> 		false	true	false
</a:t>
            </a:r>
          </a:p>
          <a:p>
            <a:pPr>
              <a:lnSpc>
                <a:spcPct val="80000"/>
              </a:lnSpc>
              <a:buFontTx/>
              <a:buNone/>
            </a:pPr>
            <a:r>
              <a:rPr lang="en-US" altLang="en-US" sz="1800" dirty="0"/>
              <a:t>With these symbols, 8 possible models, can be enumerated automatically.
</a:t>
            </a:r>
          </a:p>
          <a:p>
            <a:pPr>
              <a:lnSpc>
                <a:spcPct val="80000"/>
              </a:lnSpc>
              <a:buFontTx/>
              <a:buNone/>
            </a:pPr>
            <a:r>
              <a:rPr lang="en-US" altLang="en-US" sz="1800" dirty="0"/>
              <a:t>Rules for evaluating truth with respect to a model </a:t>
            </a:r>
            <a:r>
              <a:rPr lang="en-US" altLang="en-US" sz="1800" i="1" dirty="0"/>
              <a:t>m</a:t>
            </a:r>
            <a:r>
              <a:rPr lang="en-US" altLang="en-US" sz="1800" dirty="0"/>
              <a:t>:
</a:t>
            </a:r>
          </a:p>
          <a:p>
            <a:pPr>
              <a:lnSpc>
                <a:spcPct val="80000"/>
              </a:lnSpc>
              <a:buFontTx/>
              <a:buNone/>
            </a:pPr>
            <a:r>
              <a:rPr lang="en-US" altLang="en-US" sz="1800" dirty="0">
                <a:sym typeface="Symbol" panose="05050102010706020507" pitchFamily="18" charset="2"/>
              </a:rPr>
              <a:t>		</a:t>
            </a:r>
            <a:r>
              <a:rPr lang="en-US" altLang="en-US" sz="1800" dirty="0"/>
              <a:t>S	is true </a:t>
            </a:r>
            <a:r>
              <a:rPr lang="en-US" altLang="en-US" sz="1800" dirty="0" err="1"/>
              <a:t>iff</a:t>
            </a:r>
            <a:r>
              <a:rPr lang="en-US" altLang="en-US" sz="1800" dirty="0"/>
              <a:t> 	S is false  </a:t>
            </a:r>
          </a:p>
          <a:p>
            <a:pPr>
              <a:lnSpc>
                <a:spcPct val="80000"/>
              </a:lnSpc>
              <a:buFontTx/>
              <a:buNone/>
            </a:pPr>
            <a:r>
              <a:rPr lang="en-US" altLang="en-US" sz="1800" dirty="0"/>
              <a:t>		S</a:t>
            </a:r>
            <a:r>
              <a:rPr lang="en-US" altLang="en-US" sz="1800" baseline="-25000" dirty="0"/>
              <a:t>1</a:t>
            </a:r>
            <a:r>
              <a:rPr lang="en-US" altLang="en-US" sz="1800" dirty="0"/>
              <a:t> </a:t>
            </a:r>
            <a:r>
              <a:rPr lang="en-US" altLang="en-US" sz="1800" dirty="0">
                <a:sym typeface="Symbol" panose="05050102010706020507" pitchFamily="18" charset="2"/>
              </a:rPr>
              <a:t></a:t>
            </a:r>
            <a:r>
              <a:rPr lang="en-US" altLang="en-US" sz="1800" dirty="0"/>
              <a:t> S</a:t>
            </a:r>
            <a:r>
              <a:rPr lang="en-US" altLang="en-US" sz="1800" baseline="-25000" dirty="0"/>
              <a:t>2</a:t>
            </a:r>
            <a:r>
              <a:rPr lang="en-US" altLang="en-US" sz="1800" dirty="0"/>
              <a:t>   is true </a:t>
            </a:r>
            <a:r>
              <a:rPr lang="en-US" altLang="en-US" sz="1800" dirty="0" err="1"/>
              <a:t>iff</a:t>
            </a:r>
            <a:r>
              <a:rPr lang="en-US" altLang="en-US" sz="1800" dirty="0"/>
              <a:t> 	S</a:t>
            </a:r>
            <a:r>
              <a:rPr lang="en-US" altLang="en-US" sz="1800" baseline="-25000" dirty="0"/>
              <a:t>1</a:t>
            </a:r>
            <a:r>
              <a:rPr lang="en-US" altLang="en-US" sz="1800" dirty="0"/>
              <a:t> is true </a:t>
            </a:r>
            <a:r>
              <a:rPr lang="en-US" altLang="en-US" sz="1800" dirty="0">
                <a:solidFill>
                  <a:schemeClr val="accent2"/>
                </a:solidFill>
              </a:rPr>
              <a:t>and 	</a:t>
            </a:r>
            <a:r>
              <a:rPr lang="en-US" altLang="en-US" sz="1800" dirty="0"/>
              <a:t>S</a:t>
            </a:r>
            <a:r>
              <a:rPr lang="en-US" altLang="en-US" sz="1800" baseline="-25000" dirty="0"/>
              <a:t>2</a:t>
            </a:r>
            <a:r>
              <a:rPr lang="en-US" altLang="en-US" sz="1800" dirty="0"/>
              <a:t> is true</a:t>
            </a:r>
          </a:p>
          <a:p>
            <a:pPr>
              <a:lnSpc>
                <a:spcPct val="80000"/>
              </a:lnSpc>
              <a:buFontTx/>
              <a:buNone/>
            </a:pPr>
            <a:r>
              <a:rPr lang="en-US" altLang="en-US" sz="1800" dirty="0"/>
              <a:t>		S</a:t>
            </a:r>
            <a:r>
              <a:rPr lang="en-US" altLang="en-US" sz="1800" baseline="-25000" dirty="0"/>
              <a:t>1</a:t>
            </a:r>
            <a:r>
              <a:rPr lang="en-US" altLang="en-US" sz="1800" dirty="0"/>
              <a:t> </a:t>
            </a:r>
            <a:r>
              <a:rPr lang="en-US" altLang="en-US" sz="1800" dirty="0">
                <a:sym typeface="Symbol" panose="05050102010706020507" pitchFamily="18" charset="2"/>
              </a:rPr>
              <a:t></a:t>
            </a:r>
            <a:r>
              <a:rPr lang="en-US" altLang="en-US" sz="1800" dirty="0"/>
              <a:t> S</a:t>
            </a:r>
            <a:r>
              <a:rPr lang="en-US" altLang="en-US" sz="1800" baseline="-25000" dirty="0"/>
              <a:t>2</a:t>
            </a:r>
            <a:r>
              <a:rPr lang="en-US" altLang="en-US" sz="1800" dirty="0"/>
              <a:t>   is true </a:t>
            </a:r>
            <a:r>
              <a:rPr lang="en-US" altLang="en-US" sz="1800" dirty="0" err="1"/>
              <a:t>iff</a:t>
            </a:r>
            <a:r>
              <a:rPr lang="en-US" altLang="en-US" sz="1800" dirty="0"/>
              <a:t> 	</a:t>
            </a:r>
            <a:r>
              <a:rPr lang="en-US" altLang="en-US" sz="1800" dirty="0" smtClean="0"/>
              <a:t>S</a:t>
            </a:r>
            <a:r>
              <a:rPr lang="en-US" altLang="en-US" sz="1800" baseline="-25000" dirty="0" smtClean="0"/>
              <a:t>1 </a:t>
            </a:r>
            <a:r>
              <a:rPr lang="en-US" altLang="en-US" sz="1800" dirty="0" smtClean="0"/>
              <a:t>is </a:t>
            </a:r>
            <a:r>
              <a:rPr lang="en-US" altLang="en-US" sz="1800" dirty="0"/>
              <a:t>true </a:t>
            </a:r>
            <a:r>
              <a:rPr lang="en-US" altLang="en-US" sz="1800" dirty="0">
                <a:solidFill>
                  <a:schemeClr val="accent2"/>
                </a:solidFill>
              </a:rPr>
              <a:t>or</a:t>
            </a:r>
            <a:r>
              <a:rPr lang="en-US" altLang="en-US" sz="1800" dirty="0"/>
              <a:t> 	S</a:t>
            </a:r>
            <a:r>
              <a:rPr lang="en-US" altLang="en-US" sz="1800" baseline="-25000" dirty="0"/>
              <a:t>2</a:t>
            </a:r>
            <a:r>
              <a:rPr lang="en-US" altLang="en-US" sz="1800" dirty="0"/>
              <a:t> is true</a:t>
            </a:r>
          </a:p>
          <a:p>
            <a:pPr>
              <a:lnSpc>
                <a:spcPct val="80000"/>
              </a:lnSpc>
              <a:buFontTx/>
              <a:buNone/>
            </a:pPr>
            <a:r>
              <a:rPr lang="en-US" altLang="en-US" sz="1800" dirty="0"/>
              <a:t>		S</a:t>
            </a:r>
            <a:r>
              <a:rPr lang="en-US" altLang="en-US" sz="1800" baseline="-25000" dirty="0"/>
              <a:t>1</a:t>
            </a:r>
            <a:r>
              <a:rPr lang="en-US" altLang="en-US" sz="1800" dirty="0"/>
              <a:t> </a:t>
            </a:r>
            <a:r>
              <a:rPr lang="en-US" altLang="en-US" sz="1800" dirty="0">
                <a:sym typeface="Symbol" panose="05050102010706020507" pitchFamily="18" charset="2"/>
              </a:rPr>
              <a:t></a:t>
            </a:r>
            <a:r>
              <a:rPr lang="en-US" altLang="en-US" sz="1800" dirty="0"/>
              <a:t> S</a:t>
            </a:r>
            <a:r>
              <a:rPr lang="en-US" altLang="en-US" sz="1800" baseline="-25000" dirty="0"/>
              <a:t>2</a:t>
            </a:r>
            <a:r>
              <a:rPr lang="en-US" altLang="en-US" sz="1800" dirty="0"/>
              <a:t> 	is true </a:t>
            </a:r>
            <a:r>
              <a:rPr lang="en-US" altLang="en-US" sz="1800" dirty="0" err="1"/>
              <a:t>iff</a:t>
            </a:r>
            <a:r>
              <a:rPr lang="en-US" altLang="en-US" sz="1800" dirty="0"/>
              <a:t>		S</a:t>
            </a:r>
            <a:r>
              <a:rPr lang="en-US" altLang="en-US" sz="1800" baseline="-25000" dirty="0"/>
              <a:t>1</a:t>
            </a:r>
            <a:r>
              <a:rPr lang="en-US" altLang="en-US" sz="1800" dirty="0"/>
              <a:t> is false </a:t>
            </a:r>
            <a:r>
              <a:rPr lang="en-US" altLang="en-US" sz="1800" dirty="0">
                <a:solidFill>
                  <a:schemeClr val="accent2"/>
                </a:solidFill>
              </a:rPr>
              <a:t>or	</a:t>
            </a:r>
            <a:r>
              <a:rPr lang="en-US" altLang="en-US" sz="1800" dirty="0"/>
              <a:t>S</a:t>
            </a:r>
            <a:r>
              <a:rPr lang="en-US" altLang="en-US" sz="1800" baseline="-25000" dirty="0"/>
              <a:t>2</a:t>
            </a:r>
            <a:r>
              <a:rPr lang="en-US" altLang="en-US" sz="1800" dirty="0"/>
              <a:t> is true</a:t>
            </a:r>
          </a:p>
          <a:p>
            <a:pPr>
              <a:lnSpc>
                <a:spcPct val="80000"/>
              </a:lnSpc>
              <a:buFontTx/>
              <a:buNone/>
            </a:pPr>
            <a:r>
              <a:rPr lang="en-US" altLang="en-US" sz="1800" dirty="0"/>
              <a:t>		 i.e., 	is false </a:t>
            </a:r>
            <a:r>
              <a:rPr lang="en-US" altLang="en-US" sz="1800" dirty="0" err="1"/>
              <a:t>iff</a:t>
            </a:r>
            <a:r>
              <a:rPr lang="en-US" altLang="en-US" sz="1800" dirty="0"/>
              <a:t>	S</a:t>
            </a:r>
            <a:r>
              <a:rPr lang="en-US" altLang="en-US" sz="1800" baseline="-25000" dirty="0"/>
              <a:t>1</a:t>
            </a:r>
            <a:r>
              <a:rPr lang="en-US" altLang="en-US" sz="1800" dirty="0"/>
              <a:t> is true </a:t>
            </a:r>
            <a:r>
              <a:rPr lang="en-US" altLang="en-US" sz="1800" dirty="0">
                <a:solidFill>
                  <a:schemeClr val="accent2"/>
                </a:solidFill>
              </a:rPr>
              <a:t>and	</a:t>
            </a:r>
            <a:r>
              <a:rPr lang="en-US" altLang="en-US" sz="1800" dirty="0"/>
              <a:t>S</a:t>
            </a:r>
            <a:r>
              <a:rPr lang="en-US" altLang="en-US" sz="1800" baseline="-25000" dirty="0"/>
              <a:t>2 </a:t>
            </a:r>
            <a:r>
              <a:rPr lang="en-US" altLang="en-US" sz="1800" dirty="0"/>
              <a:t>is false</a:t>
            </a:r>
          </a:p>
          <a:p>
            <a:pPr>
              <a:lnSpc>
                <a:spcPct val="80000"/>
              </a:lnSpc>
              <a:buFontTx/>
              <a:buNone/>
            </a:pPr>
            <a:r>
              <a:rPr lang="en-US" altLang="en-US" sz="1800" dirty="0"/>
              <a:t>		S</a:t>
            </a:r>
            <a:r>
              <a:rPr lang="en-US" altLang="en-US" sz="1800" baseline="-25000" dirty="0"/>
              <a:t>1</a:t>
            </a:r>
            <a:r>
              <a:rPr lang="en-US" altLang="en-US" sz="1800" dirty="0"/>
              <a:t> </a:t>
            </a:r>
            <a:r>
              <a:rPr lang="en-US" altLang="en-US" sz="1800" dirty="0">
                <a:sym typeface="Symbol" panose="05050102010706020507" pitchFamily="18" charset="2"/>
              </a:rPr>
              <a:t></a:t>
            </a:r>
            <a:r>
              <a:rPr lang="en-US" altLang="en-US" sz="1800" dirty="0"/>
              <a:t> S</a:t>
            </a:r>
            <a:r>
              <a:rPr lang="en-US" altLang="en-US" sz="1800" baseline="-25000" dirty="0"/>
              <a:t>2	</a:t>
            </a:r>
            <a:r>
              <a:rPr lang="en-US" altLang="en-US" sz="1800" dirty="0"/>
              <a:t>is true </a:t>
            </a:r>
            <a:r>
              <a:rPr lang="en-US" altLang="en-US" sz="1800" dirty="0" err="1"/>
              <a:t>iff</a:t>
            </a:r>
            <a:r>
              <a:rPr lang="en-US" altLang="en-US" sz="1800" dirty="0"/>
              <a:t>		S</a:t>
            </a:r>
            <a:r>
              <a:rPr lang="en-US" altLang="en-US" sz="1800" baseline="-25000" dirty="0"/>
              <a:t>1</a:t>
            </a:r>
            <a:r>
              <a:rPr lang="en-US" altLang="en-US" sz="1800" dirty="0">
                <a:sym typeface="Symbol" panose="05050102010706020507" pitchFamily="18" charset="2"/>
              </a:rPr>
              <a:t></a:t>
            </a:r>
            <a:r>
              <a:rPr lang="en-US" altLang="en-US" sz="1800" dirty="0"/>
              <a:t>S</a:t>
            </a:r>
            <a:r>
              <a:rPr lang="en-US" altLang="en-US" sz="1800" baseline="-25000" dirty="0"/>
              <a:t>2</a:t>
            </a:r>
            <a:r>
              <a:rPr lang="en-US" altLang="en-US" sz="1800" dirty="0"/>
              <a:t> is true </a:t>
            </a:r>
            <a:r>
              <a:rPr lang="en-US" altLang="en-US" sz="1800" dirty="0">
                <a:solidFill>
                  <a:schemeClr val="accent2"/>
                </a:solidFill>
              </a:rPr>
              <a:t>and</a:t>
            </a:r>
            <a:r>
              <a:rPr lang="en-US" altLang="en-US" sz="1800" dirty="0"/>
              <a:t>S</a:t>
            </a:r>
            <a:r>
              <a:rPr lang="en-US" altLang="en-US" sz="1800" baseline="-25000" dirty="0"/>
              <a:t>2</a:t>
            </a:r>
            <a:r>
              <a:rPr lang="en-US" altLang="en-US" sz="1800" dirty="0">
                <a:sym typeface="Symbol" panose="05050102010706020507" pitchFamily="18" charset="2"/>
              </a:rPr>
              <a:t></a:t>
            </a:r>
            <a:r>
              <a:rPr lang="en-US" altLang="en-US" sz="1800" dirty="0"/>
              <a:t>S</a:t>
            </a:r>
            <a:r>
              <a:rPr lang="en-US" altLang="en-US" sz="1800" baseline="-25000" dirty="0"/>
              <a:t>1</a:t>
            </a:r>
            <a:r>
              <a:rPr lang="en-US" altLang="en-US" sz="1800" dirty="0"/>
              <a:t> is true
</a:t>
            </a:r>
          </a:p>
          <a:p>
            <a:pPr>
              <a:lnSpc>
                <a:spcPct val="80000"/>
              </a:lnSpc>
              <a:buFontTx/>
              <a:buNone/>
            </a:pPr>
            <a:r>
              <a:rPr lang="en-US" altLang="en-US" sz="1800" dirty="0"/>
              <a:t>Simple recursive process evaluates an arbitrary sentence, e.g.,</a:t>
            </a:r>
          </a:p>
          <a:p>
            <a:pPr algn="ctr">
              <a:lnSpc>
                <a:spcPct val="80000"/>
              </a:lnSpc>
              <a:buFontTx/>
              <a:buNone/>
            </a:pPr>
            <a:endParaRPr lang="en-US" altLang="en-US" sz="1800" dirty="0">
              <a:sym typeface="Symbol" panose="05050102010706020507" pitchFamily="18" charset="2"/>
            </a:endParaRPr>
          </a:p>
          <a:p>
            <a:pPr algn="ctr">
              <a:lnSpc>
                <a:spcPct val="80000"/>
              </a:lnSpc>
              <a:buFontTx/>
              <a:buNone/>
            </a:pPr>
            <a:r>
              <a:rPr lang="en-US" altLang="en-US" sz="1800" dirty="0">
                <a:sym typeface="Symbol" panose="05050102010706020507" pitchFamily="18" charset="2"/>
              </a:rPr>
              <a:t></a:t>
            </a:r>
            <a:r>
              <a:rPr lang="en-US" altLang="en-US" sz="1800" dirty="0"/>
              <a:t>P</a:t>
            </a:r>
            <a:r>
              <a:rPr lang="en-US" altLang="en-US" sz="1800" baseline="-25000" dirty="0"/>
              <a:t>1,2 </a:t>
            </a:r>
            <a:r>
              <a:rPr lang="en-US" altLang="en-US" sz="1800" dirty="0">
                <a:sym typeface="Symbol" panose="05050102010706020507" pitchFamily="18" charset="2"/>
              </a:rPr>
              <a:t></a:t>
            </a:r>
            <a:r>
              <a:rPr lang="en-US" altLang="en-US" sz="1800" dirty="0"/>
              <a:t> (P</a:t>
            </a:r>
            <a:r>
              <a:rPr lang="en-US" altLang="en-US" sz="1800" baseline="-25000" dirty="0"/>
              <a:t>2,2 </a:t>
            </a:r>
            <a:r>
              <a:rPr lang="en-US" altLang="en-US" sz="1800" dirty="0">
                <a:sym typeface="Symbol" panose="05050102010706020507" pitchFamily="18" charset="2"/>
              </a:rPr>
              <a:t></a:t>
            </a:r>
            <a:r>
              <a:rPr lang="en-US" altLang="en-US" sz="1800" baseline="-25000" dirty="0"/>
              <a:t> </a:t>
            </a:r>
            <a:r>
              <a:rPr lang="en-US" altLang="en-US" sz="1800" dirty="0"/>
              <a:t>P</a:t>
            </a:r>
            <a:r>
              <a:rPr lang="en-US" altLang="en-US" sz="1800" baseline="-25000" dirty="0"/>
              <a:t>3,1</a:t>
            </a:r>
            <a:r>
              <a:rPr lang="en-US" altLang="en-US" sz="1800" dirty="0"/>
              <a:t>) = </a:t>
            </a:r>
            <a:r>
              <a:rPr lang="en-US" altLang="en-US" sz="1800" i="1" dirty="0"/>
              <a:t>true </a:t>
            </a:r>
            <a:r>
              <a:rPr lang="en-US" altLang="en-US" sz="1800" dirty="0">
                <a:sym typeface="Symbol" panose="05050102010706020507" pitchFamily="18" charset="2"/>
              </a:rPr>
              <a:t></a:t>
            </a:r>
            <a:r>
              <a:rPr lang="en-US" altLang="en-US" sz="1800" i="1" dirty="0"/>
              <a:t> </a:t>
            </a:r>
            <a:r>
              <a:rPr lang="en-US" altLang="en-US" sz="1800" dirty="0"/>
              <a:t>(</a:t>
            </a:r>
            <a:r>
              <a:rPr lang="en-US" altLang="en-US" sz="1800" i="1" dirty="0"/>
              <a:t>true </a:t>
            </a:r>
            <a:r>
              <a:rPr lang="en-US" altLang="en-US" sz="1800" dirty="0">
                <a:sym typeface="Symbol" panose="05050102010706020507" pitchFamily="18" charset="2"/>
              </a:rPr>
              <a:t></a:t>
            </a:r>
            <a:r>
              <a:rPr lang="en-US" altLang="en-US" sz="1800" i="1" dirty="0"/>
              <a:t> false</a:t>
            </a:r>
            <a:r>
              <a:rPr lang="en-US" altLang="en-US" sz="1800" dirty="0"/>
              <a:t>) =  </a:t>
            </a:r>
            <a:r>
              <a:rPr lang="en-US" altLang="en-US" sz="1800" i="1" dirty="0"/>
              <a:t>true </a:t>
            </a:r>
            <a:r>
              <a:rPr lang="en-US" altLang="en-US" sz="1800" dirty="0">
                <a:sym typeface="Symbol" panose="05050102010706020507" pitchFamily="18" charset="2"/>
              </a:rPr>
              <a:t></a:t>
            </a:r>
            <a:r>
              <a:rPr lang="en-US" altLang="en-US" sz="1800" dirty="0"/>
              <a:t> </a:t>
            </a:r>
            <a:r>
              <a:rPr lang="en-US" altLang="en-US" sz="1800" i="1" dirty="0"/>
              <a:t>true </a:t>
            </a:r>
            <a:r>
              <a:rPr lang="en-US" altLang="en-US" sz="1800" dirty="0"/>
              <a:t>= </a:t>
            </a:r>
            <a:r>
              <a:rPr lang="en-US" altLang="en-US" sz="1800" i="1" dirty="0" smtClean="0"/>
              <a:t>true</a:t>
            </a:r>
            <a:endParaRPr lang="en-US" altLang="en-US" sz="1800" dirty="0"/>
          </a:p>
        </p:txBody>
      </p:sp>
      <p:sp>
        <p:nvSpPr>
          <p:cNvPr id="2" name="Date Placeholder 1"/>
          <p:cNvSpPr>
            <a:spLocks noGrp="1"/>
          </p:cNvSpPr>
          <p:nvPr>
            <p:ph type="dt" sz="half" idx="10"/>
          </p:nvPr>
        </p:nvSpPr>
        <p:spPr/>
        <p:txBody>
          <a:bodyPr/>
          <a:lstStyle/>
          <a:p>
            <a:pPr>
              <a:defRPr/>
            </a:pPr>
            <a:fld id="{1936BDCE-FFE9-406A-B9FE-0ED8797BE51C}"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26</a:t>
            </a:fld>
            <a:endParaRPr lang="en-US"/>
          </a:p>
        </p:txBody>
      </p:sp>
    </p:spTree>
    <p:extLst>
      <p:ext uri="{BB962C8B-B14F-4D97-AF65-F5344CB8AC3E}">
        <p14:creationId xmlns:p14="http://schemas.microsoft.com/office/powerpoint/2010/main" val="1318189869"/>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Hidden, Markov Model</a:t>
            </a:r>
            <a:r>
              <a:rPr lang="en-US" dirty="0" smtClean="0"/>
              <a:t>?</a:t>
            </a:r>
            <a:endParaRPr lang="en-IN" dirty="0"/>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pPr>
              <a:defRPr/>
            </a:pPr>
            <a:fld id="{4708AC18-5F2B-4B3A-91B0-3776B6F0A7A2}" type="datetime8">
              <a:rPr lang="en-US" smtClean="0"/>
              <a:t>1/17/2021 11:30 AM</a:t>
            </a:fld>
            <a:endParaRPr lang="en-US"/>
          </a:p>
        </p:txBody>
      </p:sp>
      <p:sp>
        <p:nvSpPr>
          <p:cNvPr id="5" name="Slide Number Placeholder 4"/>
          <p:cNvSpPr>
            <a:spLocks noGrp="1"/>
          </p:cNvSpPr>
          <p:nvPr>
            <p:ph type="sldNum" sz="quarter" idx="12"/>
          </p:nvPr>
        </p:nvSpPr>
        <p:spPr/>
        <p:txBody>
          <a:bodyPr/>
          <a:lstStyle/>
          <a:p>
            <a:pPr>
              <a:defRPr/>
            </a:pPr>
            <a:fld id="{54CD2F88-8A41-4E7F-9278-91FE67E35F94}" type="slidenum">
              <a:rPr lang="en-US" smtClean="0"/>
              <a:pPr>
                <a:defRPr/>
              </a:pPr>
              <a:t>260</a:t>
            </a:fld>
            <a:endParaRPr lang="en-US"/>
          </a:p>
        </p:txBody>
      </p:sp>
      <p:pic>
        <p:nvPicPr>
          <p:cNvPr id="1026"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883" y="1858170"/>
            <a:ext cx="8115300" cy="4010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2655"/>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r>
              <a:rPr lang="en-US">
                <a:latin typeface="Calibri"/>
                <a:ea typeface="ＭＳ Ｐゴシック" pitchFamily="34" charset="-128"/>
                <a:cs typeface="Calibri"/>
              </a:rPr>
              <a:t>Hidden Markov Models</a:t>
            </a:r>
          </a:p>
        </p:txBody>
      </p:sp>
      <p:sp>
        <p:nvSpPr>
          <p:cNvPr id="36866" name="Rectangle 3"/>
          <p:cNvSpPr>
            <a:spLocks noGrp="1" noChangeArrowheads="1"/>
          </p:cNvSpPr>
          <p:nvPr>
            <p:ph idx="1"/>
          </p:nvPr>
        </p:nvSpPr>
        <p:spPr/>
        <p:txBody>
          <a:bodyPr/>
          <a:lstStyle/>
          <a:p>
            <a:pPr>
              <a:lnSpc>
                <a:spcPct val="90000"/>
              </a:lnSpc>
            </a:pPr>
            <a:r>
              <a:rPr lang="en-US" sz="2400" dirty="0">
                <a:latin typeface="Calibri"/>
                <a:ea typeface="ＭＳ Ｐゴシック" pitchFamily="34" charset="-128"/>
                <a:cs typeface="Calibri"/>
              </a:rPr>
              <a:t>Markov chains not so useful for most agents</a:t>
            </a:r>
          </a:p>
          <a:p>
            <a:pPr lvl="1">
              <a:lnSpc>
                <a:spcPct val="90000"/>
              </a:lnSpc>
            </a:pPr>
            <a:r>
              <a:rPr lang="en-US" sz="2000" dirty="0">
                <a:latin typeface="Calibri"/>
                <a:ea typeface="ＭＳ Ｐゴシック" pitchFamily="34" charset="-128"/>
                <a:cs typeface="Calibri"/>
              </a:rPr>
              <a:t>Need observations to update your beliefs</a:t>
            </a:r>
          </a:p>
          <a:p>
            <a:pPr lvl="1">
              <a:lnSpc>
                <a:spcPct val="90000"/>
              </a:lnSpc>
            </a:pPr>
            <a:endParaRPr lang="en-US" sz="2000" dirty="0">
              <a:latin typeface="Calibri"/>
              <a:ea typeface="ＭＳ Ｐゴシック" pitchFamily="34" charset="-128"/>
              <a:cs typeface="Calibri"/>
            </a:endParaRPr>
          </a:p>
          <a:p>
            <a:pPr>
              <a:lnSpc>
                <a:spcPct val="90000"/>
              </a:lnSpc>
            </a:pPr>
            <a:r>
              <a:rPr lang="en-US" sz="2400" dirty="0">
                <a:latin typeface="Calibri"/>
                <a:ea typeface="ＭＳ Ｐゴシック" pitchFamily="34" charset="-128"/>
                <a:cs typeface="Calibri"/>
              </a:rPr>
              <a:t>Hidden Markov models (HMMs)</a:t>
            </a:r>
          </a:p>
          <a:p>
            <a:pPr lvl="1">
              <a:lnSpc>
                <a:spcPct val="90000"/>
              </a:lnSpc>
            </a:pPr>
            <a:r>
              <a:rPr lang="en-US" sz="2000" dirty="0">
                <a:latin typeface="Calibri"/>
                <a:ea typeface="ＭＳ Ｐゴシック" pitchFamily="34" charset="-128"/>
                <a:cs typeface="Calibri"/>
              </a:rPr>
              <a:t>Underlying Markov chain over states X</a:t>
            </a:r>
          </a:p>
          <a:p>
            <a:pPr lvl="1">
              <a:lnSpc>
                <a:spcPct val="90000"/>
              </a:lnSpc>
            </a:pPr>
            <a:r>
              <a:rPr lang="en-US" sz="2000" dirty="0">
                <a:latin typeface="Calibri"/>
                <a:ea typeface="ＭＳ Ｐゴシック" pitchFamily="34" charset="-128"/>
                <a:cs typeface="Calibri"/>
              </a:rPr>
              <a:t>You observe outputs (effects) at each time step</a:t>
            </a:r>
          </a:p>
        </p:txBody>
      </p:sp>
      <p:sp>
        <p:nvSpPr>
          <p:cNvPr id="36867" name="Oval 4"/>
          <p:cNvSpPr>
            <a:spLocks noChangeArrowheads="1"/>
          </p:cNvSpPr>
          <p:nvPr/>
        </p:nvSpPr>
        <p:spPr bwMode="auto">
          <a:xfrm>
            <a:off x="5943600" y="4267200"/>
            <a:ext cx="533400" cy="533400"/>
          </a:xfrm>
          <a:prstGeom prst="ellipse">
            <a:avLst/>
          </a:prstGeom>
          <a:solidFill>
            <a:schemeClr val="bg1"/>
          </a:solidFill>
          <a:ln w="28575">
            <a:solidFill>
              <a:schemeClr val="bg1"/>
            </a:solidFill>
            <a:round/>
            <a:headEnd/>
            <a:tailEnd/>
          </a:ln>
        </p:spPr>
        <p:txBody>
          <a:bodyPr wrap="none" anchor="ctr"/>
          <a:lstStyle/>
          <a:p>
            <a:pPr algn="ctr"/>
            <a:r>
              <a:rPr lang="en-US" sz="2400" i="1">
                <a:solidFill>
                  <a:schemeClr val="bg1"/>
                </a:solidFill>
                <a:latin typeface="Calibri"/>
                <a:cs typeface="Calibri"/>
              </a:rPr>
              <a:t>X</a:t>
            </a:r>
            <a:r>
              <a:rPr lang="en-US" sz="2400" baseline="-25000">
                <a:solidFill>
                  <a:schemeClr val="bg1"/>
                </a:solidFill>
                <a:latin typeface="Calibri"/>
                <a:cs typeface="Calibri"/>
              </a:rPr>
              <a:t>5</a:t>
            </a:r>
          </a:p>
        </p:txBody>
      </p:sp>
      <p:cxnSp>
        <p:nvCxnSpPr>
          <p:cNvPr id="36868" name="AutoShape 5"/>
          <p:cNvCxnSpPr>
            <a:cxnSpLocks noChangeShapeType="1"/>
            <a:stCxn id="36867" idx="4"/>
            <a:endCxn id="36883" idx="0"/>
          </p:cNvCxnSpPr>
          <p:nvPr/>
        </p:nvCxnSpPr>
        <p:spPr bwMode="auto">
          <a:xfrm>
            <a:off x="6210300" y="4814888"/>
            <a:ext cx="0" cy="504825"/>
          </a:xfrm>
          <a:prstGeom prst="straightConnector1">
            <a:avLst/>
          </a:prstGeom>
          <a:noFill/>
          <a:ln w="28575">
            <a:solidFill>
              <a:schemeClr val="bg1"/>
            </a:solidFill>
            <a:round/>
            <a:headEnd/>
            <a:tailEnd type="triangle" w="lg" len="lg"/>
          </a:ln>
          <a:extLst>
            <a:ext uri="{909E8E84-426E-40dd-AFC4-6F175D3DCCD1}">
              <a14:hiddenFill xmlns:a14="http://schemas.microsoft.com/office/drawing/2010/main" xmlns="">
                <a:noFill/>
              </a14:hiddenFill>
            </a:ext>
          </a:extLst>
        </p:spPr>
      </p:cxnSp>
      <p:sp>
        <p:nvSpPr>
          <p:cNvPr id="36869" name="Oval 6"/>
          <p:cNvSpPr>
            <a:spLocks noChangeArrowheads="1"/>
          </p:cNvSpPr>
          <p:nvPr/>
        </p:nvSpPr>
        <p:spPr bwMode="auto">
          <a:xfrm>
            <a:off x="2590800" y="4267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2</a:t>
            </a:r>
          </a:p>
        </p:txBody>
      </p:sp>
      <p:cxnSp>
        <p:nvCxnSpPr>
          <p:cNvPr id="36870" name="AutoShape 7"/>
          <p:cNvCxnSpPr>
            <a:cxnSpLocks noChangeShapeType="1"/>
            <a:stCxn id="36869" idx="4"/>
            <a:endCxn id="36880" idx="0"/>
          </p:cNvCxnSpPr>
          <p:nvPr/>
        </p:nvCxnSpPr>
        <p:spPr bwMode="auto">
          <a:xfrm>
            <a:off x="2857500" y="48148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6871" name="Oval 8"/>
          <p:cNvSpPr>
            <a:spLocks noChangeArrowheads="1"/>
          </p:cNvSpPr>
          <p:nvPr/>
        </p:nvSpPr>
        <p:spPr bwMode="auto">
          <a:xfrm>
            <a:off x="1676400" y="5334000"/>
            <a:ext cx="533400" cy="533400"/>
          </a:xfrm>
          <a:prstGeom prst="ellipse">
            <a:avLst/>
          </a:prstGeom>
          <a:solidFill>
            <a:schemeClr val="bg2"/>
          </a:solidFill>
          <a:ln w="28575">
            <a:solidFill>
              <a:schemeClr val="tx1"/>
            </a:solidFill>
            <a:round/>
            <a:headEnd/>
            <a:tailEnd/>
          </a:ln>
        </p:spPr>
        <p:txBody>
          <a:bodyPr wrap="none" anchor="ctr"/>
          <a:lstStyle/>
          <a:p>
            <a:pPr algn="ctr"/>
            <a:r>
              <a:rPr lang="en-US" sz="2400" i="1">
                <a:latin typeface="Calibri"/>
                <a:cs typeface="Calibri"/>
              </a:rPr>
              <a:t>E</a:t>
            </a:r>
            <a:r>
              <a:rPr lang="en-US" sz="2400" baseline="-25000">
                <a:latin typeface="Calibri"/>
                <a:cs typeface="Calibri"/>
              </a:rPr>
              <a:t>1</a:t>
            </a:r>
          </a:p>
        </p:txBody>
      </p:sp>
      <p:cxnSp>
        <p:nvCxnSpPr>
          <p:cNvPr id="36872" name="AutoShape 9"/>
          <p:cNvCxnSpPr>
            <a:cxnSpLocks noChangeShapeType="1"/>
            <a:stCxn id="36873" idx="6"/>
            <a:endCxn id="36869" idx="2"/>
          </p:cNvCxnSpPr>
          <p:nvPr/>
        </p:nvCxnSpPr>
        <p:spPr bwMode="auto">
          <a:xfrm>
            <a:off x="2224088" y="45339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6873" name="Oval 10"/>
          <p:cNvSpPr>
            <a:spLocks noChangeArrowheads="1"/>
          </p:cNvSpPr>
          <p:nvPr/>
        </p:nvSpPr>
        <p:spPr bwMode="auto">
          <a:xfrm>
            <a:off x="1676400" y="4267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1</a:t>
            </a:r>
          </a:p>
        </p:txBody>
      </p:sp>
      <p:cxnSp>
        <p:nvCxnSpPr>
          <p:cNvPr id="36874" name="AutoShape 11"/>
          <p:cNvCxnSpPr>
            <a:cxnSpLocks noChangeShapeType="1"/>
            <a:stCxn id="36873" idx="4"/>
            <a:endCxn id="36871" idx="0"/>
          </p:cNvCxnSpPr>
          <p:nvPr/>
        </p:nvCxnSpPr>
        <p:spPr bwMode="auto">
          <a:xfrm>
            <a:off x="1943100" y="48148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6875" name="Oval 12"/>
          <p:cNvSpPr>
            <a:spLocks noChangeArrowheads="1"/>
          </p:cNvSpPr>
          <p:nvPr/>
        </p:nvSpPr>
        <p:spPr bwMode="auto">
          <a:xfrm>
            <a:off x="3505200" y="4267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3</a:t>
            </a:r>
          </a:p>
        </p:txBody>
      </p:sp>
      <p:cxnSp>
        <p:nvCxnSpPr>
          <p:cNvPr id="36876" name="AutoShape 13"/>
          <p:cNvCxnSpPr>
            <a:cxnSpLocks noChangeShapeType="1"/>
            <a:stCxn id="36875" idx="6"/>
            <a:endCxn id="36878" idx="2"/>
          </p:cNvCxnSpPr>
          <p:nvPr/>
        </p:nvCxnSpPr>
        <p:spPr bwMode="auto">
          <a:xfrm>
            <a:off x="4052888" y="45339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36877" name="AutoShape 14"/>
          <p:cNvCxnSpPr>
            <a:cxnSpLocks noChangeShapeType="1"/>
            <a:stCxn id="36869" idx="6"/>
            <a:endCxn id="36875" idx="2"/>
          </p:cNvCxnSpPr>
          <p:nvPr/>
        </p:nvCxnSpPr>
        <p:spPr bwMode="auto">
          <a:xfrm>
            <a:off x="3138488" y="45339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6878" name="Oval 15"/>
          <p:cNvSpPr>
            <a:spLocks noChangeArrowheads="1"/>
          </p:cNvSpPr>
          <p:nvPr/>
        </p:nvSpPr>
        <p:spPr bwMode="auto">
          <a:xfrm>
            <a:off x="4419600" y="4267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4</a:t>
            </a:r>
          </a:p>
        </p:txBody>
      </p:sp>
      <p:cxnSp>
        <p:nvCxnSpPr>
          <p:cNvPr id="36879" name="AutoShape 16"/>
          <p:cNvCxnSpPr>
            <a:cxnSpLocks noChangeShapeType="1"/>
            <a:stCxn id="36878" idx="6"/>
            <a:endCxn id="36867" idx="2"/>
          </p:cNvCxnSpPr>
          <p:nvPr/>
        </p:nvCxnSpPr>
        <p:spPr bwMode="auto">
          <a:xfrm>
            <a:off x="4967288" y="4533900"/>
            <a:ext cx="962025"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sp>
        <p:nvSpPr>
          <p:cNvPr id="36880" name="Oval 17"/>
          <p:cNvSpPr>
            <a:spLocks noChangeArrowheads="1"/>
          </p:cNvSpPr>
          <p:nvPr/>
        </p:nvSpPr>
        <p:spPr bwMode="auto">
          <a:xfrm>
            <a:off x="2590800" y="5334000"/>
            <a:ext cx="533400" cy="533400"/>
          </a:xfrm>
          <a:prstGeom prst="ellipse">
            <a:avLst/>
          </a:prstGeom>
          <a:solidFill>
            <a:schemeClr val="bg2"/>
          </a:solidFill>
          <a:ln w="28575">
            <a:solidFill>
              <a:schemeClr val="tx1"/>
            </a:solidFill>
            <a:round/>
            <a:headEnd/>
            <a:tailEnd/>
          </a:ln>
        </p:spPr>
        <p:txBody>
          <a:bodyPr wrap="none" anchor="ctr"/>
          <a:lstStyle/>
          <a:p>
            <a:pPr algn="ctr"/>
            <a:r>
              <a:rPr lang="en-US" sz="2400" i="1" dirty="0">
                <a:latin typeface="Calibri"/>
                <a:cs typeface="Calibri"/>
              </a:rPr>
              <a:t>E</a:t>
            </a:r>
            <a:r>
              <a:rPr lang="en-US" sz="2400" baseline="-25000" dirty="0">
                <a:latin typeface="Calibri"/>
                <a:cs typeface="Calibri"/>
              </a:rPr>
              <a:t>2</a:t>
            </a:r>
          </a:p>
        </p:txBody>
      </p:sp>
      <p:sp>
        <p:nvSpPr>
          <p:cNvPr id="36881" name="Oval 18"/>
          <p:cNvSpPr>
            <a:spLocks noChangeArrowheads="1"/>
          </p:cNvSpPr>
          <p:nvPr/>
        </p:nvSpPr>
        <p:spPr bwMode="auto">
          <a:xfrm>
            <a:off x="3505200" y="5334000"/>
            <a:ext cx="533400" cy="533400"/>
          </a:xfrm>
          <a:prstGeom prst="ellipse">
            <a:avLst/>
          </a:prstGeom>
          <a:solidFill>
            <a:schemeClr val="bg2"/>
          </a:solidFill>
          <a:ln w="28575">
            <a:solidFill>
              <a:schemeClr val="tx1"/>
            </a:solidFill>
            <a:round/>
            <a:headEnd/>
            <a:tailEnd/>
          </a:ln>
        </p:spPr>
        <p:txBody>
          <a:bodyPr wrap="none" anchor="ctr"/>
          <a:lstStyle/>
          <a:p>
            <a:pPr algn="ctr"/>
            <a:r>
              <a:rPr lang="en-US" sz="2400" i="1">
                <a:latin typeface="Calibri"/>
                <a:cs typeface="Calibri"/>
              </a:rPr>
              <a:t>E</a:t>
            </a:r>
            <a:r>
              <a:rPr lang="en-US" sz="2400" baseline="-25000">
                <a:latin typeface="Calibri"/>
                <a:cs typeface="Calibri"/>
              </a:rPr>
              <a:t>3</a:t>
            </a:r>
          </a:p>
        </p:txBody>
      </p:sp>
      <p:sp>
        <p:nvSpPr>
          <p:cNvPr id="36882" name="Oval 19"/>
          <p:cNvSpPr>
            <a:spLocks noChangeArrowheads="1"/>
          </p:cNvSpPr>
          <p:nvPr/>
        </p:nvSpPr>
        <p:spPr bwMode="auto">
          <a:xfrm>
            <a:off x="4419600" y="5334000"/>
            <a:ext cx="533400" cy="533400"/>
          </a:xfrm>
          <a:prstGeom prst="ellipse">
            <a:avLst/>
          </a:prstGeom>
          <a:solidFill>
            <a:schemeClr val="bg2"/>
          </a:solidFill>
          <a:ln w="28575">
            <a:solidFill>
              <a:schemeClr val="tx1"/>
            </a:solidFill>
            <a:round/>
            <a:headEnd/>
            <a:tailEnd/>
          </a:ln>
        </p:spPr>
        <p:txBody>
          <a:bodyPr wrap="none" anchor="ctr"/>
          <a:lstStyle/>
          <a:p>
            <a:pPr algn="ctr"/>
            <a:r>
              <a:rPr lang="en-US" sz="2400" i="1">
                <a:latin typeface="Calibri"/>
                <a:cs typeface="Calibri"/>
              </a:rPr>
              <a:t>E</a:t>
            </a:r>
            <a:r>
              <a:rPr lang="en-US" sz="2400" baseline="-25000">
                <a:latin typeface="Calibri"/>
                <a:cs typeface="Calibri"/>
              </a:rPr>
              <a:t>4</a:t>
            </a:r>
          </a:p>
        </p:txBody>
      </p:sp>
      <p:sp>
        <p:nvSpPr>
          <p:cNvPr id="36883" name="Oval 20"/>
          <p:cNvSpPr>
            <a:spLocks noChangeArrowheads="1"/>
          </p:cNvSpPr>
          <p:nvPr/>
        </p:nvSpPr>
        <p:spPr bwMode="auto">
          <a:xfrm>
            <a:off x="5943600" y="5334000"/>
            <a:ext cx="533400" cy="533400"/>
          </a:xfrm>
          <a:prstGeom prst="ellipse">
            <a:avLst/>
          </a:prstGeom>
          <a:solidFill>
            <a:schemeClr val="bg1"/>
          </a:solidFill>
          <a:ln w="28575">
            <a:solidFill>
              <a:schemeClr val="bg1"/>
            </a:solidFill>
            <a:round/>
            <a:headEnd/>
            <a:tailEnd/>
          </a:ln>
        </p:spPr>
        <p:txBody>
          <a:bodyPr wrap="none" anchor="ctr"/>
          <a:lstStyle/>
          <a:p>
            <a:pPr algn="ctr"/>
            <a:r>
              <a:rPr lang="en-US" sz="2400" i="1">
                <a:solidFill>
                  <a:schemeClr val="bg1"/>
                </a:solidFill>
                <a:latin typeface="Calibri"/>
                <a:cs typeface="Calibri"/>
              </a:rPr>
              <a:t>E</a:t>
            </a:r>
            <a:r>
              <a:rPr lang="en-US" sz="2400" baseline="-25000">
                <a:solidFill>
                  <a:schemeClr val="bg1"/>
                </a:solidFill>
                <a:latin typeface="Calibri"/>
                <a:cs typeface="Calibri"/>
              </a:rPr>
              <a:t>5</a:t>
            </a:r>
          </a:p>
        </p:txBody>
      </p:sp>
      <p:cxnSp>
        <p:nvCxnSpPr>
          <p:cNvPr id="36884" name="AutoShape 21"/>
          <p:cNvCxnSpPr>
            <a:cxnSpLocks noChangeShapeType="1"/>
            <a:stCxn id="36875" idx="4"/>
            <a:endCxn id="36881" idx="0"/>
          </p:cNvCxnSpPr>
          <p:nvPr/>
        </p:nvCxnSpPr>
        <p:spPr bwMode="auto">
          <a:xfrm>
            <a:off x="3771900" y="48148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36885" name="AutoShape 22"/>
          <p:cNvCxnSpPr>
            <a:cxnSpLocks noChangeShapeType="1"/>
            <a:stCxn id="36878" idx="4"/>
            <a:endCxn id="36882" idx="0"/>
          </p:cNvCxnSpPr>
          <p:nvPr/>
        </p:nvCxnSpPr>
        <p:spPr bwMode="auto">
          <a:xfrm>
            <a:off x="4686300" y="48148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1822" y="3277059"/>
            <a:ext cx="3345198" cy="3032474"/>
          </a:xfrm>
          <a:prstGeom prst="rect">
            <a:avLst/>
          </a:prstGeom>
        </p:spPr>
      </p:pic>
      <p:sp>
        <p:nvSpPr>
          <p:cNvPr id="3" name="Date Placeholder 2"/>
          <p:cNvSpPr>
            <a:spLocks noGrp="1"/>
          </p:cNvSpPr>
          <p:nvPr>
            <p:ph type="dt" sz="half" idx="10"/>
          </p:nvPr>
        </p:nvSpPr>
        <p:spPr/>
        <p:txBody>
          <a:bodyPr/>
          <a:lstStyle/>
          <a:p>
            <a:pPr>
              <a:defRPr/>
            </a:pPr>
            <a:fld id="{4A47FFE5-0C69-4976-AACC-3A97F0718FDF}" type="datetime8">
              <a:rPr lang="en-US" smtClean="0"/>
              <a:t>1/17/2021 11:30 AM</a:t>
            </a:fld>
            <a:endParaRPr lang="en-US"/>
          </a:p>
        </p:txBody>
      </p:sp>
      <p:sp>
        <p:nvSpPr>
          <p:cNvPr id="4" name="Slide Number Placeholder 3"/>
          <p:cNvSpPr>
            <a:spLocks noGrp="1"/>
          </p:cNvSpPr>
          <p:nvPr>
            <p:ph type="sldNum" sz="quarter" idx="12"/>
          </p:nvPr>
        </p:nvSpPr>
        <p:spPr/>
        <p:txBody>
          <a:bodyPr/>
          <a:lstStyle/>
          <a:p>
            <a:pPr>
              <a:defRPr/>
            </a:pPr>
            <a:fld id="{54CD2F88-8A41-4E7F-9278-91FE67E35F94}" type="slidenum">
              <a:rPr lang="en-US" smtClean="0"/>
              <a:pPr>
                <a:defRPr/>
              </a:pPr>
              <a:t>261</a:t>
            </a:fld>
            <a:endParaRPr lang="en-US"/>
          </a:p>
        </p:txBody>
      </p:sp>
    </p:spTree>
    <p:extLst>
      <p:ext uri="{BB962C8B-B14F-4D97-AF65-F5344CB8AC3E}">
        <p14:creationId xmlns:p14="http://schemas.microsoft.com/office/powerpoint/2010/main" val="3760853492"/>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dirty="0">
                <a:latin typeface="Calibri"/>
                <a:cs typeface="Calibri"/>
              </a:rPr>
              <a:t>Example: Weather HMM</a:t>
            </a:r>
          </a:p>
        </p:txBody>
      </p:sp>
      <p:cxnSp>
        <p:nvCxnSpPr>
          <p:cNvPr id="11" name="Straight Arrow Connector 10"/>
          <p:cNvCxnSpPr>
            <a:endCxn id="52" idx="2"/>
          </p:cNvCxnSpPr>
          <p:nvPr/>
        </p:nvCxnSpPr>
        <p:spPr>
          <a:xfrm>
            <a:off x="3124200" y="2057400"/>
            <a:ext cx="533400"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graphicFrame>
        <p:nvGraphicFramePr>
          <p:cNvPr id="23" name="Table 22"/>
          <p:cNvGraphicFramePr>
            <a:graphicFrameLocks noGrp="1"/>
          </p:cNvGraphicFramePr>
          <p:nvPr>
            <p:extLst>
              <p:ext uri="{D42A27DB-BD31-4B8C-83A1-F6EECF244321}">
                <p14:modId xmlns:p14="http://schemas.microsoft.com/office/powerpoint/2010/main" val="2127456894"/>
              </p:ext>
            </p:extLst>
          </p:nvPr>
        </p:nvGraphicFramePr>
        <p:xfrm>
          <a:off x="6443721" y="4558937"/>
          <a:ext cx="2209800" cy="1844675"/>
        </p:xfrm>
        <a:graphic>
          <a:graphicData uri="http://schemas.openxmlformats.org/drawingml/2006/table">
            <a:tbl>
              <a:tblPr firstRow="1" bandRow="1">
                <a:tableStyleId>{10A1B5D5-9B99-4C35-A422-299274C87663}</a:tableStyleId>
              </a:tblPr>
              <a:tblGrid>
                <a:gridCol w="570669">
                  <a:extLst>
                    <a:ext uri="{9D8B030D-6E8A-4147-A177-3AD203B41FA5}">
                      <a16:colId xmlns:a16="http://schemas.microsoft.com/office/drawing/2014/main" val="20000"/>
                    </a:ext>
                  </a:extLst>
                </a:gridCol>
                <a:gridCol w="574431">
                  <a:extLst>
                    <a:ext uri="{9D8B030D-6E8A-4147-A177-3AD203B41FA5}">
                      <a16:colId xmlns:a16="http://schemas.microsoft.com/office/drawing/2014/main" val="20001"/>
                    </a:ext>
                  </a:extLst>
                </a:gridCol>
                <a:gridCol w="1064700">
                  <a:extLst>
                    <a:ext uri="{9D8B030D-6E8A-4147-A177-3AD203B41FA5}">
                      <a16:colId xmlns:a16="http://schemas.microsoft.com/office/drawing/2014/main" val="20002"/>
                    </a:ext>
                  </a:extLst>
                </a:gridCol>
              </a:tblGrid>
              <a:tr h="381131">
                <a:tc>
                  <a:txBody>
                    <a:bodyPr/>
                    <a:lstStyle/>
                    <a:p>
                      <a:pPr algn="ctr"/>
                      <a:r>
                        <a:rPr lang="en-US" sz="1800" b="0" dirty="0">
                          <a:solidFill>
                            <a:srgbClr val="333399"/>
                          </a:solidFill>
                          <a:latin typeface="Calibri"/>
                          <a:cs typeface="Calibri"/>
                        </a:rPr>
                        <a:t>R</a:t>
                      </a:r>
                      <a:r>
                        <a:rPr lang="en-US" sz="1800" b="0" baseline="-25000" dirty="0">
                          <a:solidFill>
                            <a:srgbClr val="333399"/>
                          </a:solidFill>
                          <a:latin typeface="Calibri"/>
                          <a:cs typeface="Calibri"/>
                        </a:rPr>
                        <a:t>t-1</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err="1">
                          <a:solidFill>
                            <a:srgbClr val="333399"/>
                          </a:solidFill>
                          <a:latin typeface="Calibri"/>
                          <a:cs typeface="Calibri"/>
                        </a:rPr>
                        <a:t>R</a:t>
                      </a:r>
                      <a:r>
                        <a:rPr lang="en-US" sz="1800" b="0" baseline="-25000" dirty="0" err="1">
                          <a:solidFill>
                            <a:srgbClr val="333399"/>
                          </a:solidFill>
                          <a:latin typeface="Calibri"/>
                          <a:cs typeface="Calibri"/>
                        </a:rPr>
                        <a:t>t</a:t>
                      </a:r>
                      <a:endParaRPr lang="en-US" sz="1800" b="0" baseline="-2500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rPr>
                        <a:t>P(R</a:t>
                      </a:r>
                      <a:r>
                        <a:rPr lang="en-US" sz="1800" b="0" baseline="-25000" dirty="0">
                          <a:solidFill>
                            <a:srgbClr val="333399"/>
                          </a:solidFill>
                          <a:latin typeface="Calibri"/>
                          <a:cs typeface="Calibri"/>
                        </a:rPr>
                        <a:t>t</a:t>
                      </a:r>
                      <a:r>
                        <a:rPr lang="en-US" sz="1800" b="0" dirty="0">
                          <a:solidFill>
                            <a:srgbClr val="333399"/>
                          </a:solidFill>
                          <a:latin typeface="Calibri"/>
                          <a:cs typeface="Calibri"/>
                        </a:rPr>
                        <a:t>|R</a:t>
                      </a:r>
                      <a:r>
                        <a:rPr lang="en-US" sz="1800" b="0" baseline="-25000" dirty="0">
                          <a:solidFill>
                            <a:srgbClr val="333399"/>
                          </a:solidFill>
                          <a:latin typeface="Calibri"/>
                          <a:cs typeface="Calibri"/>
                        </a:rPr>
                        <a:t>t-1</a:t>
                      </a:r>
                      <a:r>
                        <a:rPr lang="en-US" sz="1800" b="0" dirty="0">
                          <a:solidFill>
                            <a:srgbClr val="333399"/>
                          </a:solidFill>
                          <a:latin typeface="Calibri"/>
                          <a:cs typeface="Calibri"/>
                        </a:rPr>
                        <a:t>)</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a:cs typeface="Calibri"/>
                        </a:rPr>
                        <a:t>+r</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+r</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0.7</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0.3</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+r</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0.3</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0.7</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25" name="Oval 24"/>
          <p:cNvSpPr/>
          <p:nvPr/>
        </p:nvSpPr>
        <p:spPr>
          <a:xfrm>
            <a:off x="1371600" y="2941638"/>
            <a:ext cx="19812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r>
              <a:rPr lang="en-US" dirty="0">
                <a:solidFill>
                  <a:srgbClr val="333399"/>
                </a:solidFill>
                <a:latin typeface="Calibri"/>
                <a:cs typeface="Calibri"/>
              </a:rPr>
              <a:t>Umbrella</a:t>
            </a:r>
            <a:r>
              <a:rPr lang="en-US" baseline="-25000" dirty="0">
                <a:solidFill>
                  <a:srgbClr val="333399"/>
                </a:solidFill>
                <a:latin typeface="Calibri"/>
                <a:cs typeface="Calibri"/>
              </a:rPr>
              <a:t>t-1</a:t>
            </a:r>
          </a:p>
        </p:txBody>
      </p:sp>
      <p:cxnSp>
        <p:nvCxnSpPr>
          <p:cNvPr id="26" name="Straight Arrow Connector 25"/>
          <p:cNvCxnSpPr>
            <a:endCxn id="25" idx="0"/>
          </p:cNvCxnSpPr>
          <p:nvPr/>
        </p:nvCxnSpPr>
        <p:spPr>
          <a:xfrm>
            <a:off x="2362200" y="2438400"/>
            <a:ext cx="0" cy="50323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1" name="Straight Arrow Connector 30"/>
          <p:cNvCxnSpPr/>
          <p:nvPr/>
        </p:nvCxnSpPr>
        <p:spPr>
          <a:xfrm>
            <a:off x="4648200" y="2446338"/>
            <a:ext cx="0" cy="50323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7" name="Straight Arrow Connector 36"/>
          <p:cNvCxnSpPr>
            <a:endCxn id="53" idx="2"/>
          </p:cNvCxnSpPr>
          <p:nvPr/>
        </p:nvCxnSpPr>
        <p:spPr>
          <a:xfrm flipV="1">
            <a:off x="5410200" y="2057400"/>
            <a:ext cx="533400" cy="793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42" name="Straight Arrow Connector 41"/>
          <p:cNvCxnSpPr/>
          <p:nvPr/>
        </p:nvCxnSpPr>
        <p:spPr>
          <a:xfrm>
            <a:off x="6934200" y="2454276"/>
            <a:ext cx="0" cy="50323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graphicFrame>
        <p:nvGraphicFramePr>
          <p:cNvPr id="44" name="Table 43"/>
          <p:cNvGraphicFramePr>
            <a:graphicFrameLocks noGrp="1"/>
          </p:cNvGraphicFramePr>
          <p:nvPr>
            <p:extLst>
              <p:ext uri="{D42A27DB-BD31-4B8C-83A1-F6EECF244321}">
                <p14:modId xmlns:p14="http://schemas.microsoft.com/office/powerpoint/2010/main" val="177917726"/>
              </p:ext>
            </p:extLst>
          </p:nvPr>
        </p:nvGraphicFramePr>
        <p:xfrm>
          <a:off x="8820741" y="4558936"/>
          <a:ext cx="2209800" cy="1844675"/>
        </p:xfrm>
        <a:graphic>
          <a:graphicData uri="http://schemas.openxmlformats.org/drawingml/2006/table">
            <a:tbl>
              <a:tblPr firstRow="1" bandRow="1">
                <a:tableStyleId>{10A1B5D5-9B99-4C35-A422-299274C87663}</a:tableStyleId>
              </a:tblPr>
              <a:tblGrid>
                <a:gridCol w="570669">
                  <a:extLst>
                    <a:ext uri="{9D8B030D-6E8A-4147-A177-3AD203B41FA5}">
                      <a16:colId xmlns:a16="http://schemas.microsoft.com/office/drawing/2014/main" val="20000"/>
                    </a:ext>
                  </a:extLst>
                </a:gridCol>
                <a:gridCol w="574431">
                  <a:extLst>
                    <a:ext uri="{9D8B030D-6E8A-4147-A177-3AD203B41FA5}">
                      <a16:colId xmlns:a16="http://schemas.microsoft.com/office/drawing/2014/main" val="20001"/>
                    </a:ext>
                  </a:extLst>
                </a:gridCol>
                <a:gridCol w="1064700">
                  <a:extLst>
                    <a:ext uri="{9D8B030D-6E8A-4147-A177-3AD203B41FA5}">
                      <a16:colId xmlns:a16="http://schemas.microsoft.com/office/drawing/2014/main" val="20002"/>
                    </a:ext>
                  </a:extLst>
                </a:gridCol>
              </a:tblGrid>
              <a:tr h="381131">
                <a:tc>
                  <a:txBody>
                    <a:bodyPr/>
                    <a:lstStyle/>
                    <a:p>
                      <a:pPr algn="ctr"/>
                      <a:r>
                        <a:rPr lang="en-US" sz="1800" b="0" dirty="0" err="1">
                          <a:solidFill>
                            <a:srgbClr val="333399"/>
                          </a:solidFill>
                          <a:latin typeface="Calibri"/>
                          <a:cs typeface="Calibri"/>
                        </a:rPr>
                        <a:t>R</a:t>
                      </a:r>
                      <a:r>
                        <a:rPr lang="en-US" sz="1800" b="0" baseline="-25000" dirty="0" err="1">
                          <a:solidFill>
                            <a:srgbClr val="333399"/>
                          </a:solidFill>
                          <a:latin typeface="Calibri"/>
                          <a:cs typeface="Calibri"/>
                        </a:rPr>
                        <a:t>t</a:t>
                      </a:r>
                      <a:endParaRPr lang="en-US" sz="1800" b="0" baseline="-2500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baseline="0" dirty="0" err="1">
                          <a:solidFill>
                            <a:srgbClr val="333399"/>
                          </a:solidFill>
                          <a:latin typeface="Calibri"/>
                          <a:cs typeface="Calibri"/>
                        </a:rPr>
                        <a:t>U</a:t>
                      </a:r>
                      <a:r>
                        <a:rPr lang="en-US" sz="1800" b="0" baseline="-25000" dirty="0" err="1">
                          <a:solidFill>
                            <a:srgbClr val="333399"/>
                          </a:solidFill>
                          <a:latin typeface="Calibri"/>
                          <a:cs typeface="Calibri"/>
                        </a:rPr>
                        <a:t>t</a:t>
                      </a:r>
                      <a:endParaRPr lang="en-US" sz="1800" b="0" baseline="-2500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rPr>
                        <a:t>P(</a:t>
                      </a:r>
                      <a:r>
                        <a:rPr lang="en-US" sz="1800" b="0" dirty="0" err="1">
                          <a:solidFill>
                            <a:srgbClr val="333399"/>
                          </a:solidFill>
                          <a:latin typeface="Calibri"/>
                          <a:cs typeface="Calibri"/>
                        </a:rPr>
                        <a:t>U</a:t>
                      </a:r>
                      <a:r>
                        <a:rPr lang="en-US" sz="1800" b="0" baseline="-25000" dirty="0" err="1">
                          <a:solidFill>
                            <a:srgbClr val="333399"/>
                          </a:solidFill>
                          <a:latin typeface="Calibri"/>
                          <a:cs typeface="Calibri"/>
                        </a:rPr>
                        <a:t>t</a:t>
                      </a:r>
                      <a:r>
                        <a:rPr lang="en-US" sz="1800" b="0" dirty="0" err="1">
                          <a:solidFill>
                            <a:srgbClr val="333399"/>
                          </a:solidFill>
                          <a:latin typeface="Calibri"/>
                          <a:cs typeface="Calibri"/>
                        </a:rPr>
                        <a:t>|R</a:t>
                      </a:r>
                      <a:r>
                        <a:rPr lang="en-US" sz="1800" b="0" baseline="-25000" dirty="0" err="1">
                          <a:solidFill>
                            <a:srgbClr val="333399"/>
                          </a:solidFill>
                          <a:latin typeface="Calibri"/>
                          <a:cs typeface="Calibri"/>
                        </a:rPr>
                        <a:t>t</a:t>
                      </a:r>
                      <a:r>
                        <a:rPr lang="en-US" sz="1800" b="0" dirty="0">
                          <a:solidFill>
                            <a:srgbClr val="333399"/>
                          </a:solidFill>
                          <a:latin typeface="Calibri"/>
                          <a:cs typeface="Calibri"/>
                        </a:rPr>
                        <a:t>)</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a:cs typeface="Calibri"/>
                        </a:rPr>
                        <a:t>+r</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+u</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-u</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0.1</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+u</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0.2</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-u</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0.8</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49" name="Oval 48"/>
          <p:cNvSpPr/>
          <p:nvPr/>
        </p:nvSpPr>
        <p:spPr>
          <a:xfrm>
            <a:off x="3657600" y="2971800"/>
            <a:ext cx="19812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r>
              <a:rPr lang="en-US" dirty="0" err="1">
                <a:solidFill>
                  <a:srgbClr val="333399"/>
                </a:solidFill>
                <a:latin typeface="Calibri"/>
                <a:cs typeface="Calibri"/>
              </a:rPr>
              <a:t>Umbrella</a:t>
            </a:r>
            <a:r>
              <a:rPr lang="en-US" baseline="-25000" dirty="0" err="1">
                <a:solidFill>
                  <a:srgbClr val="333399"/>
                </a:solidFill>
                <a:latin typeface="Calibri"/>
                <a:cs typeface="Calibri"/>
              </a:rPr>
              <a:t>t</a:t>
            </a:r>
            <a:endParaRPr lang="en-US" baseline="-25000" dirty="0">
              <a:solidFill>
                <a:srgbClr val="333399"/>
              </a:solidFill>
              <a:latin typeface="Calibri"/>
              <a:cs typeface="Calibri"/>
            </a:endParaRPr>
          </a:p>
        </p:txBody>
      </p:sp>
      <p:sp>
        <p:nvSpPr>
          <p:cNvPr id="50" name="Oval 49"/>
          <p:cNvSpPr/>
          <p:nvPr/>
        </p:nvSpPr>
        <p:spPr>
          <a:xfrm>
            <a:off x="5943600" y="2971800"/>
            <a:ext cx="19812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r>
              <a:rPr lang="en-US" dirty="0">
                <a:solidFill>
                  <a:srgbClr val="333399"/>
                </a:solidFill>
                <a:latin typeface="Calibri"/>
                <a:cs typeface="Calibri"/>
              </a:rPr>
              <a:t>Umbrella</a:t>
            </a:r>
            <a:r>
              <a:rPr lang="en-US" baseline="-25000" dirty="0">
                <a:solidFill>
                  <a:srgbClr val="333399"/>
                </a:solidFill>
                <a:latin typeface="Calibri"/>
                <a:cs typeface="Calibri"/>
              </a:rPr>
              <a:t>t+1</a:t>
            </a:r>
          </a:p>
        </p:txBody>
      </p:sp>
      <p:sp>
        <p:nvSpPr>
          <p:cNvPr id="51" name="Oval 50"/>
          <p:cNvSpPr/>
          <p:nvPr/>
        </p:nvSpPr>
        <p:spPr>
          <a:xfrm>
            <a:off x="1371600" y="1676400"/>
            <a:ext cx="19812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r>
              <a:rPr lang="en-US" dirty="0">
                <a:solidFill>
                  <a:srgbClr val="333399"/>
                </a:solidFill>
                <a:latin typeface="Calibri"/>
                <a:cs typeface="Calibri"/>
              </a:rPr>
              <a:t>Rain</a:t>
            </a:r>
            <a:r>
              <a:rPr lang="en-US" baseline="-25000" dirty="0">
                <a:solidFill>
                  <a:srgbClr val="333399"/>
                </a:solidFill>
                <a:latin typeface="Calibri"/>
                <a:cs typeface="Calibri"/>
              </a:rPr>
              <a:t>t-1</a:t>
            </a:r>
          </a:p>
        </p:txBody>
      </p:sp>
      <p:sp>
        <p:nvSpPr>
          <p:cNvPr id="52" name="Oval 51"/>
          <p:cNvSpPr/>
          <p:nvPr/>
        </p:nvSpPr>
        <p:spPr>
          <a:xfrm>
            <a:off x="3657600" y="1676400"/>
            <a:ext cx="19812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r>
              <a:rPr lang="en-US" dirty="0" err="1">
                <a:solidFill>
                  <a:srgbClr val="333399"/>
                </a:solidFill>
                <a:latin typeface="Calibri"/>
                <a:cs typeface="Calibri"/>
              </a:rPr>
              <a:t>Rain</a:t>
            </a:r>
            <a:r>
              <a:rPr lang="en-US" baseline="-25000" dirty="0" err="1">
                <a:solidFill>
                  <a:srgbClr val="333399"/>
                </a:solidFill>
                <a:latin typeface="Calibri"/>
                <a:cs typeface="Calibri"/>
              </a:rPr>
              <a:t>t</a:t>
            </a:r>
            <a:endParaRPr lang="en-US" baseline="-25000" dirty="0">
              <a:solidFill>
                <a:srgbClr val="333399"/>
              </a:solidFill>
              <a:latin typeface="Calibri"/>
              <a:cs typeface="Calibri"/>
            </a:endParaRPr>
          </a:p>
        </p:txBody>
      </p:sp>
      <p:sp>
        <p:nvSpPr>
          <p:cNvPr id="53" name="Oval 52"/>
          <p:cNvSpPr/>
          <p:nvPr/>
        </p:nvSpPr>
        <p:spPr>
          <a:xfrm>
            <a:off x="5943600" y="1676400"/>
            <a:ext cx="19812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r>
              <a:rPr lang="en-US" dirty="0">
                <a:solidFill>
                  <a:srgbClr val="333399"/>
                </a:solidFill>
                <a:latin typeface="Calibri"/>
                <a:cs typeface="Calibri"/>
              </a:rPr>
              <a:t>Rain</a:t>
            </a:r>
            <a:r>
              <a:rPr lang="en-US" baseline="-25000" dirty="0">
                <a:solidFill>
                  <a:srgbClr val="333399"/>
                </a:solidFill>
                <a:latin typeface="Calibri"/>
                <a:cs typeface="Calibri"/>
              </a:rPr>
              <a:t>t+1</a:t>
            </a:r>
          </a:p>
        </p:txBody>
      </p:sp>
      <p:cxnSp>
        <p:nvCxnSpPr>
          <p:cNvPr id="57" name="Straight Arrow Connector 56"/>
          <p:cNvCxnSpPr/>
          <p:nvPr/>
        </p:nvCxnSpPr>
        <p:spPr>
          <a:xfrm>
            <a:off x="990600" y="2057400"/>
            <a:ext cx="381000"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58" name="Straight Arrow Connector 57"/>
          <p:cNvCxnSpPr/>
          <p:nvPr/>
        </p:nvCxnSpPr>
        <p:spPr>
          <a:xfrm>
            <a:off x="7924800" y="2057400"/>
            <a:ext cx="381000"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61" name="Rectangle 3"/>
          <p:cNvSpPr>
            <a:spLocks noGrp="1" noChangeArrowheads="1"/>
          </p:cNvSpPr>
          <p:nvPr>
            <p:ph idx="1"/>
          </p:nvPr>
        </p:nvSpPr>
        <p:spPr>
          <a:xfrm>
            <a:off x="303893" y="4545874"/>
            <a:ext cx="8229600" cy="1630362"/>
          </a:xfrm>
        </p:spPr>
        <p:txBody>
          <a:bodyPr/>
          <a:lstStyle/>
          <a:p>
            <a:pPr>
              <a:lnSpc>
                <a:spcPct val="80000"/>
              </a:lnSpc>
            </a:pPr>
            <a:r>
              <a:rPr lang="en-US" dirty="0">
                <a:ea typeface="ＭＳ Ｐゴシック" pitchFamily="34" charset="-128"/>
              </a:rPr>
              <a:t>An HMM is defined by:</a:t>
            </a:r>
          </a:p>
          <a:p>
            <a:pPr lvl="1">
              <a:lnSpc>
                <a:spcPct val="80000"/>
              </a:lnSpc>
            </a:pPr>
            <a:r>
              <a:rPr lang="en-US" dirty="0">
                <a:ea typeface="ＭＳ Ｐゴシック" pitchFamily="34" charset="-128"/>
              </a:rPr>
              <a:t>Initial distribution:</a:t>
            </a:r>
          </a:p>
          <a:p>
            <a:pPr lvl="1">
              <a:lnSpc>
                <a:spcPct val="80000"/>
              </a:lnSpc>
            </a:pPr>
            <a:r>
              <a:rPr lang="en-US" dirty="0">
                <a:ea typeface="ＭＳ Ｐゴシック" pitchFamily="34" charset="-128"/>
              </a:rPr>
              <a:t>Transitions:</a:t>
            </a:r>
          </a:p>
          <a:p>
            <a:pPr lvl="1">
              <a:lnSpc>
                <a:spcPct val="80000"/>
              </a:lnSpc>
            </a:pPr>
            <a:r>
              <a:rPr lang="en-US" dirty="0">
                <a:ea typeface="ＭＳ Ｐゴシック" pitchFamily="34" charset="-128"/>
              </a:rPr>
              <a:t>Emissions:</a:t>
            </a:r>
          </a:p>
        </p:txBody>
      </p:sp>
      <p:pic>
        <p:nvPicPr>
          <p:cNvPr id="62" name="Picture 6"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4514179" y="5105400"/>
            <a:ext cx="896021" cy="293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3" name="Picture 62"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8693" y="5549526"/>
            <a:ext cx="1905907" cy="348035"/>
          </a:xfrm>
          <a:prstGeom prst="rect">
            <a:avLst/>
          </a:prstGeom>
        </p:spPr>
      </p:pic>
      <p:pic>
        <p:nvPicPr>
          <p:cNvPr id="64" name="Picture 6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87849" y="5967412"/>
            <a:ext cx="1479551" cy="334092"/>
          </a:xfrm>
          <a:prstGeom prst="rect">
            <a:avLst/>
          </a:prstGeom>
        </p:spPr>
      </p:pic>
      <p:pic>
        <p:nvPicPr>
          <p:cNvPr id="65" name="Picture 6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3200" y="1295400"/>
            <a:ext cx="1600200" cy="292210"/>
          </a:xfrm>
          <a:prstGeom prst="rect">
            <a:avLst/>
          </a:prstGeom>
        </p:spPr>
      </p:pic>
      <p:pic>
        <p:nvPicPr>
          <p:cNvPr id="66" name="Picture 65"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4400" y="2514600"/>
            <a:ext cx="1250951" cy="282473"/>
          </a:xfrm>
          <a:prstGeom prst="rect">
            <a:avLst/>
          </a:prstGeom>
        </p:spPr>
      </p:pic>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48178" y="1600200"/>
            <a:ext cx="2621611" cy="890016"/>
          </a:xfrm>
          <a:prstGeom prst="rect">
            <a:avLst/>
          </a:prstGeom>
        </p:spPr>
      </p:pic>
      <p:sp>
        <p:nvSpPr>
          <p:cNvPr id="2" name="Date Placeholder 1"/>
          <p:cNvSpPr>
            <a:spLocks noGrp="1"/>
          </p:cNvSpPr>
          <p:nvPr>
            <p:ph type="dt" sz="half" idx="10"/>
          </p:nvPr>
        </p:nvSpPr>
        <p:spPr/>
        <p:txBody>
          <a:bodyPr/>
          <a:lstStyle/>
          <a:p>
            <a:pPr>
              <a:defRPr/>
            </a:pPr>
            <a:fld id="{477BCE36-F5D3-4F6D-92EA-D438B79FDAB6}"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262</a:t>
            </a:fld>
            <a:endParaRPr lang="en-US"/>
          </a:p>
        </p:txBody>
      </p:sp>
    </p:spTree>
    <p:extLst>
      <p:ext uri="{BB962C8B-B14F-4D97-AF65-F5344CB8AC3E}">
        <p14:creationId xmlns:p14="http://schemas.microsoft.com/office/powerpoint/2010/main" val="20243199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a:xfrm>
            <a:off x="0" y="-11301"/>
            <a:ext cx="12192000" cy="1143000"/>
          </a:xfrm>
        </p:spPr>
        <p:txBody>
          <a:bodyPr/>
          <a:lstStyle/>
          <a:p>
            <a:r>
              <a:rPr lang="en-US" dirty="0">
                <a:latin typeface="Calibri"/>
                <a:ea typeface="ＭＳ Ｐゴシック" pitchFamily="34" charset="-128"/>
                <a:cs typeface="Calibri"/>
              </a:rPr>
              <a:t>Example: Ghostbusters HMM</a:t>
            </a:r>
          </a:p>
        </p:txBody>
      </p:sp>
      <p:sp>
        <p:nvSpPr>
          <p:cNvPr id="39938" name="Rectangle 3"/>
          <p:cNvSpPr>
            <a:spLocks noGrp="1" noChangeArrowheads="1"/>
          </p:cNvSpPr>
          <p:nvPr>
            <p:ph idx="1"/>
          </p:nvPr>
        </p:nvSpPr>
        <p:spPr>
          <a:xfrm>
            <a:off x="457200" y="1600200"/>
            <a:ext cx="5257800" cy="4525963"/>
          </a:xfrm>
        </p:spPr>
        <p:txBody>
          <a:bodyPr/>
          <a:lstStyle/>
          <a:p>
            <a:r>
              <a:rPr lang="en-US" sz="2000" dirty="0">
                <a:latin typeface="Calibri"/>
                <a:ea typeface="ＭＳ Ｐゴシック" pitchFamily="34" charset="-128"/>
                <a:cs typeface="Calibri"/>
              </a:rPr>
              <a:t>P(X</a:t>
            </a:r>
            <a:r>
              <a:rPr lang="en-US" sz="2000" baseline="-25000" dirty="0">
                <a:latin typeface="Calibri"/>
                <a:ea typeface="ＭＳ Ｐゴシック" pitchFamily="34" charset="-128"/>
                <a:cs typeface="Calibri"/>
              </a:rPr>
              <a:t>1</a:t>
            </a:r>
            <a:r>
              <a:rPr lang="en-US" sz="2000" dirty="0">
                <a:latin typeface="Calibri"/>
                <a:ea typeface="ＭＳ Ｐゴシック" pitchFamily="34" charset="-128"/>
                <a:cs typeface="Calibri"/>
              </a:rPr>
              <a:t>) = uniform</a:t>
            </a:r>
          </a:p>
          <a:p>
            <a:endParaRPr lang="en-US" sz="2000" dirty="0">
              <a:latin typeface="Calibri"/>
              <a:ea typeface="ＭＳ Ｐゴシック" pitchFamily="34" charset="-128"/>
              <a:cs typeface="Calibri"/>
            </a:endParaRPr>
          </a:p>
          <a:p>
            <a:r>
              <a:rPr lang="en-US" sz="2000" dirty="0">
                <a:latin typeface="Calibri"/>
                <a:ea typeface="ＭＳ Ｐゴシック" pitchFamily="34" charset="-128"/>
                <a:cs typeface="Calibri"/>
              </a:rPr>
              <a:t>P(X|X</a:t>
            </a:r>
            <a:r>
              <a:rPr lang="ja-JP" altLang="en-US" sz="2000" dirty="0">
                <a:latin typeface="Calibri"/>
                <a:ea typeface="ＭＳ Ｐゴシック" pitchFamily="34" charset="-128"/>
                <a:cs typeface="Calibri"/>
              </a:rPr>
              <a:t>’</a:t>
            </a:r>
            <a:r>
              <a:rPr lang="en-US" altLang="ja-JP" sz="2000" dirty="0">
                <a:latin typeface="Calibri"/>
                <a:ea typeface="ＭＳ Ｐゴシック" pitchFamily="34" charset="-128"/>
                <a:cs typeface="Calibri"/>
              </a:rPr>
              <a:t>) = usually move clockwise, but sometimes move in a random direction or stay in place</a:t>
            </a:r>
          </a:p>
          <a:p>
            <a:endParaRPr lang="en-US" altLang="ja-JP" sz="2000" dirty="0">
              <a:latin typeface="Calibri"/>
              <a:ea typeface="ＭＳ Ｐゴシック" pitchFamily="34" charset="-128"/>
              <a:cs typeface="Calibri"/>
            </a:endParaRPr>
          </a:p>
          <a:p>
            <a:r>
              <a:rPr lang="en-US" sz="2000" dirty="0">
                <a:latin typeface="Calibri"/>
                <a:ea typeface="ＭＳ Ｐゴシック" pitchFamily="34" charset="-128"/>
                <a:cs typeface="Calibri"/>
              </a:rPr>
              <a:t>P(</a:t>
            </a:r>
            <a:r>
              <a:rPr lang="en-US" sz="2000" dirty="0" err="1">
                <a:latin typeface="Calibri"/>
                <a:ea typeface="ＭＳ Ｐゴシック" pitchFamily="34" charset="-128"/>
                <a:cs typeface="Calibri"/>
              </a:rPr>
              <a:t>R</a:t>
            </a:r>
            <a:r>
              <a:rPr lang="en-US" sz="2000" baseline="-25000" dirty="0" err="1">
                <a:latin typeface="Calibri"/>
                <a:ea typeface="ＭＳ Ｐゴシック" pitchFamily="34" charset="-128"/>
                <a:cs typeface="Calibri"/>
              </a:rPr>
              <a:t>ij</a:t>
            </a:r>
            <a:r>
              <a:rPr lang="en-US" sz="2000" dirty="0" err="1">
                <a:latin typeface="Calibri"/>
                <a:ea typeface="ＭＳ Ｐゴシック" pitchFamily="34" charset="-128"/>
                <a:cs typeface="Calibri"/>
              </a:rPr>
              <a:t>|X</a:t>
            </a:r>
            <a:r>
              <a:rPr lang="en-US" sz="2000" dirty="0">
                <a:latin typeface="Calibri"/>
                <a:ea typeface="ＭＳ Ｐゴシック" pitchFamily="34" charset="-128"/>
                <a:cs typeface="Calibri"/>
              </a:rPr>
              <a:t>) = same sensor model as before:</a:t>
            </a:r>
            <a:br>
              <a:rPr lang="en-US" sz="2000" dirty="0">
                <a:latin typeface="Calibri"/>
                <a:ea typeface="ＭＳ Ｐゴシック" pitchFamily="34" charset="-128"/>
                <a:cs typeface="Calibri"/>
              </a:rPr>
            </a:br>
            <a:r>
              <a:rPr lang="en-US" sz="2000" dirty="0">
                <a:latin typeface="Calibri"/>
                <a:ea typeface="ＭＳ Ｐゴシック" pitchFamily="34" charset="-128"/>
                <a:cs typeface="Calibri"/>
              </a:rPr>
              <a:t>red means close, green means far away.</a:t>
            </a:r>
          </a:p>
        </p:txBody>
      </p:sp>
      <p:grpSp>
        <p:nvGrpSpPr>
          <p:cNvPr id="39939" name="Group 37"/>
          <p:cNvGrpSpPr>
            <a:grpSpLocks/>
          </p:cNvGrpSpPr>
          <p:nvPr/>
        </p:nvGrpSpPr>
        <p:grpSpPr bwMode="auto">
          <a:xfrm>
            <a:off x="9732962" y="1524000"/>
            <a:ext cx="1447800" cy="1524000"/>
            <a:chOff x="3984" y="1056"/>
            <a:chExt cx="1296" cy="1296"/>
          </a:xfrm>
        </p:grpSpPr>
        <p:sp>
          <p:nvSpPr>
            <p:cNvPr id="39973" name="Rectangle 38"/>
            <p:cNvSpPr>
              <a:spLocks noChangeArrowheads="1"/>
            </p:cNvSpPr>
            <p:nvPr/>
          </p:nvSpPr>
          <p:spPr bwMode="auto">
            <a:xfrm>
              <a:off x="3984" y="1056"/>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1/9</a:t>
              </a:r>
            </a:p>
          </p:txBody>
        </p:sp>
        <p:sp>
          <p:nvSpPr>
            <p:cNvPr id="39974" name="Rectangle 39"/>
            <p:cNvSpPr>
              <a:spLocks noChangeArrowheads="1"/>
            </p:cNvSpPr>
            <p:nvPr/>
          </p:nvSpPr>
          <p:spPr bwMode="auto">
            <a:xfrm>
              <a:off x="4416" y="1056"/>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1/9</a:t>
              </a:r>
            </a:p>
          </p:txBody>
        </p:sp>
        <p:sp>
          <p:nvSpPr>
            <p:cNvPr id="39975" name="Rectangle 40"/>
            <p:cNvSpPr>
              <a:spLocks noChangeArrowheads="1"/>
            </p:cNvSpPr>
            <p:nvPr/>
          </p:nvSpPr>
          <p:spPr bwMode="auto">
            <a:xfrm>
              <a:off x="3984" y="1488"/>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1/9</a:t>
              </a:r>
            </a:p>
          </p:txBody>
        </p:sp>
        <p:sp>
          <p:nvSpPr>
            <p:cNvPr id="39976" name="Rectangle 41"/>
            <p:cNvSpPr>
              <a:spLocks noChangeArrowheads="1"/>
            </p:cNvSpPr>
            <p:nvPr/>
          </p:nvSpPr>
          <p:spPr bwMode="auto">
            <a:xfrm>
              <a:off x="4416" y="1488"/>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1/9</a:t>
              </a:r>
            </a:p>
          </p:txBody>
        </p:sp>
        <p:sp>
          <p:nvSpPr>
            <p:cNvPr id="39977" name="Rectangle 42"/>
            <p:cNvSpPr>
              <a:spLocks noChangeArrowheads="1"/>
            </p:cNvSpPr>
            <p:nvPr/>
          </p:nvSpPr>
          <p:spPr bwMode="auto">
            <a:xfrm>
              <a:off x="4848" y="1056"/>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1/9</a:t>
              </a:r>
            </a:p>
          </p:txBody>
        </p:sp>
        <p:sp>
          <p:nvSpPr>
            <p:cNvPr id="39978" name="Rectangle 43"/>
            <p:cNvSpPr>
              <a:spLocks noChangeArrowheads="1"/>
            </p:cNvSpPr>
            <p:nvPr/>
          </p:nvSpPr>
          <p:spPr bwMode="auto">
            <a:xfrm>
              <a:off x="4848" y="1488"/>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1/9</a:t>
              </a:r>
            </a:p>
          </p:txBody>
        </p:sp>
        <p:sp>
          <p:nvSpPr>
            <p:cNvPr id="39979" name="Rectangle 44"/>
            <p:cNvSpPr>
              <a:spLocks noChangeArrowheads="1"/>
            </p:cNvSpPr>
            <p:nvPr/>
          </p:nvSpPr>
          <p:spPr bwMode="auto">
            <a:xfrm>
              <a:off x="3984" y="1920"/>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1/9</a:t>
              </a:r>
            </a:p>
          </p:txBody>
        </p:sp>
        <p:sp>
          <p:nvSpPr>
            <p:cNvPr id="39980" name="Rectangle 45"/>
            <p:cNvSpPr>
              <a:spLocks noChangeArrowheads="1"/>
            </p:cNvSpPr>
            <p:nvPr/>
          </p:nvSpPr>
          <p:spPr bwMode="auto">
            <a:xfrm>
              <a:off x="4416" y="1920"/>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1/9</a:t>
              </a:r>
            </a:p>
          </p:txBody>
        </p:sp>
        <p:sp>
          <p:nvSpPr>
            <p:cNvPr id="39981" name="Rectangle 46"/>
            <p:cNvSpPr>
              <a:spLocks noChangeArrowheads="1"/>
            </p:cNvSpPr>
            <p:nvPr/>
          </p:nvSpPr>
          <p:spPr bwMode="auto">
            <a:xfrm>
              <a:off x="4848" y="1920"/>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1/9</a:t>
              </a:r>
            </a:p>
          </p:txBody>
        </p:sp>
      </p:grpSp>
      <p:sp>
        <p:nvSpPr>
          <p:cNvPr id="39940" name="Rectangle 48"/>
          <p:cNvSpPr>
            <a:spLocks noChangeArrowheads="1"/>
          </p:cNvSpPr>
          <p:nvPr/>
        </p:nvSpPr>
        <p:spPr bwMode="auto">
          <a:xfrm>
            <a:off x="10113962" y="3124200"/>
            <a:ext cx="64171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solidFill>
                  <a:schemeClr val="accent2"/>
                </a:solidFill>
                <a:latin typeface="Calibri"/>
                <a:cs typeface="Calibri"/>
              </a:rPr>
              <a:t>P(X</a:t>
            </a:r>
            <a:r>
              <a:rPr lang="en-US" baseline="-25000">
                <a:solidFill>
                  <a:schemeClr val="accent2"/>
                </a:solidFill>
                <a:latin typeface="Calibri"/>
                <a:cs typeface="Calibri"/>
              </a:rPr>
              <a:t>1</a:t>
            </a:r>
            <a:r>
              <a:rPr lang="en-US">
                <a:solidFill>
                  <a:schemeClr val="accent2"/>
                </a:solidFill>
                <a:latin typeface="Calibri"/>
                <a:cs typeface="Calibri"/>
              </a:rPr>
              <a:t>)</a:t>
            </a:r>
          </a:p>
        </p:txBody>
      </p:sp>
      <p:sp>
        <p:nvSpPr>
          <p:cNvPr id="39941" name="Rectangle 49"/>
          <p:cNvSpPr>
            <a:spLocks noChangeArrowheads="1"/>
          </p:cNvSpPr>
          <p:nvPr/>
        </p:nvSpPr>
        <p:spPr bwMode="auto">
          <a:xfrm>
            <a:off x="9656762" y="5486400"/>
            <a:ext cx="154170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solidFill>
                  <a:schemeClr val="accent2"/>
                </a:solidFill>
                <a:latin typeface="Calibri"/>
                <a:cs typeface="Calibri"/>
              </a:rPr>
              <a:t>P(X|X</a:t>
            </a:r>
            <a:r>
              <a:rPr lang="ja-JP" altLang="en-US">
                <a:solidFill>
                  <a:schemeClr val="accent2"/>
                </a:solidFill>
                <a:latin typeface="Calibri"/>
                <a:cs typeface="Calibri"/>
              </a:rPr>
              <a:t>’</a:t>
            </a:r>
            <a:r>
              <a:rPr lang="en-US" altLang="ja-JP">
                <a:solidFill>
                  <a:schemeClr val="accent2"/>
                </a:solidFill>
                <a:latin typeface="Calibri"/>
                <a:cs typeface="Calibri"/>
              </a:rPr>
              <a:t>=&lt;1,2&gt;)</a:t>
            </a:r>
            <a:endParaRPr lang="en-US">
              <a:solidFill>
                <a:schemeClr val="accent2"/>
              </a:solidFill>
              <a:latin typeface="Calibri"/>
              <a:cs typeface="Calibri"/>
            </a:endParaRPr>
          </a:p>
        </p:txBody>
      </p:sp>
      <p:grpSp>
        <p:nvGrpSpPr>
          <p:cNvPr id="39942" name="Group 50"/>
          <p:cNvGrpSpPr>
            <a:grpSpLocks/>
          </p:cNvGrpSpPr>
          <p:nvPr/>
        </p:nvGrpSpPr>
        <p:grpSpPr bwMode="auto">
          <a:xfrm>
            <a:off x="9732962" y="3810000"/>
            <a:ext cx="1447800" cy="1524000"/>
            <a:chOff x="3984" y="1056"/>
            <a:chExt cx="1296" cy="1296"/>
          </a:xfrm>
        </p:grpSpPr>
        <p:sp>
          <p:nvSpPr>
            <p:cNvPr id="39964" name="Rectangle 51"/>
            <p:cNvSpPr>
              <a:spLocks noChangeArrowheads="1"/>
            </p:cNvSpPr>
            <p:nvPr/>
          </p:nvSpPr>
          <p:spPr bwMode="auto">
            <a:xfrm>
              <a:off x="3984" y="1056"/>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1/6</a:t>
              </a:r>
            </a:p>
          </p:txBody>
        </p:sp>
        <p:sp>
          <p:nvSpPr>
            <p:cNvPr id="39965" name="Rectangle 52"/>
            <p:cNvSpPr>
              <a:spLocks noChangeArrowheads="1"/>
            </p:cNvSpPr>
            <p:nvPr/>
          </p:nvSpPr>
          <p:spPr bwMode="auto">
            <a:xfrm>
              <a:off x="4416" y="1056"/>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1/6</a:t>
              </a:r>
            </a:p>
          </p:txBody>
        </p:sp>
        <p:sp>
          <p:nvSpPr>
            <p:cNvPr id="39966" name="Rectangle 53"/>
            <p:cNvSpPr>
              <a:spLocks noChangeArrowheads="1"/>
            </p:cNvSpPr>
            <p:nvPr/>
          </p:nvSpPr>
          <p:spPr bwMode="auto">
            <a:xfrm>
              <a:off x="3984" y="1488"/>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0</a:t>
              </a:r>
            </a:p>
          </p:txBody>
        </p:sp>
        <p:sp>
          <p:nvSpPr>
            <p:cNvPr id="39967" name="Rectangle 54"/>
            <p:cNvSpPr>
              <a:spLocks noChangeArrowheads="1"/>
            </p:cNvSpPr>
            <p:nvPr/>
          </p:nvSpPr>
          <p:spPr bwMode="auto">
            <a:xfrm>
              <a:off x="4416" y="1488"/>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1/6</a:t>
              </a:r>
            </a:p>
          </p:txBody>
        </p:sp>
        <p:sp>
          <p:nvSpPr>
            <p:cNvPr id="39968" name="Rectangle 55"/>
            <p:cNvSpPr>
              <a:spLocks noChangeArrowheads="1"/>
            </p:cNvSpPr>
            <p:nvPr/>
          </p:nvSpPr>
          <p:spPr bwMode="auto">
            <a:xfrm>
              <a:off x="4848" y="1056"/>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1/2</a:t>
              </a:r>
            </a:p>
          </p:txBody>
        </p:sp>
        <p:sp>
          <p:nvSpPr>
            <p:cNvPr id="39969" name="Rectangle 56"/>
            <p:cNvSpPr>
              <a:spLocks noChangeArrowheads="1"/>
            </p:cNvSpPr>
            <p:nvPr/>
          </p:nvSpPr>
          <p:spPr bwMode="auto">
            <a:xfrm>
              <a:off x="4848" y="1488"/>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0</a:t>
              </a:r>
            </a:p>
          </p:txBody>
        </p:sp>
        <p:sp>
          <p:nvSpPr>
            <p:cNvPr id="39970" name="Rectangle 57"/>
            <p:cNvSpPr>
              <a:spLocks noChangeArrowheads="1"/>
            </p:cNvSpPr>
            <p:nvPr/>
          </p:nvSpPr>
          <p:spPr bwMode="auto">
            <a:xfrm>
              <a:off x="3984" y="1920"/>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0</a:t>
              </a:r>
            </a:p>
          </p:txBody>
        </p:sp>
        <p:sp>
          <p:nvSpPr>
            <p:cNvPr id="39971" name="Rectangle 58"/>
            <p:cNvSpPr>
              <a:spLocks noChangeArrowheads="1"/>
            </p:cNvSpPr>
            <p:nvPr/>
          </p:nvSpPr>
          <p:spPr bwMode="auto">
            <a:xfrm>
              <a:off x="4416" y="1920"/>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0</a:t>
              </a:r>
            </a:p>
          </p:txBody>
        </p:sp>
        <p:sp>
          <p:nvSpPr>
            <p:cNvPr id="39972" name="Rectangle 59"/>
            <p:cNvSpPr>
              <a:spLocks noChangeArrowheads="1"/>
            </p:cNvSpPr>
            <p:nvPr/>
          </p:nvSpPr>
          <p:spPr bwMode="auto">
            <a:xfrm>
              <a:off x="4848" y="1920"/>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0</a:t>
              </a:r>
            </a:p>
          </p:txBody>
        </p:sp>
      </p:grpSp>
      <p:sp>
        <p:nvSpPr>
          <p:cNvPr id="39943" name="Oval 60"/>
          <p:cNvSpPr>
            <a:spLocks noChangeArrowheads="1"/>
          </p:cNvSpPr>
          <p:nvPr/>
        </p:nvSpPr>
        <p:spPr bwMode="auto">
          <a:xfrm>
            <a:off x="5334000" y="5486400"/>
            <a:ext cx="533400" cy="533400"/>
          </a:xfrm>
          <a:prstGeom prst="ellipse">
            <a:avLst/>
          </a:prstGeom>
          <a:solidFill>
            <a:schemeClr val="bg1"/>
          </a:solidFill>
          <a:ln w="28575">
            <a:solidFill>
              <a:schemeClr val="bg1"/>
            </a:solidFill>
            <a:round/>
            <a:headEnd/>
            <a:tailEnd/>
          </a:ln>
        </p:spPr>
        <p:txBody>
          <a:bodyPr wrap="none" anchor="ctr"/>
          <a:lstStyle/>
          <a:p>
            <a:pPr algn="ctr"/>
            <a:r>
              <a:rPr lang="en-US" sz="2400" i="1">
                <a:solidFill>
                  <a:schemeClr val="bg1"/>
                </a:solidFill>
                <a:latin typeface="Calibri"/>
                <a:cs typeface="Calibri"/>
              </a:rPr>
              <a:t>X</a:t>
            </a:r>
            <a:r>
              <a:rPr lang="en-US" sz="2400" baseline="-25000">
                <a:solidFill>
                  <a:schemeClr val="bg1"/>
                </a:solidFill>
                <a:latin typeface="Calibri"/>
                <a:cs typeface="Calibri"/>
              </a:rPr>
              <a:t>5</a:t>
            </a:r>
          </a:p>
        </p:txBody>
      </p:sp>
      <p:sp>
        <p:nvSpPr>
          <p:cNvPr id="39945" name="Oval 62"/>
          <p:cNvSpPr>
            <a:spLocks noChangeArrowheads="1"/>
          </p:cNvSpPr>
          <p:nvPr/>
        </p:nvSpPr>
        <p:spPr bwMode="auto">
          <a:xfrm>
            <a:off x="1943100" y="4876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2</a:t>
            </a:r>
          </a:p>
        </p:txBody>
      </p:sp>
      <p:cxnSp>
        <p:nvCxnSpPr>
          <p:cNvPr id="39946" name="AutoShape 63"/>
          <p:cNvCxnSpPr>
            <a:cxnSpLocks noChangeShapeType="1"/>
            <a:stCxn id="39945" idx="4"/>
            <a:endCxn id="39956" idx="0"/>
          </p:cNvCxnSpPr>
          <p:nvPr/>
        </p:nvCxnSpPr>
        <p:spPr bwMode="auto">
          <a:xfrm>
            <a:off x="22098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9947" name="Oval 64"/>
          <p:cNvSpPr>
            <a:spLocks noChangeArrowheads="1"/>
          </p:cNvSpPr>
          <p:nvPr/>
        </p:nvSpPr>
        <p:spPr bwMode="auto">
          <a:xfrm>
            <a:off x="1028700" y="5943600"/>
            <a:ext cx="533400" cy="533400"/>
          </a:xfrm>
          <a:prstGeom prst="ellipse">
            <a:avLst/>
          </a:prstGeom>
          <a:solidFill>
            <a:schemeClr val="bg2"/>
          </a:solidFill>
          <a:ln w="28575">
            <a:solidFill>
              <a:schemeClr val="tx1"/>
            </a:solidFill>
            <a:round/>
            <a:headEnd/>
            <a:tailEnd/>
          </a:ln>
        </p:spPr>
        <p:txBody>
          <a:bodyPr wrap="none" anchor="ctr"/>
          <a:lstStyle/>
          <a:p>
            <a:pPr algn="ctr"/>
            <a:r>
              <a:rPr lang="en-US" sz="2400">
                <a:latin typeface="Calibri"/>
                <a:cs typeface="Calibri"/>
              </a:rPr>
              <a:t>R</a:t>
            </a:r>
            <a:r>
              <a:rPr lang="en-US" sz="2400" baseline="-25000">
                <a:latin typeface="Calibri"/>
                <a:cs typeface="Calibri"/>
              </a:rPr>
              <a:t>i,j</a:t>
            </a:r>
          </a:p>
        </p:txBody>
      </p:sp>
      <p:cxnSp>
        <p:nvCxnSpPr>
          <p:cNvPr id="39948" name="AutoShape 65"/>
          <p:cNvCxnSpPr>
            <a:cxnSpLocks noChangeShapeType="1"/>
            <a:stCxn id="39949" idx="6"/>
            <a:endCxn id="39945" idx="2"/>
          </p:cNvCxnSpPr>
          <p:nvPr/>
        </p:nvCxnSpPr>
        <p:spPr bwMode="auto">
          <a:xfrm>
            <a:off x="15763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9949" name="Oval 66"/>
          <p:cNvSpPr>
            <a:spLocks noChangeArrowheads="1"/>
          </p:cNvSpPr>
          <p:nvPr/>
        </p:nvSpPr>
        <p:spPr bwMode="auto">
          <a:xfrm>
            <a:off x="1028700" y="4876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1</a:t>
            </a:r>
          </a:p>
        </p:txBody>
      </p:sp>
      <p:cxnSp>
        <p:nvCxnSpPr>
          <p:cNvPr id="39950" name="AutoShape 67"/>
          <p:cNvCxnSpPr>
            <a:cxnSpLocks noChangeShapeType="1"/>
            <a:stCxn id="39949" idx="4"/>
            <a:endCxn id="39947" idx="0"/>
          </p:cNvCxnSpPr>
          <p:nvPr/>
        </p:nvCxnSpPr>
        <p:spPr bwMode="auto">
          <a:xfrm>
            <a:off x="12954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9951" name="Oval 68"/>
          <p:cNvSpPr>
            <a:spLocks noChangeArrowheads="1"/>
          </p:cNvSpPr>
          <p:nvPr/>
        </p:nvSpPr>
        <p:spPr bwMode="auto">
          <a:xfrm>
            <a:off x="2857500" y="4876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3</a:t>
            </a:r>
          </a:p>
        </p:txBody>
      </p:sp>
      <p:cxnSp>
        <p:nvCxnSpPr>
          <p:cNvPr id="39952" name="AutoShape 69"/>
          <p:cNvCxnSpPr>
            <a:cxnSpLocks noChangeShapeType="1"/>
            <a:stCxn id="39951" idx="6"/>
            <a:endCxn id="39954" idx="2"/>
          </p:cNvCxnSpPr>
          <p:nvPr/>
        </p:nvCxnSpPr>
        <p:spPr bwMode="auto">
          <a:xfrm>
            <a:off x="34051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39953" name="AutoShape 70"/>
          <p:cNvCxnSpPr>
            <a:cxnSpLocks noChangeShapeType="1"/>
            <a:stCxn id="39945" idx="6"/>
            <a:endCxn id="39951" idx="2"/>
          </p:cNvCxnSpPr>
          <p:nvPr/>
        </p:nvCxnSpPr>
        <p:spPr bwMode="auto">
          <a:xfrm>
            <a:off x="24907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9954" name="Oval 71"/>
          <p:cNvSpPr>
            <a:spLocks noChangeArrowheads="1"/>
          </p:cNvSpPr>
          <p:nvPr/>
        </p:nvSpPr>
        <p:spPr bwMode="auto">
          <a:xfrm>
            <a:off x="3771900" y="4876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4</a:t>
            </a:r>
          </a:p>
        </p:txBody>
      </p:sp>
      <p:cxnSp>
        <p:nvCxnSpPr>
          <p:cNvPr id="39955" name="AutoShape 72"/>
          <p:cNvCxnSpPr>
            <a:cxnSpLocks noChangeShapeType="1"/>
            <a:stCxn id="39954" idx="6"/>
          </p:cNvCxnSpPr>
          <p:nvPr/>
        </p:nvCxnSpPr>
        <p:spPr bwMode="auto">
          <a:xfrm>
            <a:off x="4319588" y="5143500"/>
            <a:ext cx="962025"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sp>
        <p:nvSpPr>
          <p:cNvPr id="39956" name="Oval 73"/>
          <p:cNvSpPr>
            <a:spLocks noChangeArrowheads="1"/>
          </p:cNvSpPr>
          <p:nvPr/>
        </p:nvSpPr>
        <p:spPr bwMode="auto">
          <a:xfrm>
            <a:off x="1943100" y="5943600"/>
            <a:ext cx="533400" cy="533400"/>
          </a:xfrm>
          <a:prstGeom prst="ellipse">
            <a:avLst/>
          </a:prstGeom>
          <a:solidFill>
            <a:schemeClr val="bg2"/>
          </a:solidFill>
          <a:ln w="28575">
            <a:solidFill>
              <a:schemeClr val="tx1"/>
            </a:solidFill>
            <a:round/>
            <a:headEnd/>
            <a:tailEnd/>
          </a:ln>
        </p:spPr>
        <p:txBody>
          <a:bodyPr wrap="none" anchor="ctr"/>
          <a:lstStyle/>
          <a:p>
            <a:pPr algn="ctr"/>
            <a:r>
              <a:rPr lang="en-US" sz="2400">
                <a:latin typeface="Calibri"/>
                <a:cs typeface="Calibri"/>
              </a:rPr>
              <a:t>R</a:t>
            </a:r>
            <a:r>
              <a:rPr lang="en-US" sz="2400" baseline="-25000">
                <a:latin typeface="Calibri"/>
                <a:cs typeface="Calibri"/>
              </a:rPr>
              <a:t>i,j</a:t>
            </a:r>
          </a:p>
        </p:txBody>
      </p:sp>
      <p:sp>
        <p:nvSpPr>
          <p:cNvPr id="39957" name="Oval 74"/>
          <p:cNvSpPr>
            <a:spLocks noChangeArrowheads="1"/>
          </p:cNvSpPr>
          <p:nvPr/>
        </p:nvSpPr>
        <p:spPr bwMode="auto">
          <a:xfrm>
            <a:off x="2857500" y="5943600"/>
            <a:ext cx="533400" cy="533400"/>
          </a:xfrm>
          <a:prstGeom prst="ellipse">
            <a:avLst/>
          </a:prstGeom>
          <a:solidFill>
            <a:schemeClr val="bg2"/>
          </a:solidFill>
          <a:ln w="28575">
            <a:solidFill>
              <a:schemeClr val="tx1"/>
            </a:solidFill>
            <a:round/>
            <a:headEnd/>
            <a:tailEnd/>
          </a:ln>
        </p:spPr>
        <p:txBody>
          <a:bodyPr wrap="none" anchor="ctr"/>
          <a:lstStyle/>
          <a:p>
            <a:pPr algn="ctr"/>
            <a:r>
              <a:rPr lang="en-US" sz="2400">
                <a:latin typeface="Calibri"/>
                <a:cs typeface="Calibri"/>
              </a:rPr>
              <a:t>R</a:t>
            </a:r>
            <a:r>
              <a:rPr lang="en-US" sz="2400" baseline="-25000">
                <a:latin typeface="Calibri"/>
                <a:cs typeface="Calibri"/>
              </a:rPr>
              <a:t>i,j</a:t>
            </a:r>
          </a:p>
        </p:txBody>
      </p:sp>
      <p:sp>
        <p:nvSpPr>
          <p:cNvPr id="39958" name="Oval 75"/>
          <p:cNvSpPr>
            <a:spLocks noChangeArrowheads="1"/>
          </p:cNvSpPr>
          <p:nvPr/>
        </p:nvSpPr>
        <p:spPr bwMode="auto">
          <a:xfrm>
            <a:off x="3771900" y="5943600"/>
            <a:ext cx="533400" cy="533400"/>
          </a:xfrm>
          <a:prstGeom prst="ellipse">
            <a:avLst/>
          </a:prstGeom>
          <a:solidFill>
            <a:schemeClr val="bg2"/>
          </a:solidFill>
          <a:ln w="28575">
            <a:solidFill>
              <a:schemeClr val="tx1"/>
            </a:solidFill>
            <a:round/>
            <a:headEnd/>
            <a:tailEnd/>
          </a:ln>
        </p:spPr>
        <p:txBody>
          <a:bodyPr wrap="none" anchor="ctr"/>
          <a:lstStyle/>
          <a:p>
            <a:pPr algn="ctr"/>
            <a:r>
              <a:rPr lang="en-US" sz="2400">
                <a:latin typeface="Calibri"/>
                <a:cs typeface="Calibri"/>
              </a:rPr>
              <a:t>R</a:t>
            </a:r>
            <a:r>
              <a:rPr lang="en-US" sz="2400" baseline="-25000">
                <a:latin typeface="Calibri"/>
                <a:cs typeface="Calibri"/>
              </a:rPr>
              <a:t>i,j</a:t>
            </a:r>
          </a:p>
        </p:txBody>
      </p:sp>
      <p:cxnSp>
        <p:nvCxnSpPr>
          <p:cNvPr id="39960" name="AutoShape 77"/>
          <p:cNvCxnSpPr>
            <a:cxnSpLocks noChangeShapeType="1"/>
            <a:stCxn id="39951" idx="4"/>
            <a:endCxn id="39957" idx="0"/>
          </p:cNvCxnSpPr>
          <p:nvPr/>
        </p:nvCxnSpPr>
        <p:spPr bwMode="auto">
          <a:xfrm>
            <a:off x="31242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39961" name="AutoShape 78"/>
          <p:cNvCxnSpPr>
            <a:cxnSpLocks noChangeShapeType="1"/>
            <a:stCxn id="39954" idx="4"/>
            <a:endCxn id="39958" idx="0"/>
          </p:cNvCxnSpPr>
          <p:nvPr/>
        </p:nvCxnSpPr>
        <p:spPr bwMode="auto">
          <a:xfrm>
            <a:off x="40386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9962" name="Line 81"/>
          <p:cNvSpPr>
            <a:spLocks noChangeShapeType="1"/>
          </p:cNvSpPr>
          <p:nvPr/>
        </p:nvSpPr>
        <p:spPr bwMode="auto">
          <a:xfrm>
            <a:off x="10494962" y="4114800"/>
            <a:ext cx="304800" cy="0"/>
          </a:xfrm>
          <a:prstGeom prst="line">
            <a:avLst/>
          </a:prstGeom>
          <a:noFill/>
          <a:ln w="38100">
            <a:solidFill>
              <a:srgbClr val="A5002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39963" name="Oval 79"/>
          <p:cNvSpPr>
            <a:spLocks noChangeArrowheads="1"/>
          </p:cNvSpPr>
          <p:nvPr/>
        </p:nvSpPr>
        <p:spPr bwMode="auto">
          <a:xfrm>
            <a:off x="10418762" y="4038600"/>
            <a:ext cx="152400" cy="152400"/>
          </a:xfrm>
          <a:prstGeom prst="ellipse">
            <a:avLst/>
          </a:prstGeom>
          <a:solidFill>
            <a:srgbClr val="A50021"/>
          </a:solidFill>
          <a:ln w="9525">
            <a:solidFill>
              <a:schemeClr val="tx1"/>
            </a:solidFill>
            <a:round/>
            <a:headEnd/>
            <a:tailEnd/>
          </a:ln>
        </p:spPr>
        <p:txBody>
          <a:bodyPr wrap="none" anchor="ctr"/>
          <a:lstStyle/>
          <a:p>
            <a:endParaRPr lang="en-US">
              <a:latin typeface="Calibri"/>
              <a:cs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295400"/>
            <a:ext cx="2378144" cy="2190276"/>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0800" y="3733800"/>
            <a:ext cx="2057400" cy="1881160"/>
          </a:xfrm>
          <a:prstGeom prst="rect">
            <a:avLst/>
          </a:prstGeom>
        </p:spPr>
      </p:pic>
      <p:sp>
        <p:nvSpPr>
          <p:cNvPr id="4" name="Date Placeholder 3"/>
          <p:cNvSpPr>
            <a:spLocks noGrp="1"/>
          </p:cNvSpPr>
          <p:nvPr>
            <p:ph type="dt" sz="half" idx="10"/>
          </p:nvPr>
        </p:nvSpPr>
        <p:spPr/>
        <p:txBody>
          <a:bodyPr/>
          <a:lstStyle/>
          <a:p>
            <a:pPr>
              <a:defRPr/>
            </a:pPr>
            <a:fld id="{45C1B9B1-9498-4F9F-9045-0B4738957C8F}" type="datetime8">
              <a:rPr lang="en-US" smtClean="0"/>
              <a:t>1/17/2021 11:30 AM</a:t>
            </a:fld>
            <a:endParaRPr lang="en-US"/>
          </a:p>
        </p:txBody>
      </p:sp>
      <p:sp>
        <p:nvSpPr>
          <p:cNvPr id="5" name="Slide Number Placeholder 4"/>
          <p:cNvSpPr>
            <a:spLocks noGrp="1"/>
          </p:cNvSpPr>
          <p:nvPr>
            <p:ph type="sldNum" sz="quarter" idx="12"/>
          </p:nvPr>
        </p:nvSpPr>
        <p:spPr/>
        <p:txBody>
          <a:bodyPr/>
          <a:lstStyle/>
          <a:p>
            <a:pPr>
              <a:defRPr/>
            </a:pPr>
            <a:fld id="{54CD2F88-8A41-4E7F-9278-91FE67E35F94}" type="slidenum">
              <a:rPr lang="en-US" smtClean="0"/>
              <a:pPr>
                <a:defRPr/>
              </a:pPr>
              <a:t>263</a:t>
            </a:fld>
            <a:endParaRPr lang="en-US"/>
          </a:p>
        </p:txBody>
      </p:sp>
    </p:spTree>
    <p:extLst>
      <p:ext uri="{BB962C8B-B14F-4D97-AF65-F5344CB8AC3E}">
        <p14:creationId xmlns:p14="http://schemas.microsoft.com/office/powerpoint/2010/main" val="218755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94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9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96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9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938">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9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9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94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9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9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94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99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9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995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995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95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995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95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95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95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996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996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1" grpId="0"/>
      <p:bldP spid="39943" grpId="0" animBg="1"/>
      <p:bldP spid="39945" grpId="0" animBg="1"/>
      <p:bldP spid="39947" grpId="0" animBg="1"/>
      <p:bldP spid="39949" grpId="0" animBg="1"/>
      <p:bldP spid="39951" grpId="0" animBg="1"/>
      <p:bldP spid="39954" grpId="0" animBg="1"/>
      <p:bldP spid="39956" grpId="0" animBg="1"/>
      <p:bldP spid="39957" grpId="0" animBg="1"/>
      <p:bldP spid="39958" grpId="0" animBg="1"/>
      <p:bldP spid="39962" grpId="0" animBg="1"/>
      <p:bldP spid="39963" grpId="0" animBg="1"/>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a:latin typeface="Calibri"/>
                <a:ea typeface="ＭＳ Ｐゴシック" pitchFamily="34" charset="-128"/>
                <a:cs typeface="Calibri"/>
              </a:rPr>
              <a:t>Conditional Independence</a:t>
            </a:r>
          </a:p>
        </p:txBody>
      </p:sp>
      <p:sp>
        <p:nvSpPr>
          <p:cNvPr id="1173507" name="Rectangle 3"/>
          <p:cNvSpPr>
            <a:spLocks noGrp="1" noChangeArrowheads="1"/>
          </p:cNvSpPr>
          <p:nvPr>
            <p:ph idx="1"/>
          </p:nvPr>
        </p:nvSpPr>
        <p:spPr>
          <a:xfrm>
            <a:off x="551384" y="1397001"/>
            <a:ext cx="10896600" cy="4729164"/>
          </a:xfrm>
        </p:spPr>
        <p:txBody>
          <a:bodyPr/>
          <a:lstStyle/>
          <a:p>
            <a:pPr>
              <a:lnSpc>
                <a:spcPct val="80000"/>
              </a:lnSpc>
            </a:pPr>
            <a:r>
              <a:rPr lang="en-US" sz="2400" dirty="0">
                <a:latin typeface="Calibri"/>
                <a:ea typeface="ＭＳ Ｐゴシック" pitchFamily="34" charset="-128"/>
                <a:cs typeface="Calibri"/>
              </a:rPr>
              <a:t>HMMs have two important independence properties:</a:t>
            </a:r>
          </a:p>
          <a:p>
            <a:pPr lvl="6">
              <a:lnSpc>
                <a:spcPct val="80000"/>
              </a:lnSpc>
            </a:pPr>
            <a:endParaRPr lang="en-US" sz="1200" dirty="0">
              <a:latin typeface="Calibri"/>
              <a:ea typeface="ＭＳ Ｐゴシック" pitchFamily="34" charset="-128"/>
              <a:cs typeface="Calibri"/>
            </a:endParaRPr>
          </a:p>
          <a:p>
            <a:pPr lvl="1">
              <a:lnSpc>
                <a:spcPct val="80000"/>
              </a:lnSpc>
            </a:pPr>
            <a:r>
              <a:rPr lang="en-US" sz="2000" dirty="0">
                <a:latin typeface="Calibri"/>
                <a:ea typeface="ＭＳ Ｐゴシック" pitchFamily="34" charset="-128"/>
                <a:cs typeface="Calibri"/>
              </a:rPr>
              <a:t>Markov hidden process: future depends on past via the present</a:t>
            </a:r>
          </a:p>
          <a:p>
            <a:pPr lvl="5">
              <a:lnSpc>
                <a:spcPct val="80000"/>
              </a:lnSpc>
            </a:pPr>
            <a:endParaRPr lang="en-US" sz="1200" dirty="0">
              <a:latin typeface="Calibri"/>
              <a:ea typeface="ＭＳ Ｐゴシック" pitchFamily="34" charset="-128"/>
              <a:cs typeface="Calibri"/>
            </a:endParaRPr>
          </a:p>
          <a:p>
            <a:pPr lvl="1">
              <a:lnSpc>
                <a:spcPct val="80000"/>
              </a:lnSpc>
            </a:pPr>
            <a:r>
              <a:rPr lang="en-US" sz="2000" dirty="0">
                <a:latin typeface="Calibri"/>
                <a:ea typeface="ＭＳ Ｐゴシック" pitchFamily="34" charset="-128"/>
                <a:cs typeface="Calibri"/>
              </a:rPr>
              <a:t>Current observation independent of all else given current state</a:t>
            </a:r>
          </a:p>
          <a:p>
            <a:pPr lvl="1">
              <a:lnSpc>
                <a:spcPct val="80000"/>
              </a:lnSpc>
            </a:pPr>
            <a:endParaRPr lang="en-US" sz="2000" dirty="0">
              <a:latin typeface="Calibri"/>
              <a:ea typeface="ＭＳ Ｐゴシック" pitchFamily="34" charset="-128"/>
              <a:cs typeface="Calibri"/>
            </a:endParaRPr>
          </a:p>
          <a:p>
            <a:pPr lvl="1">
              <a:lnSpc>
                <a:spcPct val="80000"/>
              </a:lnSpc>
            </a:pPr>
            <a:endParaRPr lang="en-US" sz="2000" dirty="0">
              <a:latin typeface="Calibri"/>
              <a:ea typeface="ＭＳ Ｐゴシック" pitchFamily="34" charset="-128"/>
              <a:cs typeface="Calibri"/>
            </a:endParaRPr>
          </a:p>
          <a:p>
            <a:pPr lvl="1">
              <a:lnSpc>
                <a:spcPct val="80000"/>
              </a:lnSpc>
            </a:pPr>
            <a:endParaRPr lang="en-US" sz="2000" dirty="0">
              <a:latin typeface="Calibri"/>
              <a:ea typeface="ＭＳ Ｐゴシック" pitchFamily="34" charset="-128"/>
              <a:cs typeface="Calibri"/>
            </a:endParaRPr>
          </a:p>
          <a:p>
            <a:pPr lvl="1">
              <a:lnSpc>
                <a:spcPct val="80000"/>
              </a:lnSpc>
            </a:pPr>
            <a:endParaRPr lang="en-US" sz="2000" dirty="0">
              <a:latin typeface="Calibri"/>
              <a:ea typeface="ＭＳ Ｐゴシック" pitchFamily="34" charset="-128"/>
              <a:cs typeface="Calibri"/>
            </a:endParaRPr>
          </a:p>
          <a:p>
            <a:pPr lvl="1">
              <a:lnSpc>
                <a:spcPct val="80000"/>
              </a:lnSpc>
            </a:pPr>
            <a:endParaRPr lang="en-US" sz="2000" dirty="0">
              <a:latin typeface="Calibri"/>
              <a:ea typeface="ＭＳ Ｐゴシック" pitchFamily="34" charset="-128"/>
              <a:cs typeface="Calibri"/>
            </a:endParaRPr>
          </a:p>
          <a:p>
            <a:pPr lvl="1">
              <a:lnSpc>
                <a:spcPct val="80000"/>
              </a:lnSpc>
            </a:pPr>
            <a:endParaRPr lang="en-US" sz="2000" dirty="0">
              <a:latin typeface="Calibri"/>
              <a:ea typeface="ＭＳ Ｐゴシック" pitchFamily="34" charset="-128"/>
              <a:cs typeface="Calibri"/>
            </a:endParaRPr>
          </a:p>
          <a:p>
            <a:pPr lvl="1">
              <a:lnSpc>
                <a:spcPct val="80000"/>
              </a:lnSpc>
            </a:pPr>
            <a:endParaRPr lang="en-US" sz="2000" dirty="0">
              <a:latin typeface="Calibri"/>
              <a:ea typeface="ＭＳ Ｐゴシック" pitchFamily="34" charset="-128"/>
              <a:cs typeface="Calibri"/>
            </a:endParaRPr>
          </a:p>
          <a:p>
            <a:pPr lvl="1">
              <a:lnSpc>
                <a:spcPct val="80000"/>
              </a:lnSpc>
            </a:pPr>
            <a:endParaRPr lang="en-US" sz="2000" dirty="0">
              <a:latin typeface="Calibri"/>
              <a:ea typeface="ＭＳ Ｐゴシック" pitchFamily="34" charset="-128"/>
              <a:cs typeface="Calibri"/>
            </a:endParaRPr>
          </a:p>
          <a:p>
            <a:pPr lvl="6">
              <a:lnSpc>
                <a:spcPct val="80000"/>
              </a:lnSpc>
            </a:pPr>
            <a:endParaRPr lang="en-US" sz="1200" dirty="0">
              <a:latin typeface="Calibri"/>
              <a:ea typeface="ＭＳ Ｐゴシック" pitchFamily="34" charset="-128"/>
              <a:cs typeface="Calibri"/>
            </a:endParaRPr>
          </a:p>
          <a:p>
            <a:pPr>
              <a:lnSpc>
                <a:spcPct val="80000"/>
              </a:lnSpc>
            </a:pPr>
            <a:r>
              <a:rPr lang="en-US" sz="2400" dirty="0">
                <a:latin typeface="Calibri"/>
                <a:ea typeface="ＭＳ Ｐゴシック" pitchFamily="34" charset="-128"/>
                <a:cs typeface="Calibri"/>
              </a:rPr>
              <a:t>Does this mean that evidence variables are guaranteed to be independent?</a:t>
            </a:r>
          </a:p>
          <a:p>
            <a:pPr lvl="6">
              <a:lnSpc>
                <a:spcPct val="80000"/>
              </a:lnSpc>
            </a:pPr>
            <a:endParaRPr lang="en-US" sz="1200" dirty="0">
              <a:latin typeface="Calibri"/>
              <a:ea typeface="ＭＳ Ｐゴシック" pitchFamily="34" charset="-128"/>
              <a:cs typeface="Calibri"/>
            </a:endParaRPr>
          </a:p>
          <a:p>
            <a:pPr lvl="1">
              <a:lnSpc>
                <a:spcPct val="80000"/>
              </a:lnSpc>
            </a:pPr>
            <a:r>
              <a:rPr lang="en-US" sz="2000" dirty="0">
                <a:latin typeface="Calibri"/>
                <a:ea typeface="ＭＳ Ｐゴシック" pitchFamily="34" charset="-128"/>
                <a:cs typeface="Calibri"/>
              </a:rPr>
              <a:t>[No, they tend to correlated by the hidden state]</a:t>
            </a:r>
          </a:p>
        </p:txBody>
      </p:sp>
      <p:sp>
        <p:nvSpPr>
          <p:cNvPr id="41987" name="Oval 4"/>
          <p:cNvSpPr>
            <a:spLocks noChangeArrowheads="1"/>
          </p:cNvSpPr>
          <p:nvPr/>
        </p:nvSpPr>
        <p:spPr bwMode="auto">
          <a:xfrm>
            <a:off x="7848600" y="3200400"/>
            <a:ext cx="533400" cy="533400"/>
          </a:xfrm>
          <a:prstGeom prst="ellipse">
            <a:avLst/>
          </a:prstGeom>
          <a:solidFill>
            <a:schemeClr val="bg1"/>
          </a:solidFill>
          <a:ln w="28575">
            <a:solidFill>
              <a:schemeClr val="bg1"/>
            </a:solidFill>
            <a:round/>
            <a:headEnd/>
            <a:tailEnd/>
          </a:ln>
        </p:spPr>
        <p:txBody>
          <a:bodyPr wrap="none" anchor="ctr"/>
          <a:lstStyle/>
          <a:p>
            <a:pPr algn="ctr"/>
            <a:r>
              <a:rPr lang="en-US" sz="2400" i="1">
                <a:solidFill>
                  <a:schemeClr val="bg1"/>
                </a:solidFill>
                <a:latin typeface="Calibri"/>
                <a:cs typeface="Calibri"/>
              </a:rPr>
              <a:t>X</a:t>
            </a:r>
            <a:r>
              <a:rPr lang="en-US" sz="2400" baseline="-25000">
                <a:solidFill>
                  <a:schemeClr val="bg1"/>
                </a:solidFill>
                <a:latin typeface="Calibri"/>
                <a:cs typeface="Calibri"/>
              </a:rPr>
              <a:t>5</a:t>
            </a:r>
          </a:p>
        </p:txBody>
      </p:sp>
      <p:cxnSp>
        <p:nvCxnSpPr>
          <p:cNvPr id="41988" name="AutoShape 5"/>
          <p:cNvCxnSpPr>
            <a:cxnSpLocks noChangeShapeType="1"/>
            <a:stCxn id="41987" idx="4"/>
            <a:endCxn id="42003" idx="0"/>
          </p:cNvCxnSpPr>
          <p:nvPr/>
        </p:nvCxnSpPr>
        <p:spPr bwMode="auto">
          <a:xfrm>
            <a:off x="8115300" y="3748088"/>
            <a:ext cx="0" cy="504825"/>
          </a:xfrm>
          <a:prstGeom prst="straightConnector1">
            <a:avLst/>
          </a:prstGeom>
          <a:noFill/>
          <a:ln w="28575">
            <a:solidFill>
              <a:schemeClr val="bg1"/>
            </a:solidFill>
            <a:round/>
            <a:headEnd/>
            <a:tailEnd type="triangle" w="lg" len="lg"/>
          </a:ln>
          <a:extLst>
            <a:ext uri="{909E8E84-426E-40dd-AFC4-6F175D3DCCD1}">
              <a14:hiddenFill xmlns:a14="http://schemas.microsoft.com/office/drawing/2010/main" xmlns="">
                <a:noFill/>
              </a14:hiddenFill>
            </a:ext>
          </a:extLst>
        </p:spPr>
      </p:cxnSp>
      <p:sp>
        <p:nvSpPr>
          <p:cNvPr id="41989" name="Oval 6"/>
          <p:cNvSpPr>
            <a:spLocks noChangeArrowheads="1"/>
          </p:cNvSpPr>
          <p:nvPr/>
        </p:nvSpPr>
        <p:spPr bwMode="auto">
          <a:xfrm>
            <a:off x="4495800" y="3200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2</a:t>
            </a:r>
          </a:p>
        </p:txBody>
      </p:sp>
      <p:cxnSp>
        <p:nvCxnSpPr>
          <p:cNvPr id="41990" name="AutoShape 7"/>
          <p:cNvCxnSpPr>
            <a:cxnSpLocks noChangeShapeType="1"/>
            <a:stCxn id="41989" idx="4"/>
            <a:endCxn id="42000" idx="0"/>
          </p:cNvCxnSpPr>
          <p:nvPr/>
        </p:nvCxnSpPr>
        <p:spPr bwMode="auto">
          <a:xfrm>
            <a:off x="4762500" y="37480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41991" name="Oval 8"/>
          <p:cNvSpPr>
            <a:spLocks noChangeArrowheads="1"/>
          </p:cNvSpPr>
          <p:nvPr/>
        </p:nvSpPr>
        <p:spPr bwMode="auto">
          <a:xfrm>
            <a:off x="3581400" y="4267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E</a:t>
            </a:r>
            <a:r>
              <a:rPr lang="en-US" sz="2400" baseline="-25000">
                <a:latin typeface="Calibri"/>
                <a:cs typeface="Calibri"/>
              </a:rPr>
              <a:t>1</a:t>
            </a:r>
          </a:p>
        </p:txBody>
      </p:sp>
      <p:cxnSp>
        <p:nvCxnSpPr>
          <p:cNvPr id="41992" name="AutoShape 9"/>
          <p:cNvCxnSpPr>
            <a:cxnSpLocks noChangeShapeType="1"/>
            <a:stCxn id="41993" idx="6"/>
            <a:endCxn id="41989" idx="2"/>
          </p:cNvCxnSpPr>
          <p:nvPr/>
        </p:nvCxnSpPr>
        <p:spPr bwMode="auto">
          <a:xfrm>
            <a:off x="4129088" y="3467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41993" name="Oval 10"/>
          <p:cNvSpPr>
            <a:spLocks noChangeArrowheads="1"/>
          </p:cNvSpPr>
          <p:nvPr/>
        </p:nvSpPr>
        <p:spPr bwMode="auto">
          <a:xfrm>
            <a:off x="3581400" y="3200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1</a:t>
            </a:r>
          </a:p>
        </p:txBody>
      </p:sp>
      <p:cxnSp>
        <p:nvCxnSpPr>
          <p:cNvPr id="41994" name="AutoShape 11"/>
          <p:cNvCxnSpPr>
            <a:cxnSpLocks noChangeShapeType="1"/>
            <a:stCxn id="41993" idx="4"/>
            <a:endCxn id="41991" idx="0"/>
          </p:cNvCxnSpPr>
          <p:nvPr/>
        </p:nvCxnSpPr>
        <p:spPr bwMode="auto">
          <a:xfrm>
            <a:off x="3848100" y="37480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41995" name="Oval 12"/>
          <p:cNvSpPr>
            <a:spLocks noChangeArrowheads="1"/>
          </p:cNvSpPr>
          <p:nvPr/>
        </p:nvSpPr>
        <p:spPr bwMode="auto">
          <a:xfrm>
            <a:off x="5410200" y="3200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3</a:t>
            </a:r>
          </a:p>
        </p:txBody>
      </p:sp>
      <p:cxnSp>
        <p:nvCxnSpPr>
          <p:cNvPr id="41996" name="AutoShape 13"/>
          <p:cNvCxnSpPr>
            <a:cxnSpLocks noChangeShapeType="1"/>
            <a:stCxn id="41995" idx="6"/>
            <a:endCxn id="41998" idx="2"/>
          </p:cNvCxnSpPr>
          <p:nvPr/>
        </p:nvCxnSpPr>
        <p:spPr bwMode="auto">
          <a:xfrm>
            <a:off x="5957888" y="3467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41997" name="AutoShape 14"/>
          <p:cNvCxnSpPr>
            <a:cxnSpLocks noChangeShapeType="1"/>
            <a:stCxn id="41989" idx="6"/>
            <a:endCxn id="41995" idx="2"/>
          </p:cNvCxnSpPr>
          <p:nvPr/>
        </p:nvCxnSpPr>
        <p:spPr bwMode="auto">
          <a:xfrm>
            <a:off x="5043488" y="3467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41998" name="Oval 15"/>
          <p:cNvSpPr>
            <a:spLocks noChangeArrowheads="1"/>
          </p:cNvSpPr>
          <p:nvPr/>
        </p:nvSpPr>
        <p:spPr bwMode="auto">
          <a:xfrm>
            <a:off x="6324600" y="3200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4</a:t>
            </a:r>
          </a:p>
        </p:txBody>
      </p:sp>
      <p:cxnSp>
        <p:nvCxnSpPr>
          <p:cNvPr id="41999" name="AutoShape 16"/>
          <p:cNvCxnSpPr>
            <a:cxnSpLocks noChangeShapeType="1"/>
            <a:stCxn id="41998" idx="6"/>
            <a:endCxn id="41987" idx="2"/>
          </p:cNvCxnSpPr>
          <p:nvPr/>
        </p:nvCxnSpPr>
        <p:spPr bwMode="auto">
          <a:xfrm>
            <a:off x="6872288" y="3467100"/>
            <a:ext cx="962025"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sp>
        <p:nvSpPr>
          <p:cNvPr id="42000" name="Oval 17"/>
          <p:cNvSpPr>
            <a:spLocks noChangeArrowheads="1"/>
          </p:cNvSpPr>
          <p:nvPr/>
        </p:nvSpPr>
        <p:spPr bwMode="auto">
          <a:xfrm>
            <a:off x="4495800" y="4267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E</a:t>
            </a:r>
            <a:r>
              <a:rPr lang="en-US" sz="2400" baseline="-25000">
                <a:latin typeface="Calibri"/>
                <a:cs typeface="Calibri"/>
              </a:rPr>
              <a:t>2</a:t>
            </a:r>
          </a:p>
        </p:txBody>
      </p:sp>
      <p:sp>
        <p:nvSpPr>
          <p:cNvPr id="42001" name="Oval 18"/>
          <p:cNvSpPr>
            <a:spLocks noChangeArrowheads="1"/>
          </p:cNvSpPr>
          <p:nvPr/>
        </p:nvSpPr>
        <p:spPr bwMode="auto">
          <a:xfrm>
            <a:off x="5410200" y="4267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E</a:t>
            </a:r>
            <a:r>
              <a:rPr lang="en-US" sz="2400" baseline="-25000">
                <a:latin typeface="Calibri"/>
                <a:cs typeface="Calibri"/>
              </a:rPr>
              <a:t>3</a:t>
            </a:r>
          </a:p>
        </p:txBody>
      </p:sp>
      <p:sp>
        <p:nvSpPr>
          <p:cNvPr id="42002" name="Oval 19"/>
          <p:cNvSpPr>
            <a:spLocks noChangeArrowheads="1"/>
          </p:cNvSpPr>
          <p:nvPr/>
        </p:nvSpPr>
        <p:spPr bwMode="auto">
          <a:xfrm>
            <a:off x="6324600" y="4267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E</a:t>
            </a:r>
            <a:r>
              <a:rPr lang="en-US" sz="2400" baseline="-25000">
                <a:latin typeface="Calibri"/>
                <a:cs typeface="Calibri"/>
              </a:rPr>
              <a:t>4</a:t>
            </a:r>
          </a:p>
        </p:txBody>
      </p:sp>
      <p:sp>
        <p:nvSpPr>
          <p:cNvPr id="42003" name="Oval 20"/>
          <p:cNvSpPr>
            <a:spLocks noChangeArrowheads="1"/>
          </p:cNvSpPr>
          <p:nvPr/>
        </p:nvSpPr>
        <p:spPr bwMode="auto">
          <a:xfrm>
            <a:off x="7848600" y="4267200"/>
            <a:ext cx="533400" cy="533400"/>
          </a:xfrm>
          <a:prstGeom prst="ellipse">
            <a:avLst/>
          </a:prstGeom>
          <a:solidFill>
            <a:schemeClr val="bg1"/>
          </a:solidFill>
          <a:ln w="28575">
            <a:solidFill>
              <a:schemeClr val="bg1"/>
            </a:solidFill>
            <a:round/>
            <a:headEnd/>
            <a:tailEnd/>
          </a:ln>
        </p:spPr>
        <p:txBody>
          <a:bodyPr wrap="none" anchor="ctr"/>
          <a:lstStyle/>
          <a:p>
            <a:pPr algn="ctr"/>
            <a:r>
              <a:rPr lang="en-US" sz="2400" i="1">
                <a:solidFill>
                  <a:schemeClr val="bg1"/>
                </a:solidFill>
                <a:latin typeface="Calibri"/>
                <a:cs typeface="Calibri"/>
              </a:rPr>
              <a:t>E</a:t>
            </a:r>
            <a:r>
              <a:rPr lang="en-US" sz="2400" baseline="-25000">
                <a:solidFill>
                  <a:schemeClr val="bg1"/>
                </a:solidFill>
                <a:latin typeface="Calibri"/>
                <a:cs typeface="Calibri"/>
              </a:rPr>
              <a:t>5</a:t>
            </a:r>
          </a:p>
        </p:txBody>
      </p:sp>
      <p:cxnSp>
        <p:nvCxnSpPr>
          <p:cNvPr id="42004" name="AutoShape 21"/>
          <p:cNvCxnSpPr>
            <a:cxnSpLocks noChangeShapeType="1"/>
            <a:stCxn id="41995" idx="4"/>
            <a:endCxn id="42001" idx="0"/>
          </p:cNvCxnSpPr>
          <p:nvPr/>
        </p:nvCxnSpPr>
        <p:spPr bwMode="auto">
          <a:xfrm>
            <a:off x="5676900" y="37480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42005" name="AutoShape 22"/>
          <p:cNvCxnSpPr>
            <a:cxnSpLocks noChangeShapeType="1"/>
            <a:stCxn id="41998" idx="4"/>
            <a:endCxn id="42002" idx="0"/>
          </p:cNvCxnSpPr>
          <p:nvPr/>
        </p:nvCxnSpPr>
        <p:spPr bwMode="auto">
          <a:xfrm>
            <a:off x="6591300" y="37480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 name="Date Placeholder 1"/>
          <p:cNvSpPr>
            <a:spLocks noGrp="1"/>
          </p:cNvSpPr>
          <p:nvPr>
            <p:ph type="dt" sz="half" idx="10"/>
          </p:nvPr>
        </p:nvSpPr>
        <p:spPr/>
        <p:txBody>
          <a:bodyPr/>
          <a:lstStyle/>
          <a:p>
            <a:pPr>
              <a:defRPr/>
            </a:pPr>
            <a:fld id="{C011954A-FD69-42D9-BFF4-98EB417AFA13}"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264</a:t>
            </a:fld>
            <a:endParaRPr lang="en-US"/>
          </a:p>
        </p:txBody>
      </p:sp>
    </p:spTree>
    <p:extLst>
      <p:ext uri="{BB962C8B-B14F-4D97-AF65-F5344CB8AC3E}">
        <p14:creationId xmlns:p14="http://schemas.microsoft.com/office/powerpoint/2010/main" val="3688630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3507">
                                            <p:txEl>
                                              <p:pRg st="14" end="1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73507">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r>
              <a:rPr lang="en-US">
                <a:ea typeface="ＭＳ Ｐゴシック" pitchFamily="34" charset="-128"/>
              </a:rPr>
              <a:t>Real HMM Examples</a:t>
            </a:r>
          </a:p>
        </p:txBody>
      </p:sp>
      <p:sp>
        <p:nvSpPr>
          <p:cNvPr id="43010" name="Rectangle 3"/>
          <p:cNvSpPr>
            <a:spLocks noGrp="1" noChangeArrowheads="1"/>
          </p:cNvSpPr>
          <p:nvPr>
            <p:ph idx="1"/>
          </p:nvPr>
        </p:nvSpPr>
        <p:spPr>
          <a:xfrm>
            <a:off x="551384" y="1397001"/>
            <a:ext cx="10337800" cy="4729164"/>
          </a:xfrm>
        </p:spPr>
        <p:txBody>
          <a:bodyPr/>
          <a:lstStyle/>
          <a:p>
            <a:pPr>
              <a:lnSpc>
                <a:spcPct val="90000"/>
              </a:lnSpc>
            </a:pPr>
            <a:r>
              <a:rPr lang="en-US" sz="2400" dirty="0">
                <a:ea typeface="ＭＳ Ｐゴシック" pitchFamily="34" charset="-128"/>
              </a:rPr>
              <a:t>Robot tracking:</a:t>
            </a:r>
          </a:p>
          <a:p>
            <a:pPr lvl="1">
              <a:lnSpc>
                <a:spcPct val="90000"/>
              </a:lnSpc>
            </a:pPr>
            <a:r>
              <a:rPr lang="en-US" sz="2000" dirty="0">
                <a:ea typeface="ＭＳ Ｐゴシック" pitchFamily="34" charset="-128"/>
              </a:rPr>
              <a:t>Observations are range readings (continuous)</a:t>
            </a:r>
          </a:p>
          <a:p>
            <a:pPr lvl="1">
              <a:lnSpc>
                <a:spcPct val="90000"/>
              </a:lnSpc>
            </a:pPr>
            <a:r>
              <a:rPr lang="en-US" sz="2000" dirty="0">
                <a:ea typeface="ＭＳ Ｐゴシック" pitchFamily="34" charset="-128"/>
              </a:rPr>
              <a:t>States are positions on a map (continuous)</a:t>
            </a:r>
          </a:p>
          <a:p>
            <a:pPr>
              <a:lnSpc>
                <a:spcPct val="90000"/>
              </a:lnSpc>
            </a:pPr>
            <a:endParaRPr lang="en-US" sz="2400" dirty="0">
              <a:ea typeface="ＭＳ Ｐゴシック" pitchFamily="34" charset="-128"/>
            </a:endParaRPr>
          </a:p>
          <a:p>
            <a:pPr>
              <a:lnSpc>
                <a:spcPct val="90000"/>
              </a:lnSpc>
            </a:pPr>
            <a:r>
              <a:rPr lang="en-US" sz="2400" dirty="0">
                <a:ea typeface="ＭＳ Ｐゴシック" pitchFamily="34" charset="-128"/>
              </a:rPr>
              <a:t>Speech recognition HMMs:</a:t>
            </a:r>
          </a:p>
          <a:p>
            <a:pPr lvl="1">
              <a:lnSpc>
                <a:spcPct val="90000"/>
              </a:lnSpc>
            </a:pPr>
            <a:r>
              <a:rPr lang="en-US" sz="2000" dirty="0">
                <a:ea typeface="ＭＳ Ｐゴシック" pitchFamily="34" charset="-128"/>
              </a:rPr>
              <a:t>Observations are acoustic signals (continuous valued)</a:t>
            </a:r>
          </a:p>
          <a:p>
            <a:pPr lvl="1">
              <a:lnSpc>
                <a:spcPct val="90000"/>
              </a:lnSpc>
            </a:pPr>
            <a:r>
              <a:rPr lang="en-US" sz="2000" dirty="0">
                <a:ea typeface="ＭＳ Ｐゴシック" pitchFamily="34" charset="-128"/>
              </a:rPr>
              <a:t>States are specific positions in specific words (so, tens of thousands)</a:t>
            </a:r>
          </a:p>
          <a:p>
            <a:pPr lvl="1">
              <a:lnSpc>
                <a:spcPct val="90000"/>
              </a:lnSpc>
            </a:pPr>
            <a:endParaRPr lang="en-US" sz="2000" dirty="0">
              <a:ea typeface="ＭＳ Ｐゴシック" pitchFamily="34" charset="-128"/>
            </a:endParaRPr>
          </a:p>
          <a:p>
            <a:pPr>
              <a:lnSpc>
                <a:spcPct val="90000"/>
              </a:lnSpc>
            </a:pPr>
            <a:r>
              <a:rPr lang="en-US" sz="2400" dirty="0">
                <a:ea typeface="ＭＳ Ｐゴシック" pitchFamily="34" charset="-128"/>
              </a:rPr>
              <a:t>Machine translation HMMs:</a:t>
            </a:r>
          </a:p>
          <a:p>
            <a:pPr lvl="1">
              <a:lnSpc>
                <a:spcPct val="90000"/>
              </a:lnSpc>
            </a:pPr>
            <a:r>
              <a:rPr lang="en-US" sz="2000" dirty="0">
                <a:ea typeface="ＭＳ Ｐゴシック" pitchFamily="34" charset="-128"/>
              </a:rPr>
              <a:t>Observations are words (tens of thousands)</a:t>
            </a:r>
          </a:p>
          <a:p>
            <a:pPr lvl="1">
              <a:lnSpc>
                <a:spcPct val="90000"/>
              </a:lnSpc>
            </a:pPr>
            <a:r>
              <a:rPr lang="en-US" sz="2000" dirty="0">
                <a:ea typeface="ＭＳ Ｐゴシック" pitchFamily="34" charset="-128"/>
              </a:rPr>
              <a:t>States are translation options</a:t>
            </a:r>
          </a:p>
          <a:p>
            <a:pPr lvl="1">
              <a:lnSpc>
                <a:spcPct val="90000"/>
              </a:lnSpc>
            </a:pPr>
            <a:endParaRPr lang="en-US" sz="2000" dirty="0">
              <a:ea typeface="ＭＳ Ｐゴシック" pitchFamily="34" charset="-128"/>
            </a:endParaRPr>
          </a:p>
          <a:p>
            <a:pPr lvl="1">
              <a:lnSpc>
                <a:spcPct val="90000"/>
              </a:lnSpc>
            </a:pPr>
            <a:endParaRPr lang="en-US" sz="2000" dirty="0">
              <a:ea typeface="ＭＳ Ｐゴシック" pitchFamily="34" charset="-128"/>
            </a:endParaRPr>
          </a:p>
        </p:txBody>
      </p:sp>
      <p:sp>
        <p:nvSpPr>
          <p:cNvPr id="2" name="Date Placeholder 1"/>
          <p:cNvSpPr>
            <a:spLocks noGrp="1"/>
          </p:cNvSpPr>
          <p:nvPr>
            <p:ph type="dt" sz="half" idx="10"/>
          </p:nvPr>
        </p:nvSpPr>
        <p:spPr/>
        <p:txBody>
          <a:bodyPr/>
          <a:lstStyle/>
          <a:p>
            <a:pPr>
              <a:defRPr/>
            </a:pPr>
            <a:fld id="{B94A5FCD-BA0B-4F03-ABD7-F17D4CE5C87B}"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265</a:t>
            </a:fld>
            <a:endParaRPr lang="en-US"/>
          </a:p>
        </p:txBody>
      </p:sp>
    </p:spTree>
    <p:extLst>
      <p:ext uri="{BB962C8B-B14F-4D97-AF65-F5344CB8AC3E}">
        <p14:creationId xmlns:p14="http://schemas.microsoft.com/office/powerpoint/2010/main" val="254772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010">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010">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010">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010">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010">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01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p:txBody>
          <a:bodyPr/>
          <a:lstStyle/>
          <a:p>
            <a:r>
              <a:rPr lang="en-US">
                <a:ea typeface="ＭＳ Ｐゴシック" pitchFamily="34" charset="-128"/>
              </a:rPr>
              <a:t>Filtering / Monitoring</a:t>
            </a:r>
          </a:p>
        </p:txBody>
      </p:sp>
      <p:sp>
        <p:nvSpPr>
          <p:cNvPr id="44034" name="Rectangle 3"/>
          <p:cNvSpPr>
            <a:spLocks noGrp="1" noChangeArrowheads="1"/>
          </p:cNvSpPr>
          <p:nvPr>
            <p:ph idx="1"/>
          </p:nvPr>
        </p:nvSpPr>
        <p:spPr>
          <a:xfrm>
            <a:off x="191344" y="1508138"/>
            <a:ext cx="8458200" cy="4602165"/>
          </a:xfrm>
        </p:spPr>
        <p:txBody>
          <a:bodyPr/>
          <a:lstStyle/>
          <a:p>
            <a:r>
              <a:rPr lang="en-US" sz="2400" dirty="0">
                <a:ea typeface="ＭＳ Ｐゴシック" pitchFamily="34" charset="-128"/>
              </a:rPr>
              <a:t>Filtering, or monitoring, is the task of tracking the distribution </a:t>
            </a:r>
            <a:r>
              <a:rPr lang="en-US" sz="2400" dirty="0" err="1">
                <a:ea typeface="ＭＳ Ｐゴシック" pitchFamily="34" charset="-128"/>
              </a:rPr>
              <a:t>B</a:t>
            </a:r>
            <a:r>
              <a:rPr lang="en-US" sz="2400" baseline="-25000" dirty="0" err="1">
                <a:ea typeface="ＭＳ Ｐゴシック" pitchFamily="34" charset="-128"/>
              </a:rPr>
              <a:t>t</a:t>
            </a:r>
            <a:r>
              <a:rPr lang="en-US" sz="2400" dirty="0">
                <a:ea typeface="ＭＳ Ｐゴシック" pitchFamily="34" charset="-128"/>
              </a:rPr>
              <a:t>(X) = </a:t>
            </a:r>
            <a:r>
              <a:rPr lang="en-US" sz="2400" dirty="0" err="1">
                <a:ea typeface="ＭＳ Ｐゴシック" pitchFamily="34" charset="-128"/>
              </a:rPr>
              <a:t>P</a:t>
            </a:r>
            <a:r>
              <a:rPr lang="en-US" sz="2400" baseline="-25000" dirty="0" err="1">
                <a:ea typeface="ＭＳ Ｐゴシック" pitchFamily="34" charset="-128"/>
              </a:rPr>
              <a:t>t</a:t>
            </a:r>
            <a:r>
              <a:rPr lang="en-US" sz="2400" dirty="0">
                <a:ea typeface="ＭＳ Ｐゴシック" pitchFamily="34" charset="-128"/>
              </a:rPr>
              <a:t>(</a:t>
            </a:r>
            <a:r>
              <a:rPr lang="en-US" sz="2400" dirty="0" err="1">
                <a:ea typeface="ＭＳ Ｐゴシック" pitchFamily="34" charset="-128"/>
              </a:rPr>
              <a:t>X</a:t>
            </a:r>
            <a:r>
              <a:rPr lang="en-US" sz="2400" baseline="-25000" dirty="0" err="1">
                <a:ea typeface="ＭＳ Ｐゴシック" pitchFamily="34" charset="-128"/>
              </a:rPr>
              <a:t>t</a:t>
            </a:r>
            <a:r>
              <a:rPr lang="en-US" sz="2400" dirty="0">
                <a:ea typeface="ＭＳ Ｐゴシック" pitchFamily="34" charset="-128"/>
              </a:rPr>
              <a:t> | e</a:t>
            </a:r>
            <a:r>
              <a:rPr lang="en-US" sz="2400" baseline="-25000" dirty="0">
                <a:ea typeface="ＭＳ Ｐゴシック" pitchFamily="34" charset="-128"/>
              </a:rPr>
              <a:t>1</a:t>
            </a:r>
            <a:r>
              <a:rPr lang="en-US" sz="2400" dirty="0">
                <a:ea typeface="ＭＳ Ｐゴシック" pitchFamily="34" charset="-128"/>
              </a:rPr>
              <a:t>, …, e</a:t>
            </a:r>
            <a:r>
              <a:rPr lang="en-US" sz="2400" baseline="-25000" dirty="0">
                <a:ea typeface="ＭＳ Ｐゴシック" pitchFamily="34" charset="-128"/>
              </a:rPr>
              <a:t>t</a:t>
            </a:r>
            <a:r>
              <a:rPr lang="en-US" sz="2400" dirty="0">
                <a:ea typeface="ＭＳ Ｐゴシック" pitchFamily="34" charset="-128"/>
              </a:rPr>
              <a:t>) (the belief state) over time</a:t>
            </a:r>
          </a:p>
          <a:p>
            <a:endParaRPr lang="en-US" sz="2400" dirty="0">
              <a:ea typeface="ＭＳ Ｐゴシック" pitchFamily="34" charset="-128"/>
            </a:endParaRPr>
          </a:p>
          <a:p>
            <a:r>
              <a:rPr lang="en-US" sz="2400" dirty="0">
                <a:ea typeface="ＭＳ Ｐゴシック" pitchFamily="34" charset="-128"/>
              </a:rPr>
              <a:t>We start with B</a:t>
            </a:r>
            <a:r>
              <a:rPr lang="en-US" sz="2400" baseline="-25000" dirty="0">
                <a:ea typeface="ＭＳ Ｐゴシック" pitchFamily="34" charset="-128"/>
              </a:rPr>
              <a:t>1</a:t>
            </a:r>
            <a:r>
              <a:rPr lang="en-US" sz="2400" dirty="0">
                <a:ea typeface="ＭＳ Ｐゴシック" pitchFamily="34" charset="-128"/>
              </a:rPr>
              <a:t>(X) in an initial setting, usually uniform</a:t>
            </a:r>
          </a:p>
          <a:p>
            <a:endParaRPr lang="en-US" sz="2400" dirty="0">
              <a:ea typeface="ＭＳ Ｐゴシック" pitchFamily="34" charset="-128"/>
            </a:endParaRPr>
          </a:p>
          <a:p>
            <a:r>
              <a:rPr lang="en-US" sz="2400" dirty="0">
                <a:ea typeface="ＭＳ Ｐゴシック" pitchFamily="34" charset="-128"/>
              </a:rPr>
              <a:t>As time passes, or we get observations, we update B(X)</a:t>
            </a:r>
          </a:p>
          <a:p>
            <a:endParaRPr lang="en-US" sz="2400" dirty="0">
              <a:ea typeface="ＭＳ Ｐゴシック" pitchFamily="34" charset="-128"/>
            </a:endParaRPr>
          </a:p>
          <a:p>
            <a:r>
              <a:rPr lang="en-US" sz="2400" dirty="0">
                <a:ea typeface="ＭＳ Ｐゴシック" pitchFamily="34" charset="-128"/>
              </a:rPr>
              <a:t>The </a:t>
            </a:r>
            <a:r>
              <a:rPr lang="en-US" sz="2400" dirty="0" err="1">
                <a:ea typeface="ＭＳ Ｐゴシック" pitchFamily="34" charset="-128"/>
              </a:rPr>
              <a:t>Kalman</a:t>
            </a:r>
            <a:r>
              <a:rPr lang="en-US" sz="2400" dirty="0">
                <a:ea typeface="ＭＳ Ｐゴシック" pitchFamily="34" charset="-128"/>
              </a:rPr>
              <a:t> filter was invented in the 60’</a:t>
            </a:r>
            <a:r>
              <a:rPr lang="en-US" altLang="ja-JP" sz="2400" dirty="0">
                <a:ea typeface="ＭＳ Ｐゴシック" pitchFamily="34" charset="-128"/>
              </a:rPr>
              <a:t>s and first implemented as a method of trajectory estimation for the Apollo program</a:t>
            </a:r>
          </a:p>
          <a:p>
            <a:pPr lvl="1"/>
            <a:endParaRPr lang="en-US" sz="2000" dirty="0">
              <a:ea typeface="ＭＳ Ｐゴシック" pitchFamily="34" charset="-128"/>
            </a:endParaRPr>
          </a:p>
          <a:p>
            <a:endParaRPr lang="en-US" sz="2400" dirty="0">
              <a:ea typeface="ＭＳ Ｐゴシック" pitchFamily="34" charset="-128"/>
            </a:endParaRPr>
          </a:p>
        </p:txBody>
      </p:sp>
      <p:sp>
        <p:nvSpPr>
          <p:cNvPr id="2" name="Date Placeholder 1"/>
          <p:cNvSpPr>
            <a:spLocks noGrp="1"/>
          </p:cNvSpPr>
          <p:nvPr>
            <p:ph type="dt" sz="half" idx="10"/>
          </p:nvPr>
        </p:nvSpPr>
        <p:spPr/>
        <p:txBody>
          <a:bodyPr/>
          <a:lstStyle/>
          <a:p>
            <a:pPr>
              <a:defRPr/>
            </a:pPr>
            <a:fld id="{D655B78F-B09E-4093-BBCB-7706EE7E899D}"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266</a:t>
            </a:fld>
            <a:endParaRPr lang="en-US"/>
          </a:p>
        </p:txBody>
      </p:sp>
    </p:spTree>
    <p:extLst>
      <p:ext uri="{BB962C8B-B14F-4D97-AF65-F5344CB8AC3E}">
        <p14:creationId xmlns:p14="http://schemas.microsoft.com/office/powerpoint/2010/main" val="2757197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03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03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3392" y="2132856"/>
            <a:ext cx="8064896" cy="3046988"/>
          </a:xfrm>
          <a:prstGeom prst="rect">
            <a:avLst/>
          </a:prstGeom>
          <a:noFill/>
        </p:spPr>
        <p:txBody>
          <a:bodyPr wrap="square" rtlCol="0">
            <a:spAutoFit/>
          </a:bodyPr>
          <a:lstStyle/>
          <a:p>
            <a:r>
              <a:rPr lang="en-US" sz="4800" dirty="0" smtClean="0">
                <a:solidFill>
                  <a:srgbClr val="7030A0"/>
                </a:solidFill>
              </a:rPr>
              <a:t>Thank you for your Attention </a:t>
            </a:r>
          </a:p>
          <a:p>
            <a:pPr algn="ctr"/>
            <a:endParaRPr lang="en-US" sz="4800" dirty="0" smtClean="0">
              <a:solidFill>
                <a:srgbClr val="7030A0"/>
              </a:solidFill>
            </a:endParaRPr>
          </a:p>
          <a:p>
            <a:pPr algn="ctr"/>
            <a:endParaRPr lang="en-US" sz="4800" dirty="0">
              <a:solidFill>
                <a:srgbClr val="7030A0"/>
              </a:solidFill>
            </a:endParaRPr>
          </a:p>
          <a:p>
            <a:pPr algn="ctr"/>
            <a:r>
              <a:rPr lang="en-US" sz="4800" dirty="0" smtClean="0">
                <a:solidFill>
                  <a:srgbClr val="7030A0"/>
                </a:solidFill>
              </a:rPr>
              <a:t>Any more queries</a:t>
            </a:r>
            <a:endParaRPr lang="en-IN" sz="4800" dirty="0">
              <a:solidFill>
                <a:srgbClr val="7030A0"/>
              </a:solidFill>
            </a:endParaRPr>
          </a:p>
        </p:txBody>
      </p:sp>
      <p:sp>
        <p:nvSpPr>
          <p:cNvPr id="2" name="Date Placeholder 1"/>
          <p:cNvSpPr>
            <a:spLocks noGrp="1"/>
          </p:cNvSpPr>
          <p:nvPr>
            <p:ph type="dt" sz="half" idx="10"/>
          </p:nvPr>
        </p:nvSpPr>
        <p:spPr/>
        <p:txBody>
          <a:bodyPr/>
          <a:lstStyle/>
          <a:p>
            <a:pPr>
              <a:defRPr/>
            </a:pPr>
            <a:fld id="{0DEB0B93-43F2-41B1-9A35-CF20FB6D5F1C}" type="datetime8">
              <a:rPr lang="en-US" smtClean="0"/>
              <a:t>1/17/2021 11:30 AM</a:t>
            </a:fld>
            <a:endParaRPr lang="en-US"/>
          </a:p>
        </p:txBody>
      </p:sp>
      <p:sp>
        <p:nvSpPr>
          <p:cNvPr id="3" name="Slide Number Placeholder 2"/>
          <p:cNvSpPr>
            <a:spLocks noGrp="1"/>
          </p:cNvSpPr>
          <p:nvPr>
            <p:ph type="sldNum" sz="quarter" idx="12"/>
          </p:nvPr>
        </p:nvSpPr>
        <p:spPr/>
        <p:txBody>
          <a:bodyPr/>
          <a:lstStyle/>
          <a:p>
            <a:pPr>
              <a:defRPr/>
            </a:pPr>
            <a:fld id="{95D59A8A-7DBD-46DB-811A-0FD3F62D5942}" type="slidenum">
              <a:rPr lang="en-US" smtClean="0"/>
              <a:pPr>
                <a:defRPr/>
              </a:pPr>
              <a:t>267</a:t>
            </a:fld>
            <a:endParaRPr lang="en-US"/>
          </a:p>
        </p:txBody>
      </p:sp>
    </p:spTree>
    <p:extLst>
      <p:ext uri="{BB962C8B-B14F-4D97-AF65-F5344CB8AC3E}">
        <p14:creationId xmlns:p14="http://schemas.microsoft.com/office/powerpoint/2010/main" val="337922485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a:t>Truth tables for connectives</a:t>
            </a:r>
          </a:p>
        </p:txBody>
      </p:sp>
      <p:pic>
        <p:nvPicPr>
          <p:cNvPr id="29701" name="Picture 5"/>
          <p:cNvPicPr>
            <a:picLocks noChangeAspect="1" noChangeArrowheads="1"/>
          </p:cNvPicPr>
          <p:nvPr/>
        </p:nvPicPr>
        <p:blipFill>
          <a:blip r:embed="rId2">
            <a:extLst>
              <a:ext uri="{28A0092B-C50C-407E-A947-70E740481C1C}">
                <a14:useLocalDpi xmlns:a14="http://schemas.microsoft.com/office/drawing/2010/main" val="0"/>
              </a:ext>
            </a:extLst>
          </a:blip>
          <a:srcRect l="37500" t="30208" r="7813" b="50000"/>
          <a:stretch>
            <a:fillRect/>
          </a:stretch>
        </p:blipFill>
        <p:spPr bwMode="auto">
          <a:xfrm>
            <a:off x="1703917" y="1371600"/>
            <a:ext cx="7696200" cy="208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pPr>
              <a:defRPr/>
            </a:pPr>
            <a:fld id="{17ACF8AC-F43D-4D7A-B2F5-063CBAAA6461}"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27</a:t>
            </a:fld>
            <a:endParaRPr lang="en-US"/>
          </a:p>
        </p:txBody>
      </p:sp>
    </p:spTree>
    <p:extLst>
      <p:ext uri="{BB962C8B-B14F-4D97-AF65-F5344CB8AC3E}">
        <p14:creationId xmlns:p14="http://schemas.microsoft.com/office/powerpoint/2010/main" val="28929794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en-US"/>
              <a:t>Wumpus world sentences</a:t>
            </a:r>
          </a:p>
        </p:txBody>
      </p:sp>
      <p:sp>
        <p:nvSpPr>
          <p:cNvPr id="30723" name="Rectangle 3"/>
          <p:cNvSpPr>
            <a:spLocks noGrp="1" noChangeArrowheads="1"/>
          </p:cNvSpPr>
          <p:nvPr>
            <p:ph type="body" idx="1"/>
          </p:nvPr>
        </p:nvSpPr>
        <p:spPr/>
        <p:txBody>
          <a:bodyPr>
            <a:normAutofit fontScale="92500" lnSpcReduction="10000"/>
          </a:bodyPr>
          <a:lstStyle/>
          <a:p>
            <a:pPr>
              <a:lnSpc>
                <a:spcPct val="90000"/>
              </a:lnSpc>
              <a:buFontTx/>
              <a:buNone/>
            </a:pPr>
            <a:r>
              <a:rPr lang="en-US" altLang="en-US" sz="2800" dirty="0"/>
              <a:t>Let </a:t>
            </a:r>
            <a:r>
              <a:rPr lang="en-US" altLang="en-US" sz="2800" dirty="0" err="1"/>
              <a:t>P</a:t>
            </a:r>
            <a:r>
              <a:rPr lang="en-US" altLang="en-US" sz="2800" baseline="-25000" dirty="0" err="1"/>
              <a:t>i,j</a:t>
            </a:r>
            <a:r>
              <a:rPr lang="en-US" altLang="en-US" sz="2800" dirty="0"/>
              <a:t> be true if there is a pit in [</a:t>
            </a:r>
            <a:r>
              <a:rPr lang="en-US" altLang="en-US" sz="2800" dirty="0" err="1"/>
              <a:t>i</a:t>
            </a:r>
            <a:r>
              <a:rPr lang="en-US" altLang="en-US" sz="2800" dirty="0"/>
              <a:t>, j].</a:t>
            </a:r>
          </a:p>
          <a:p>
            <a:pPr>
              <a:lnSpc>
                <a:spcPct val="90000"/>
              </a:lnSpc>
              <a:buFontTx/>
              <a:buNone/>
            </a:pPr>
            <a:r>
              <a:rPr lang="en-US" altLang="en-US" sz="2800" dirty="0"/>
              <a:t>Let </a:t>
            </a:r>
            <a:r>
              <a:rPr lang="en-US" altLang="en-US" sz="2800" dirty="0" err="1"/>
              <a:t>B</a:t>
            </a:r>
            <a:r>
              <a:rPr lang="en-US" altLang="en-US" sz="2800" baseline="-25000" dirty="0" err="1"/>
              <a:t>i,j</a:t>
            </a:r>
            <a:r>
              <a:rPr lang="en-US" altLang="en-US" sz="2800" dirty="0"/>
              <a:t> be true if there is a breeze in [</a:t>
            </a:r>
            <a:r>
              <a:rPr lang="en-US" altLang="en-US" sz="2800" dirty="0" err="1"/>
              <a:t>i</a:t>
            </a:r>
            <a:r>
              <a:rPr lang="en-US" altLang="en-US" sz="2800" dirty="0"/>
              <a:t>, j].
</a:t>
            </a:r>
          </a:p>
          <a:p>
            <a:pPr lvl="1">
              <a:lnSpc>
                <a:spcPct val="90000"/>
              </a:lnSpc>
              <a:buFontTx/>
              <a:buNone/>
            </a:pPr>
            <a:r>
              <a:rPr lang="en-US" altLang="en-US" sz="2400" dirty="0">
                <a:sym typeface="Symbol" panose="05050102010706020507" pitchFamily="18" charset="2"/>
              </a:rPr>
              <a:t></a:t>
            </a:r>
            <a:r>
              <a:rPr lang="en-US" altLang="en-US" sz="2400" dirty="0"/>
              <a:t> P</a:t>
            </a:r>
            <a:r>
              <a:rPr lang="en-US" altLang="en-US" sz="2400" baseline="-25000" dirty="0"/>
              <a:t>1,1</a:t>
            </a:r>
          </a:p>
          <a:p>
            <a:pPr lvl="1">
              <a:lnSpc>
                <a:spcPct val="90000"/>
              </a:lnSpc>
              <a:buFontTx/>
              <a:buNone/>
            </a:pPr>
            <a:r>
              <a:rPr lang="en-US" altLang="en-US" sz="2400" dirty="0">
                <a:sym typeface="Symbol" panose="05050102010706020507" pitchFamily="18" charset="2"/>
              </a:rPr>
              <a:t></a:t>
            </a:r>
            <a:r>
              <a:rPr lang="en-US" altLang="en-US" sz="2400" dirty="0"/>
              <a:t>B</a:t>
            </a:r>
            <a:r>
              <a:rPr lang="en-US" altLang="en-US" sz="2400" baseline="-25000" dirty="0"/>
              <a:t>1,1</a:t>
            </a:r>
          </a:p>
          <a:p>
            <a:pPr lvl="1">
              <a:lnSpc>
                <a:spcPct val="90000"/>
              </a:lnSpc>
              <a:buFontTx/>
              <a:buNone/>
            </a:pPr>
            <a:r>
              <a:rPr lang="en-US" altLang="en-US" sz="2400" dirty="0" smtClean="0"/>
              <a:t>   B</a:t>
            </a:r>
            <a:r>
              <a:rPr lang="en-US" altLang="en-US" sz="2400" baseline="-25000" dirty="0" smtClean="0"/>
              <a:t>2,1</a:t>
            </a:r>
            <a:r>
              <a:rPr lang="en-US" altLang="en-US" sz="2400" dirty="0"/>
              <a:t>
</a:t>
            </a:r>
          </a:p>
          <a:p>
            <a:pPr lvl="4">
              <a:lnSpc>
                <a:spcPct val="90000"/>
              </a:lnSpc>
              <a:buFontTx/>
              <a:buNone/>
            </a:pPr>
            <a:endParaRPr lang="en-US" altLang="en-US" sz="1800" dirty="0"/>
          </a:p>
          <a:p>
            <a:pPr>
              <a:lnSpc>
                <a:spcPct val="90000"/>
              </a:lnSpc>
            </a:pPr>
            <a:r>
              <a:rPr lang="en-US" altLang="en-US" sz="2800" dirty="0"/>
              <a:t>"Pits cause breezes in adjacent squares</a:t>
            </a:r>
            <a:r>
              <a:rPr lang="en-US" altLang="en-US" sz="2800" dirty="0" smtClean="0"/>
              <a:t>"</a:t>
            </a:r>
            <a:endParaRPr lang="en-US" altLang="en-US" sz="2800" dirty="0"/>
          </a:p>
          <a:p>
            <a:pPr lvl="1">
              <a:lnSpc>
                <a:spcPct val="90000"/>
              </a:lnSpc>
              <a:buFontTx/>
              <a:buNone/>
            </a:pPr>
            <a:r>
              <a:rPr lang="en-US" altLang="en-US" sz="2400" dirty="0"/>
              <a:t>B</a:t>
            </a:r>
            <a:r>
              <a:rPr lang="en-US" altLang="en-US" sz="2400" baseline="-25000" dirty="0"/>
              <a:t>1,1  </a:t>
            </a:r>
            <a:r>
              <a:rPr lang="en-US" altLang="en-US" sz="2400" dirty="0">
                <a:sym typeface="Symbol" panose="05050102010706020507" pitchFamily="18" charset="2"/>
              </a:rPr>
              <a:t></a:t>
            </a:r>
            <a:r>
              <a:rPr lang="en-US" altLang="en-US" sz="2400" baseline="-25000" dirty="0"/>
              <a:t> 	</a:t>
            </a:r>
            <a:r>
              <a:rPr lang="en-US" altLang="en-US" sz="2400" dirty="0"/>
              <a:t>(P</a:t>
            </a:r>
            <a:r>
              <a:rPr lang="en-US" altLang="en-US" sz="2400" baseline="-25000" dirty="0"/>
              <a:t>1,2</a:t>
            </a:r>
            <a:r>
              <a:rPr lang="en-US" altLang="en-US" sz="2400" dirty="0"/>
              <a:t> </a:t>
            </a:r>
            <a:r>
              <a:rPr lang="en-US" altLang="en-US" sz="2400" dirty="0">
                <a:sym typeface="Symbol" panose="05050102010706020507" pitchFamily="18" charset="2"/>
              </a:rPr>
              <a:t></a:t>
            </a:r>
            <a:r>
              <a:rPr lang="en-US" altLang="en-US" sz="2400" dirty="0"/>
              <a:t> P</a:t>
            </a:r>
            <a:r>
              <a:rPr lang="en-US" altLang="en-US" sz="2400" baseline="-25000" dirty="0"/>
              <a:t>2,1</a:t>
            </a:r>
            <a:r>
              <a:rPr lang="en-US" altLang="en-US" sz="2400" dirty="0"/>
              <a:t>)</a:t>
            </a:r>
          </a:p>
          <a:p>
            <a:pPr lvl="1">
              <a:lnSpc>
                <a:spcPct val="90000"/>
              </a:lnSpc>
              <a:buFontTx/>
              <a:buNone/>
            </a:pPr>
            <a:r>
              <a:rPr lang="en-US" altLang="en-US" sz="2400" dirty="0"/>
              <a:t>B</a:t>
            </a:r>
            <a:r>
              <a:rPr lang="en-US" altLang="en-US" sz="2400" baseline="-25000" dirty="0"/>
              <a:t>2,1  </a:t>
            </a:r>
            <a:r>
              <a:rPr lang="en-US" altLang="en-US" sz="2400" dirty="0">
                <a:sym typeface="Symbol" panose="05050102010706020507" pitchFamily="18" charset="2"/>
              </a:rPr>
              <a:t></a:t>
            </a:r>
            <a:r>
              <a:rPr lang="en-US" altLang="en-US" sz="2400" dirty="0"/>
              <a:t>	(P</a:t>
            </a:r>
            <a:r>
              <a:rPr lang="en-US" altLang="en-US" sz="2400" baseline="-25000" dirty="0"/>
              <a:t>1,1</a:t>
            </a:r>
            <a:r>
              <a:rPr lang="en-US" altLang="en-US" sz="2400" dirty="0"/>
              <a:t> </a:t>
            </a:r>
            <a:r>
              <a:rPr lang="en-US" altLang="en-US" sz="2400" dirty="0">
                <a:sym typeface="Symbol" panose="05050102010706020507" pitchFamily="18" charset="2"/>
              </a:rPr>
              <a:t></a:t>
            </a:r>
            <a:r>
              <a:rPr lang="en-US" altLang="en-US" sz="2400" dirty="0"/>
              <a:t> P</a:t>
            </a:r>
            <a:r>
              <a:rPr lang="en-US" altLang="en-US" sz="2400" baseline="-25000" dirty="0"/>
              <a:t>2,2 </a:t>
            </a:r>
            <a:r>
              <a:rPr lang="en-US" altLang="en-US" sz="2400" dirty="0">
                <a:sym typeface="Symbol" panose="05050102010706020507" pitchFamily="18" charset="2"/>
              </a:rPr>
              <a:t></a:t>
            </a:r>
            <a:r>
              <a:rPr lang="en-US" altLang="en-US" sz="2400" dirty="0"/>
              <a:t> P</a:t>
            </a:r>
            <a:r>
              <a:rPr lang="en-US" altLang="en-US" sz="2400" baseline="-25000" dirty="0"/>
              <a:t>3,1</a:t>
            </a:r>
            <a:r>
              <a:rPr lang="en-US" altLang="en-US" sz="2400" dirty="0"/>
              <a:t>)
</a:t>
            </a:r>
          </a:p>
        </p:txBody>
      </p:sp>
      <p:sp>
        <p:nvSpPr>
          <p:cNvPr id="2" name="Date Placeholder 1"/>
          <p:cNvSpPr>
            <a:spLocks noGrp="1"/>
          </p:cNvSpPr>
          <p:nvPr>
            <p:ph type="dt" sz="half" idx="10"/>
          </p:nvPr>
        </p:nvSpPr>
        <p:spPr/>
        <p:txBody>
          <a:bodyPr/>
          <a:lstStyle/>
          <a:p>
            <a:pPr>
              <a:defRPr/>
            </a:pPr>
            <a:fld id="{2B37854D-A8E0-4B5B-9988-260F00B814B1}"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28</a:t>
            </a:fld>
            <a:endParaRPr lang="en-US"/>
          </a:p>
        </p:txBody>
      </p:sp>
    </p:spTree>
    <p:extLst>
      <p:ext uri="{BB962C8B-B14F-4D97-AF65-F5344CB8AC3E}">
        <p14:creationId xmlns:p14="http://schemas.microsoft.com/office/powerpoint/2010/main" val="31312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a:t>Truth tables for inference</a:t>
            </a:r>
          </a:p>
        </p:txBody>
      </p:sp>
      <p:pic>
        <p:nvPicPr>
          <p:cNvPr id="31748" name="Picture 4"/>
          <p:cNvPicPr>
            <a:picLocks noChangeAspect="1" noChangeArrowheads="1"/>
          </p:cNvPicPr>
          <p:nvPr/>
        </p:nvPicPr>
        <p:blipFill>
          <a:blip r:embed="rId2">
            <a:extLst>
              <a:ext uri="{28A0092B-C50C-407E-A947-70E740481C1C}">
                <a14:useLocalDpi xmlns:a14="http://schemas.microsoft.com/office/drawing/2010/main" val="0"/>
              </a:ext>
            </a:extLst>
          </a:blip>
          <a:srcRect l="37500" t="30208" r="7813" b="32292"/>
          <a:stretch>
            <a:fillRect/>
          </a:stretch>
        </p:blipFill>
        <p:spPr bwMode="auto">
          <a:xfrm>
            <a:off x="928158" y="1371600"/>
            <a:ext cx="7543800" cy="3879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pPr>
              <a:defRPr/>
            </a:pPr>
            <a:fld id="{D947FF4C-D936-4768-A851-72CC4FFFC404}"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29</a:t>
            </a:fld>
            <a:endParaRPr lang="en-US"/>
          </a:p>
        </p:txBody>
      </p:sp>
    </p:spTree>
    <p:extLst>
      <p:ext uri="{BB962C8B-B14F-4D97-AF65-F5344CB8AC3E}">
        <p14:creationId xmlns:p14="http://schemas.microsoft.com/office/powerpoint/2010/main" val="21980683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a:t>Knowledge bases</a:t>
            </a:r>
          </a:p>
        </p:txBody>
      </p:sp>
      <p:sp>
        <p:nvSpPr>
          <p:cNvPr id="5123" name="Rectangle 3"/>
          <p:cNvSpPr>
            <a:spLocks noGrp="1" noChangeArrowheads="1"/>
          </p:cNvSpPr>
          <p:nvPr>
            <p:ph type="body" idx="1"/>
          </p:nvPr>
        </p:nvSpPr>
        <p:spPr>
          <a:xfrm>
            <a:off x="191344" y="2780928"/>
            <a:ext cx="9205270" cy="3600400"/>
          </a:xfrm>
        </p:spPr>
        <p:txBody>
          <a:bodyPr>
            <a:normAutofit fontScale="92500" lnSpcReduction="10000"/>
          </a:bodyPr>
          <a:lstStyle/>
          <a:p>
            <a:pPr>
              <a:lnSpc>
                <a:spcPct val="80000"/>
              </a:lnSpc>
            </a:pPr>
            <a:r>
              <a:rPr lang="en-US" altLang="en-US" sz="2800" dirty="0"/>
              <a:t>Knowledge base = set of </a:t>
            </a:r>
            <a:r>
              <a:rPr lang="en-US" altLang="en-US" sz="2800" dirty="0">
                <a:solidFill>
                  <a:schemeClr val="accent2"/>
                </a:solidFill>
              </a:rPr>
              <a:t>sentences</a:t>
            </a:r>
            <a:r>
              <a:rPr lang="en-US" altLang="en-US" sz="2800" dirty="0"/>
              <a:t> in a </a:t>
            </a:r>
            <a:r>
              <a:rPr lang="en-US" altLang="en-US" sz="2800" dirty="0">
                <a:solidFill>
                  <a:schemeClr val="accent2"/>
                </a:solidFill>
              </a:rPr>
              <a:t>formal</a:t>
            </a:r>
            <a:r>
              <a:rPr lang="en-US" altLang="en-US" sz="2800" dirty="0"/>
              <a:t> </a:t>
            </a:r>
            <a:r>
              <a:rPr lang="en-US" altLang="en-US" sz="2800" dirty="0" smtClean="0"/>
              <a:t>language</a:t>
            </a:r>
            <a:endParaRPr lang="en-US" altLang="en-US" sz="2800" dirty="0"/>
          </a:p>
          <a:p>
            <a:pPr>
              <a:lnSpc>
                <a:spcPct val="80000"/>
              </a:lnSpc>
            </a:pPr>
            <a:r>
              <a:rPr lang="en-US" altLang="en-US" sz="2800" dirty="0">
                <a:solidFill>
                  <a:schemeClr val="accent2"/>
                </a:solidFill>
              </a:rPr>
              <a:t>Declarative</a:t>
            </a:r>
            <a:r>
              <a:rPr lang="en-US" altLang="en-US" sz="2800" dirty="0"/>
              <a:t> approach to building an agent (or other system):</a:t>
            </a:r>
          </a:p>
          <a:p>
            <a:pPr lvl="1">
              <a:lnSpc>
                <a:spcPct val="80000"/>
              </a:lnSpc>
            </a:pPr>
            <a:r>
              <a:rPr lang="en-US" altLang="en-US" sz="2400" dirty="0">
                <a:latin typeface="Courier New" panose="02070309020205020404" pitchFamily="49" charset="0"/>
              </a:rPr>
              <a:t>Tell</a:t>
            </a:r>
            <a:r>
              <a:rPr lang="en-US" altLang="en-US" sz="2400" dirty="0"/>
              <a:t> it what it needs to </a:t>
            </a:r>
            <a:r>
              <a:rPr lang="en-US" altLang="en-US" sz="2400" dirty="0" smtClean="0"/>
              <a:t>know</a:t>
            </a:r>
            <a:endParaRPr lang="en-US" altLang="en-US" sz="2400" dirty="0"/>
          </a:p>
          <a:p>
            <a:pPr>
              <a:lnSpc>
                <a:spcPct val="80000"/>
              </a:lnSpc>
            </a:pPr>
            <a:r>
              <a:rPr lang="en-US" altLang="en-US" sz="2800" dirty="0"/>
              <a:t>Then it can </a:t>
            </a:r>
            <a:r>
              <a:rPr lang="en-US" altLang="en-US" sz="2800" dirty="0">
                <a:latin typeface="Courier New" panose="02070309020205020404" pitchFamily="49" charset="0"/>
              </a:rPr>
              <a:t>Ask</a:t>
            </a:r>
            <a:r>
              <a:rPr lang="en-US" altLang="en-US" sz="2800" dirty="0"/>
              <a:t> itself what to do - answers should follow from the </a:t>
            </a:r>
            <a:r>
              <a:rPr lang="en-US" altLang="en-US" sz="2800" dirty="0" smtClean="0"/>
              <a:t>KB</a:t>
            </a:r>
            <a:endParaRPr lang="en-US" altLang="en-US" sz="2800" dirty="0"/>
          </a:p>
          <a:p>
            <a:pPr>
              <a:lnSpc>
                <a:spcPct val="80000"/>
              </a:lnSpc>
            </a:pPr>
            <a:r>
              <a:rPr lang="en-US" altLang="en-US" sz="2800" dirty="0"/>
              <a:t>Agents can be viewed at the </a:t>
            </a:r>
            <a:r>
              <a:rPr lang="en-US" altLang="en-US" sz="2800" dirty="0">
                <a:solidFill>
                  <a:schemeClr val="accent2"/>
                </a:solidFill>
              </a:rPr>
              <a:t>knowledge level</a:t>
            </a:r>
            <a:endParaRPr lang="en-US" altLang="en-US" sz="2800" dirty="0"/>
          </a:p>
          <a:p>
            <a:pPr lvl="1">
              <a:lnSpc>
                <a:spcPct val="80000"/>
              </a:lnSpc>
              <a:buFontTx/>
              <a:buNone/>
            </a:pPr>
            <a:r>
              <a:rPr lang="en-US" altLang="en-US" sz="2400" dirty="0"/>
              <a:t>i.e., what they know, regardless of how implemented
</a:t>
            </a:r>
          </a:p>
          <a:p>
            <a:pPr>
              <a:lnSpc>
                <a:spcPct val="80000"/>
              </a:lnSpc>
            </a:pPr>
            <a:r>
              <a:rPr lang="en-US" altLang="en-US" sz="2800" dirty="0"/>
              <a:t>Or at the </a:t>
            </a:r>
            <a:r>
              <a:rPr lang="en-US" altLang="en-US" sz="2800" dirty="0">
                <a:solidFill>
                  <a:schemeClr val="accent2"/>
                </a:solidFill>
              </a:rPr>
              <a:t>implementation level</a:t>
            </a:r>
            <a:endParaRPr lang="en-US" altLang="en-US" sz="2800" dirty="0"/>
          </a:p>
          <a:p>
            <a:pPr lvl="1">
              <a:lnSpc>
                <a:spcPct val="80000"/>
              </a:lnSpc>
            </a:pPr>
            <a:r>
              <a:rPr lang="en-US" altLang="en-US" sz="2400" dirty="0"/>
              <a:t>i.e., data structures in KB and algorithms that manipulate </a:t>
            </a:r>
            <a:r>
              <a:rPr lang="en-US" altLang="en-US" sz="2400" dirty="0" smtClean="0"/>
              <a:t>them</a:t>
            </a:r>
            <a:endParaRPr lang="en-US" altLang="en-US" sz="2400" dirty="0"/>
          </a:p>
        </p:txBody>
      </p:sp>
      <p:pic>
        <p:nvPicPr>
          <p:cNvPr id="5124" name="Picture 4" descr="kb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184" y="1196752"/>
            <a:ext cx="8732136" cy="1527278"/>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pPr>
              <a:defRPr/>
            </a:pPr>
            <a:fld id="{037565F3-785E-4C67-98DF-AF3076C51AC8}"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3</a:t>
            </a:fld>
            <a:endParaRPr lang="en-US"/>
          </a:p>
        </p:txBody>
      </p:sp>
    </p:spTree>
    <p:extLst>
      <p:ext uri="{BB962C8B-B14F-4D97-AF65-F5344CB8AC3E}">
        <p14:creationId xmlns:p14="http://schemas.microsoft.com/office/powerpoint/2010/main" val="8829518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en-US"/>
              <a:t>Inference by enumeration</a:t>
            </a:r>
          </a:p>
        </p:txBody>
      </p:sp>
      <p:sp>
        <p:nvSpPr>
          <p:cNvPr id="32771" name="Rectangle 3"/>
          <p:cNvSpPr>
            <a:spLocks noGrp="1" noChangeArrowheads="1"/>
          </p:cNvSpPr>
          <p:nvPr>
            <p:ph type="body" idx="1"/>
          </p:nvPr>
        </p:nvSpPr>
        <p:spPr/>
        <p:txBody>
          <a:bodyPr/>
          <a:lstStyle/>
          <a:p>
            <a:r>
              <a:rPr lang="en-US" altLang="en-US" sz="2000" dirty="0"/>
              <a:t>Depth-first enumeration of all models is sound and complete </a:t>
            </a:r>
          </a:p>
          <a:p>
            <a:endParaRPr lang="en-US" altLang="en-US" sz="2000" dirty="0"/>
          </a:p>
          <a:p>
            <a:endParaRPr lang="en-US" altLang="en-US" sz="2000" dirty="0"/>
          </a:p>
          <a:p>
            <a:endParaRPr lang="en-US" altLang="en-US" sz="2000" dirty="0"/>
          </a:p>
          <a:p>
            <a:endParaRPr lang="en-US" altLang="en-US" sz="2000" dirty="0"/>
          </a:p>
          <a:p>
            <a:endParaRPr lang="en-US" altLang="en-US" sz="2000" dirty="0"/>
          </a:p>
          <a:p>
            <a:endParaRPr lang="en-US" altLang="en-US" sz="2000" dirty="0"/>
          </a:p>
          <a:p>
            <a:endParaRPr lang="en-US" altLang="en-US" sz="2000" dirty="0"/>
          </a:p>
          <a:p>
            <a:endParaRPr lang="en-US" altLang="en-US" sz="2000" dirty="0"/>
          </a:p>
          <a:p>
            <a:endParaRPr lang="en-US" altLang="en-US" sz="2000" dirty="0" smtClean="0"/>
          </a:p>
          <a:p>
            <a:pPr marL="0" indent="0">
              <a:buNone/>
            </a:pPr>
            <a:endParaRPr lang="en-US" altLang="en-US" sz="2000" dirty="0"/>
          </a:p>
          <a:p>
            <a:r>
              <a:rPr lang="en-US" altLang="en-US" sz="2000" dirty="0"/>
              <a:t>For </a:t>
            </a:r>
            <a:r>
              <a:rPr lang="en-US" altLang="en-US" sz="2000" i="1" dirty="0"/>
              <a:t>n</a:t>
            </a:r>
            <a:r>
              <a:rPr lang="en-US" altLang="en-US" sz="2000" dirty="0"/>
              <a:t> symbols, time complexity is </a:t>
            </a:r>
            <a:r>
              <a:rPr lang="en-US" altLang="en-US" sz="2000" i="1" dirty="0"/>
              <a:t>O(2</a:t>
            </a:r>
            <a:r>
              <a:rPr lang="en-US" altLang="en-US" sz="2000" i="1" baseline="30000" dirty="0"/>
              <a:t>n</a:t>
            </a:r>
            <a:r>
              <a:rPr lang="en-US" altLang="en-US" sz="2000" i="1" dirty="0"/>
              <a:t>)</a:t>
            </a:r>
            <a:r>
              <a:rPr lang="en-US" altLang="en-US" sz="2000" dirty="0"/>
              <a:t>, space complexity is </a:t>
            </a:r>
            <a:r>
              <a:rPr lang="en-US" altLang="en-US" sz="2000" i="1" dirty="0"/>
              <a:t>O(n</a:t>
            </a:r>
            <a:r>
              <a:rPr lang="en-US" altLang="en-US" sz="2000" i="1" dirty="0" smtClean="0"/>
              <a:t>)</a:t>
            </a:r>
            <a:endParaRPr lang="en-US" altLang="en-US" sz="2000" dirty="0"/>
          </a:p>
        </p:txBody>
      </p:sp>
      <p:pic>
        <p:nvPicPr>
          <p:cNvPr id="32772" name="Picture 4"/>
          <p:cNvPicPr>
            <a:picLocks noChangeAspect="1" noChangeArrowheads="1"/>
          </p:cNvPicPr>
          <p:nvPr/>
        </p:nvPicPr>
        <p:blipFill>
          <a:blip r:embed="rId2">
            <a:extLst>
              <a:ext uri="{28A0092B-C50C-407E-A947-70E740481C1C}">
                <a14:useLocalDpi xmlns:a14="http://schemas.microsoft.com/office/drawing/2010/main" val="0"/>
              </a:ext>
            </a:extLst>
          </a:blip>
          <a:srcRect l="31250" t="35417" r="781" b="19792"/>
          <a:stretch>
            <a:fillRect/>
          </a:stretch>
        </p:blipFill>
        <p:spPr bwMode="auto">
          <a:xfrm>
            <a:off x="1385358" y="2132856"/>
            <a:ext cx="66294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pPr>
              <a:defRPr/>
            </a:pPr>
            <a:fld id="{EAC4DD89-912E-4EF8-8CA2-6A2CF8555ADD}"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30</a:t>
            </a:fld>
            <a:endParaRPr lang="en-US"/>
          </a:p>
        </p:txBody>
      </p:sp>
    </p:spTree>
    <p:extLst>
      <p:ext uri="{BB962C8B-B14F-4D97-AF65-F5344CB8AC3E}">
        <p14:creationId xmlns:p14="http://schemas.microsoft.com/office/powerpoint/2010/main" val="13123916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a:t>Logical equivalence</a:t>
            </a:r>
          </a:p>
        </p:txBody>
      </p:sp>
      <p:sp>
        <p:nvSpPr>
          <p:cNvPr id="33795" name="Rectangle 3"/>
          <p:cNvSpPr>
            <a:spLocks noGrp="1" noChangeArrowheads="1"/>
          </p:cNvSpPr>
          <p:nvPr>
            <p:ph type="body" idx="1"/>
          </p:nvPr>
        </p:nvSpPr>
        <p:spPr/>
        <p:txBody>
          <a:bodyPr/>
          <a:lstStyle/>
          <a:p>
            <a:r>
              <a:rPr lang="en-US" altLang="en-US" sz="2400" dirty="0"/>
              <a:t>Two sentences are </a:t>
            </a:r>
            <a:r>
              <a:rPr lang="en-US" altLang="en-US" sz="2400" dirty="0">
                <a:solidFill>
                  <a:schemeClr val="accent2"/>
                </a:solidFill>
              </a:rPr>
              <a:t>logically </a:t>
            </a:r>
            <a:r>
              <a:rPr lang="en-US" altLang="en-US" sz="2400" dirty="0" smtClean="0">
                <a:solidFill>
                  <a:schemeClr val="accent2"/>
                </a:solidFill>
              </a:rPr>
              <a:t>equivalent</a:t>
            </a:r>
            <a:endParaRPr lang="en-US" altLang="en-US" sz="2400" dirty="0"/>
          </a:p>
          <a:p>
            <a:pPr lvl="2"/>
            <a:r>
              <a:rPr lang="en-US" altLang="en-US" sz="2400" dirty="0" err="1" smtClean="0"/>
              <a:t>iff</a:t>
            </a:r>
            <a:r>
              <a:rPr lang="en-US" altLang="en-US" sz="2400" dirty="0" smtClean="0"/>
              <a:t> </a:t>
            </a:r>
            <a:r>
              <a:rPr lang="en-US" altLang="en-US" sz="2400" dirty="0"/>
              <a:t>true in same models: α </a:t>
            </a:r>
            <a:r>
              <a:rPr lang="en-US" altLang="en-US" sz="2400" dirty="0">
                <a:cs typeface="Arial" panose="020B0604020202020204" pitchFamily="34" charset="0"/>
              </a:rPr>
              <a:t>≡ </a:t>
            </a:r>
            <a:r>
              <a:rPr lang="en-US" altLang="en-US" sz="2400" dirty="0"/>
              <a:t>ß </a:t>
            </a:r>
            <a:r>
              <a:rPr lang="en-US" altLang="en-US" sz="2400" dirty="0" err="1"/>
              <a:t>iff</a:t>
            </a:r>
            <a:r>
              <a:rPr lang="en-US" altLang="en-US" sz="2400" dirty="0"/>
              <a:t> α╞ </a:t>
            </a:r>
            <a:r>
              <a:rPr lang="el-GR" altLang="en-US" sz="2400" dirty="0">
                <a:cs typeface="Arial" panose="020B0604020202020204" pitchFamily="34" charset="0"/>
              </a:rPr>
              <a:t>β</a:t>
            </a:r>
            <a:r>
              <a:rPr lang="en-US" altLang="en-US" sz="2400" dirty="0">
                <a:cs typeface="Arial" panose="020B0604020202020204" pitchFamily="34" charset="0"/>
              </a:rPr>
              <a:t> </a:t>
            </a:r>
            <a:r>
              <a:rPr lang="en-US" altLang="en-US" sz="2400" dirty="0"/>
              <a:t>and </a:t>
            </a:r>
            <a:r>
              <a:rPr lang="el-GR" altLang="en-US" sz="2400" dirty="0">
                <a:cs typeface="Arial" panose="020B0604020202020204" pitchFamily="34" charset="0"/>
              </a:rPr>
              <a:t>β</a:t>
            </a:r>
            <a:r>
              <a:rPr lang="en-US" altLang="en-US" sz="2400" dirty="0"/>
              <a:t>╞ </a:t>
            </a:r>
            <a:r>
              <a:rPr lang="en-US" altLang="en-US" sz="2400" dirty="0" smtClean="0"/>
              <a:t>α</a:t>
            </a:r>
            <a:endParaRPr lang="en-US" altLang="en-US" sz="2400" dirty="0"/>
          </a:p>
        </p:txBody>
      </p:sp>
      <p:pic>
        <p:nvPicPr>
          <p:cNvPr id="33796" name="Picture 4"/>
          <p:cNvPicPr>
            <a:picLocks noChangeAspect="1" noChangeArrowheads="1"/>
          </p:cNvPicPr>
          <p:nvPr/>
        </p:nvPicPr>
        <p:blipFill>
          <a:blip r:embed="rId2">
            <a:extLst>
              <a:ext uri="{28A0092B-C50C-407E-A947-70E740481C1C}">
                <a14:useLocalDpi xmlns:a14="http://schemas.microsoft.com/office/drawing/2010/main" val="0"/>
              </a:ext>
            </a:extLst>
          </a:blip>
          <a:srcRect l="33594" t="39583" r="3125" b="15625"/>
          <a:stretch>
            <a:fillRect/>
          </a:stretch>
        </p:blipFill>
        <p:spPr bwMode="auto">
          <a:xfrm>
            <a:off x="1631504" y="2531865"/>
            <a:ext cx="7162800" cy="3802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pPr>
              <a:defRPr/>
            </a:pPr>
            <a:fld id="{E14C9A49-6DC2-43AC-BC24-3E4CA6191384}"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31</a:t>
            </a:fld>
            <a:endParaRPr lang="en-US"/>
          </a:p>
        </p:txBody>
      </p:sp>
    </p:spTree>
    <p:extLst>
      <p:ext uri="{BB962C8B-B14F-4D97-AF65-F5344CB8AC3E}">
        <p14:creationId xmlns:p14="http://schemas.microsoft.com/office/powerpoint/2010/main" val="34303507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en-US"/>
              <a:t>Validity and satisfiability</a:t>
            </a:r>
          </a:p>
        </p:txBody>
      </p:sp>
      <p:sp>
        <p:nvSpPr>
          <p:cNvPr id="34819" name="Rectangle 3"/>
          <p:cNvSpPr>
            <a:spLocks noGrp="1" noChangeArrowheads="1"/>
          </p:cNvSpPr>
          <p:nvPr>
            <p:ph type="body" idx="1"/>
          </p:nvPr>
        </p:nvSpPr>
        <p:spPr/>
        <p:txBody>
          <a:bodyPr/>
          <a:lstStyle/>
          <a:p>
            <a:pPr>
              <a:lnSpc>
                <a:spcPct val="80000"/>
              </a:lnSpc>
              <a:buFontTx/>
              <a:buNone/>
            </a:pPr>
            <a:r>
              <a:rPr lang="en-US" altLang="en-US" sz="2000" dirty="0"/>
              <a:t>A sentence is </a:t>
            </a:r>
            <a:r>
              <a:rPr lang="en-US" altLang="en-US" sz="2000" dirty="0">
                <a:solidFill>
                  <a:schemeClr val="accent2"/>
                </a:solidFill>
              </a:rPr>
              <a:t>valid</a:t>
            </a:r>
            <a:r>
              <a:rPr lang="en-US" altLang="en-US" sz="2000" dirty="0"/>
              <a:t> if it is true in </a:t>
            </a:r>
            <a:r>
              <a:rPr lang="en-US" altLang="en-US" sz="2000" dirty="0">
                <a:solidFill>
                  <a:srgbClr val="FF0000"/>
                </a:solidFill>
              </a:rPr>
              <a:t>all</a:t>
            </a:r>
            <a:r>
              <a:rPr lang="en-US" altLang="en-US" sz="2000" dirty="0"/>
              <a:t> models,</a:t>
            </a:r>
          </a:p>
          <a:p>
            <a:pPr lvl="1">
              <a:lnSpc>
                <a:spcPct val="80000"/>
              </a:lnSpc>
              <a:buFontTx/>
              <a:buNone/>
            </a:pPr>
            <a:r>
              <a:rPr lang="en-US" altLang="en-US" sz="1800" dirty="0"/>
              <a:t>e.g., </a:t>
            </a:r>
            <a:r>
              <a:rPr lang="en-US" altLang="en-US" sz="1800" i="1" dirty="0"/>
              <a:t>True</a:t>
            </a:r>
            <a:r>
              <a:rPr lang="en-US" altLang="en-US" sz="1800" dirty="0"/>
              <a:t>,	A </a:t>
            </a:r>
            <a:r>
              <a:rPr lang="en-US" altLang="en-US" sz="1800" dirty="0">
                <a:sym typeface="Symbol" panose="05050102010706020507" pitchFamily="18" charset="2"/>
              </a:rPr>
              <a:t></a:t>
            </a:r>
            <a:r>
              <a:rPr lang="en-US" altLang="en-US" sz="1800" dirty="0"/>
              <a:t>A, 	A </a:t>
            </a:r>
            <a:r>
              <a:rPr lang="en-US" altLang="en-US" sz="1800" dirty="0">
                <a:sym typeface="Symbol" panose="05050102010706020507" pitchFamily="18" charset="2"/>
              </a:rPr>
              <a:t></a:t>
            </a:r>
            <a:r>
              <a:rPr lang="en-US" altLang="en-US" sz="1800" dirty="0"/>
              <a:t> A, 	(A </a:t>
            </a:r>
            <a:r>
              <a:rPr lang="en-US" altLang="en-US" sz="1800" dirty="0">
                <a:sym typeface="Symbol" panose="05050102010706020507" pitchFamily="18" charset="2"/>
              </a:rPr>
              <a:t></a:t>
            </a:r>
            <a:r>
              <a:rPr lang="en-US" altLang="en-US" sz="1800" dirty="0"/>
              <a:t> (A </a:t>
            </a:r>
            <a:r>
              <a:rPr lang="en-US" altLang="en-US" sz="1800" dirty="0">
                <a:sym typeface="Symbol" panose="05050102010706020507" pitchFamily="18" charset="2"/>
              </a:rPr>
              <a:t> </a:t>
            </a:r>
            <a:r>
              <a:rPr lang="en-US" altLang="en-US" sz="1800" dirty="0"/>
              <a:t>B)) </a:t>
            </a:r>
            <a:r>
              <a:rPr lang="en-US" altLang="en-US" sz="1800" dirty="0">
                <a:sym typeface="Symbol" panose="05050102010706020507" pitchFamily="18" charset="2"/>
              </a:rPr>
              <a:t></a:t>
            </a:r>
            <a:r>
              <a:rPr lang="en-US" altLang="en-US" sz="1800" dirty="0"/>
              <a:t> B
</a:t>
            </a:r>
          </a:p>
          <a:p>
            <a:pPr lvl="4">
              <a:lnSpc>
                <a:spcPct val="80000"/>
              </a:lnSpc>
            </a:pPr>
            <a:endParaRPr lang="en-US" altLang="en-US" sz="1400" dirty="0"/>
          </a:p>
          <a:p>
            <a:pPr>
              <a:lnSpc>
                <a:spcPct val="80000"/>
              </a:lnSpc>
              <a:buFontTx/>
              <a:buNone/>
            </a:pPr>
            <a:r>
              <a:rPr lang="en-US" altLang="en-US" sz="2000" dirty="0"/>
              <a:t>Validity is connected to inference via the </a:t>
            </a:r>
            <a:r>
              <a:rPr lang="en-US" altLang="en-US" sz="2000" dirty="0">
                <a:solidFill>
                  <a:schemeClr val="accent2"/>
                </a:solidFill>
              </a:rPr>
              <a:t>Deduction Theorem</a:t>
            </a:r>
            <a:r>
              <a:rPr lang="en-US" altLang="en-US" sz="2000" dirty="0"/>
              <a:t>:</a:t>
            </a:r>
          </a:p>
          <a:p>
            <a:pPr lvl="1">
              <a:lnSpc>
                <a:spcPct val="80000"/>
              </a:lnSpc>
              <a:buFontTx/>
              <a:buNone/>
            </a:pPr>
            <a:r>
              <a:rPr lang="en-US" altLang="en-US" sz="1800" i="1" dirty="0"/>
              <a:t>KB</a:t>
            </a:r>
            <a:r>
              <a:rPr lang="en-US" altLang="en-US" sz="1800" dirty="0"/>
              <a:t> ╞ α if and only if (</a:t>
            </a:r>
            <a:r>
              <a:rPr lang="en-US" altLang="en-US" sz="1800" i="1" dirty="0"/>
              <a:t>KB</a:t>
            </a:r>
            <a:r>
              <a:rPr lang="en-US" altLang="en-US" sz="1800" dirty="0"/>
              <a:t> </a:t>
            </a:r>
            <a:r>
              <a:rPr lang="en-US" altLang="en-US" sz="1800" dirty="0">
                <a:sym typeface="Symbol" panose="05050102010706020507" pitchFamily="18" charset="2"/>
              </a:rPr>
              <a:t> </a:t>
            </a:r>
            <a:r>
              <a:rPr lang="en-US" altLang="en-US" sz="1800" dirty="0"/>
              <a:t>α) is valid
</a:t>
            </a:r>
          </a:p>
          <a:p>
            <a:pPr>
              <a:lnSpc>
                <a:spcPct val="80000"/>
              </a:lnSpc>
            </a:pPr>
            <a:endParaRPr lang="en-US" altLang="en-US" sz="2000" dirty="0"/>
          </a:p>
          <a:p>
            <a:pPr>
              <a:lnSpc>
                <a:spcPct val="80000"/>
              </a:lnSpc>
              <a:buFontTx/>
              <a:buNone/>
            </a:pPr>
            <a:r>
              <a:rPr lang="en-US" altLang="en-US" sz="2000" dirty="0"/>
              <a:t>A sentence is </a:t>
            </a:r>
            <a:r>
              <a:rPr lang="en-US" altLang="en-US" sz="2000" dirty="0" err="1">
                <a:solidFill>
                  <a:schemeClr val="accent2"/>
                </a:solidFill>
              </a:rPr>
              <a:t>satisfiable</a:t>
            </a:r>
            <a:r>
              <a:rPr lang="en-US" altLang="en-US" sz="2000" dirty="0"/>
              <a:t> if it is true in </a:t>
            </a:r>
            <a:r>
              <a:rPr lang="en-US" altLang="en-US" sz="2000" dirty="0">
                <a:solidFill>
                  <a:schemeClr val="accent2"/>
                </a:solidFill>
              </a:rPr>
              <a:t>some</a:t>
            </a:r>
            <a:r>
              <a:rPr lang="en-US" altLang="en-US" sz="2000" dirty="0"/>
              <a:t> model</a:t>
            </a:r>
          </a:p>
          <a:p>
            <a:pPr lvl="1">
              <a:lnSpc>
                <a:spcPct val="80000"/>
              </a:lnSpc>
              <a:buFontTx/>
              <a:buNone/>
            </a:pPr>
            <a:r>
              <a:rPr lang="en-US" altLang="en-US" sz="1800" dirty="0"/>
              <a:t>e.g., A</a:t>
            </a:r>
            <a:r>
              <a:rPr lang="en-US" altLang="en-US" sz="1800" dirty="0">
                <a:sym typeface="Symbol" panose="05050102010706020507" pitchFamily="18" charset="2"/>
              </a:rPr>
              <a:t></a:t>
            </a:r>
            <a:r>
              <a:rPr lang="en-US" altLang="en-US" sz="1800" dirty="0"/>
              <a:t> B, 	C</a:t>
            </a:r>
          </a:p>
          <a:p>
            <a:pPr lvl="4">
              <a:lnSpc>
                <a:spcPct val="80000"/>
              </a:lnSpc>
            </a:pPr>
            <a:endParaRPr lang="en-US" altLang="en-US" sz="1400" dirty="0"/>
          </a:p>
          <a:p>
            <a:pPr>
              <a:lnSpc>
                <a:spcPct val="80000"/>
              </a:lnSpc>
              <a:buFontTx/>
              <a:buNone/>
            </a:pPr>
            <a:r>
              <a:rPr lang="en-US" altLang="en-US" sz="2000" dirty="0"/>
              <a:t>A sentence is </a:t>
            </a:r>
            <a:r>
              <a:rPr lang="en-US" altLang="en-US" sz="2000" dirty="0" err="1">
                <a:solidFill>
                  <a:schemeClr val="accent2"/>
                </a:solidFill>
              </a:rPr>
              <a:t>unsatisfiable</a:t>
            </a:r>
            <a:r>
              <a:rPr lang="en-US" altLang="en-US" sz="2000" dirty="0"/>
              <a:t> if it is true in </a:t>
            </a:r>
            <a:r>
              <a:rPr lang="en-US" altLang="en-US" sz="2000" dirty="0">
                <a:solidFill>
                  <a:schemeClr val="accent2"/>
                </a:solidFill>
              </a:rPr>
              <a:t>no</a:t>
            </a:r>
            <a:r>
              <a:rPr lang="en-US" altLang="en-US" sz="2000" dirty="0"/>
              <a:t> models</a:t>
            </a:r>
          </a:p>
          <a:p>
            <a:pPr lvl="1">
              <a:lnSpc>
                <a:spcPct val="80000"/>
              </a:lnSpc>
              <a:buFontTx/>
              <a:buNone/>
            </a:pPr>
            <a:r>
              <a:rPr lang="en-US" altLang="en-US" sz="1800" dirty="0"/>
              <a:t>e.g., A</a:t>
            </a:r>
            <a:r>
              <a:rPr lang="en-US" altLang="en-US" sz="1800" dirty="0">
                <a:sym typeface="Symbol" panose="05050102010706020507" pitchFamily="18" charset="2"/>
              </a:rPr>
              <a:t></a:t>
            </a:r>
            <a:r>
              <a:rPr lang="en-US" altLang="en-US" sz="1800" dirty="0"/>
              <a:t>A</a:t>
            </a:r>
          </a:p>
          <a:p>
            <a:pPr lvl="4">
              <a:lnSpc>
                <a:spcPct val="80000"/>
              </a:lnSpc>
            </a:pPr>
            <a:endParaRPr lang="en-US" altLang="en-US" sz="1400" dirty="0"/>
          </a:p>
          <a:p>
            <a:pPr>
              <a:lnSpc>
                <a:spcPct val="80000"/>
              </a:lnSpc>
              <a:buFontTx/>
              <a:buNone/>
            </a:pPr>
            <a:r>
              <a:rPr lang="en-US" altLang="en-US" sz="2000" dirty="0"/>
              <a:t>Satisfiability is connected to inference via the following:</a:t>
            </a:r>
          </a:p>
          <a:p>
            <a:pPr lvl="1">
              <a:lnSpc>
                <a:spcPct val="80000"/>
              </a:lnSpc>
              <a:buFontTx/>
              <a:buNone/>
            </a:pPr>
            <a:r>
              <a:rPr lang="en-US" altLang="en-US" sz="1800" i="1" dirty="0"/>
              <a:t>KB</a:t>
            </a:r>
            <a:r>
              <a:rPr lang="en-US" altLang="en-US" sz="1800" dirty="0"/>
              <a:t> ╞ α if and only if (</a:t>
            </a:r>
            <a:r>
              <a:rPr lang="en-US" altLang="en-US" sz="1800" i="1" dirty="0"/>
              <a:t>KB</a:t>
            </a:r>
            <a:r>
              <a:rPr lang="en-US" altLang="en-US" sz="1800" dirty="0"/>
              <a:t> </a:t>
            </a:r>
            <a:r>
              <a:rPr lang="en-US" altLang="en-US" sz="1800" dirty="0">
                <a:sym typeface="Symbol" panose="05050102010706020507" pitchFamily="18" charset="2"/>
              </a:rPr>
              <a:t></a:t>
            </a:r>
            <a:r>
              <a:rPr lang="en-US" altLang="en-US" sz="1800" dirty="0"/>
              <a:t>α) is </a:t>
            </a:r>
            <a:r>
              <a:rPr lang="en-US" altLang="en-US" sz="1800" dirty="0" err="1"/>
              <a:t>unsatisfiable</a:t>
            </a:r>
            <a:r>
              <a:rPr lang="en-US" altLang="en-US" sz="1800" dirty="0"/>
              <a:t>
</a:t>
            </a:r>
          </a:p>
        </p:txBody>
      </p:sp>
      <p:sp>
        <p:nvSpPr>
          <p:cNvPr id="2" name="Date Placeholder 1"/>
          <p:cNvSpPr>
            <a:spLocks noGrp="1"/>
          </p:cNvSpPr>
          <p:nvPr>
            <p:ph type="dt" sz="half" idx="10"/>
          </p:nvPr>
        </p:nvSpPr>
        <p:spPr/>
        <p:txBody>
          <a:bodyPr/>
          <a:lstStyle/>
          <a:p>
            <a:pPr>
              <a:defRPr/>
            </a:pPr>
            <a:fld id="{C8335087-F021-4C94-BA7F-A2A8021F2CA5}"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32</a:t>
            </a:fld>
            <a:endParaRPr lang="en-US"/>
          </a:p>
        </p:txBody>
      </p:sp>
    </p:spTree>
    <p:extLst>
      <p:ext uri="{BB962C8B-B14F-4D97-AF65-F5344CB8AC3E}">
        <p14:creationId xmlns:p14="http://schemas.microsoft.com/office/powerpoint/2010/main" val="10164951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en-US"/>
              <a:t>Proof methods</a:t>
            </a:r>
          </a:p>
        </p:txBody>
      </p:sp>
      <p:sp>
        <p:nvSpPr>
          <p:cNvPr id="35843" name="Rectangle 3"/>
          <p:cNvSpPr>
            <a:spLocks noGrp="1" noChangeArrowheads="1"/>
          </p:cNvSpPr>
          <p:nvPr>
            <p:ph type="body" idx="1"/>
          </p:nvPr>
        </p:nvSpPr>
        <p:spPr/>
        <p:txBody>
          <a:bodyPr/>
          <a:lstStyle/>
          <a:p>
            <a:pPr>
              <a:lnSpc>
                <a:spcPct val="90000"/>
              </a:lnSpc>
            </a:pPr>
            <a:r>
              <a:rPr lang="en-US" altLang="en-US" sz="2400" dirty="0"/>
              <a:t>Proof methods divide into (roughly) two kinds:</a:t>
            </a:r>
          </a:p>
          <a:p>
            <a:pPr lvl="4">
              <a:lnSpc>
                <a:spcPct val="90000"/>
              </a:lnSpc>
              <a:buFontTx/>
              <a:buNone/>
            </a:pPr>
            <a:endParaRPr lang="en-US" altLang="en-US" sz="1600" dirty="0"/>
          </a:p>
          <a:p>
            <a:pPr lvl="1">
              <a:lnSpc>
                <a:spcPct val="90000"/>
              </a:lnSpc>
            </a:pPr>
            <a:r>
              <a:rPr lang="en-US" altLang="en-US" sz="2000" dirty="0">
                <a:solidFill>
                  <a:schemeClr val="accent2"/>
                </a:solidFill>
              </a:rPr>
              <a:t>Application of inference </a:t>
            </a:r>
            <a:r>
              <a:rPr lang="en-US" altLang="en-US" sz="2000" dirty="0" smtClean="0">
                <a:solidFill>
                  <a:schemeClr val="accent2"/>
                </a:solidFill>
              </a:rPr>
              <a:t>rules</a:t>
            </a:r>
            <a:endParaRPr lang="en-US" altLang="en-US" sz="2000" dirty="0"/>
          </a:p>
          <a:p>
            <a:pPr lvl="2">
              <a:lnSpc>
                <a:spcPct val="90000"/>
              </a:lnSpc>
            </a:pPr>
            <a:r>
              <a:rPr lang="en-US" altLang="en-US" sz="1800" dirty="0"/>
              <a:t>Legitimate (sound) generation of new sentences from </a:t>
            </a:r>
            <a:r>
              <a:rPr lang="en-US" altLang="en-US" sz="1800" dirty="0" smtClean="0"/>
              <a:t>old</a:t>
            </a:r>
            <a:endParaRPr lang="en-US" altLang="en-US" sz="1800" dirty="0"/>
          </a:p>
          <a:p>
            <a:pPr lvl="2">
              <a:lnSpc>
                <a:spcPct val="90000"/>
              </a:lnSpc>
            </a:pPr>
            <a:r>
              <a:rPr lang="en-US" altLang="en-US" sz="1800" dirty="0">
                <a:solidFill>
                  <a:schemeClr val="accent2"/>
                </a:solidFill>
              </a:rPr>
              <a:t>Proof</a:t>
            </a:r>
            <a:r>
              <a:rPr lang="en-US" altLang="en-US" sz="1800" dirty="0"/>
              <a:t> = a sequence of inference rule applications</a:t>
            </a:r>
            <a:br>
              <a:rPr lang="en-US" altLang="en-US" sz="1800" dirty="0"/>
            </a:br>
            <a:r>
              <a:rPr lang="en-US" altLang="en-US" sz="1800" dirty="0"/>
              <a:t>	Can use inference rules as operators in a standard search </a:t>
            </a:r>
            <a:r>
              <a:rPr lang="en-US" altLang="en-US" sz="1800" dirty="0" smtClean="0"/>
              <a:t>algorithm</a:t>
            </a:r>
            <a:endParaRPr lang="en-US" altLang="en-US" sz="1800" dirty="0"/>
          </a:p>
          <a:p>
            <a:pPr lvl="2">
              <a:lnSpc>
                <a:spcPct val="90000"/>
              </a:lnSpc>
            </a:pPr>
            <a:r>
              <a:rPr lang="en-US" altLang="en-US" sz="1800" dirty="0"/>
              <a:t>Typically require transformation of sentences into a </a:t>
            </a:r>
            <a:r>
              <a:rPr lang="en-US" altLang="en-US" sz="1800" dirty="0">
                <a:solidFill>
                  <a:schemeClr val="accent2"/>
                </a:solidFill>
              </a:rPr>
              <a:t>normal form</a:t>
            </a:r>
          </a:p>
          <a:p>
            <a:pPr lvl="4">
              <a:lnSpc>
                <a:spcPct val="90000"/>
              </a:lnSpc>
              <a:buFontTx/>
              <a:buNone/>
            </a:pPr>
            <a:r>
              <a:rPr lang="en-US" altLang="en-US" sz="1600" dirty="0"/>
              <a:t>
</a:t>
            </a:r>
          </a:p>
          <a:p>
            <a:pPr lvl="1">
              <a:lnSpc>
                <a:spcPct val="90000"/>
              </a:lnSpc>
            </a:pPr>
            <a:r>
              <a:rPr lang="en-US" altLang="en-US" sz="2000" dirty="0">
                <a:solidFill>
                  <a:schemeClr val="accent2"/>
                </a:solidFill>
              </a:rPr>
              <a:t>Model checking</a:t>
            </a:r>
          </a:p>
          <a:p>
            <a:pPr lvl="2">
              <a:lnSpc>
                <a:spcPct val="90000"/>
              </a:lnSpc>
            </a:pPr>
            <a:r>
              <a:rPr lang="en-US" altLang="en-US" sz="1800" dirty="0"/>
              <a:t>truth table enumeration (always exponential in </a:t>
            </a:r>
            <a:r>
              <a:rPr lang="en-US" altLang="en-US" sz="1800" i="1" dirty="0"/>
              <a:t>n</a:t>
            </a:r>
            <a:r>
              <a:rPr lang="en-US" altLang="en-US" sz="1800" dirty="0" smtClean="0"/>
              <a:t>)</a:t>
            </a:r>
            <a:endParaRPr lang="en-US" altLang="en-US" sz="1800" dirty="0"/>
          </a:p>
          <a:p>
            <a:pPr lvl="2">
              <a:lnSpc>
                <a:spcPct val="90000"/>
              </a:lnSpc>
            </a:pPr>
            <a:r>
              <a:rPr lang="en-US" altLang="en-US" sz="1800" dirty="0"/>
              <a:t>improved backtracking, e.g., Davis--Putnam-</a:t>
            </a:r>
            <a:r>
              <a:rPr lang="en-US" altLang="en-US" sz="1800" dirty="0" err="1"/>
              <a:t>Logemann</a:t>
            </a:r>
            <a:r>
              <a:rPr lang="en-US" altLang="en-US" sz="1800" dirty="0"/>
              <a:t>-Loveland (DPLL</a:t>
            </a:r>
            <a:r>
              <a:rPr lang="en-US" altLang="en-US" sz="1800" dirty="0" smtClean="0"/>
              <a:t>)</a:t>
            </a:r>
            <a:endParaRPr lang="en-US" altLang="en-US" sz="1800" dirty="0"/>
          </a:p>
          <a:p>
            <a:pPr lvl="2">
              <a:lnSpc>
                <a:spcPct val="90000"/>
              </a:lnSpc>
            </a:pPr>
            <a:r>
              <a:rPr lang="en-US" altLang="en-US" sz="1800" dirty="0"/>
              <a:t>heuristic search in model space (sound but incomplete)</a:t>
            </a:r>
          </a:p>
          <a:p>
            <a:pPr lvl="2">
              <a:lnSpc>
                <a:spcPct val="90000"/>
              </a:lnSpc>
              <a:buFontTx/>
              <a:buNone/>
            </a:pPr>
            <a:r>
              <a:rPr lang="en-US" altLang="en-US" sz="1800" dirty="0"/>
              <a:t>		e.g., min-conflicts-like hill-climbing algorithms
</a:t>
            </a:r>
          </a:p>
        </p:txBody>
      </p:sp>
      <p:sp>
        <p:nvSpPr>
          <p:cNvPr id="2" name="Date Placeholder 1"/>
          <p:cNvSpPr>
            <a:spLocks noGrp="1"/>
          </p:cNvSpPr>
          <p:nvPr>
            <p:ph type="dt" sz="half" idx="10"/>
          </p:nvPr>
        </p:nvSpPr>
        <p:spPr/>
        <p:txBody>
          <a:bodyPr/>
          <a:lstStyle/>
          <a:p>
            <a:pPr>
              <a:defRPr/>
            </a:pPr>
            <a:fld id="{5A6DA0CD-DD33-438A-993E-362B2AC97BDD}"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33</a:t>
            </a:fld>
            <a:endParaRPr lang="en-US"/>
          </a:p>
        </p:txBody>
      </p:sp>
    </p:spTree>
    <p:extLst>
      <p:ext uri="{BB962C8B-B14F-4D97-AF65-F5344CB8AC3E}">
        <p14:creationId xmlns:p14="http://schemas.microsoft.com/office/powerpoint/2010/main" val="33502858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tLang="en-US"/>
              <a:t>Resolution</a:t>
            </a:r>
          </a:p>
        </p:txBody>
      </p:sp>
      <p:sp>
        <p:nvSpPr>
          <p:cNvPr id="36867" name="Rectangle 3"/>
          <p:cNvSpPr>
            <a:spLocks noGrp="1" noChangeArrowheads="1"/>
          </p:cNvSpPr>
          <p:nvPr>
            <p:ph type="body" idx="1"/>
          </p:nvPr>
        </p:nvSpPr>
        <p:spPr/>
        <p:txBody>
          <a:bodyPr>
            <a:normAutofit fontScale="92500" lnSpcReduction="20000"/>
          </a:bodyPr>
          <a:lstStyle/>
          <a:p>
            <a:pPr>
              <a:lnSpc>
                <a:spcPct val="80000"/>
              </a:lnSpc>
              <a:buFontTx/>
              <a:buNone/>
            </a:pPr>
            <a:r>
              <a:rPr lang="en-US" altLang="en-US" sz="2000" dirty="0">
                <a:solidFill>
                  <a:schemeClr val="accent2"/>
                </a:solidFill>
              </a:rPr>
              <a:t>Conjunctive Normal Form</a:t>
            </a:r>
            <a:r>
              <a:rPr lang="en-US" altLang="en-US" sz="2000" dirty="0"/>
              <a:t> (CNF)</a:t>
            </a:r>
          </a:p>
          <a:p>
            <a:pPr lvl="1">
              <a:lnSpc>
                <a:spcPct val="80000"/>
              </a:lnSpc>
              <a:buFontTx/>
              <a:buNone/>
            </a:pPr>
            <a:r>
              <a:rPr lang="en-US" altLang="en-US" sz="1800" dirty="0"/>
              <a:t>   </a:t>
            </a:r>
            <a:r>
              <a:rPr lang="en-US" altLang="en-US" sz="1800" dirty="0">
                <a:solidFill>
                  <a:srgbClr val="FF0000"/>
                </a:solidFill>
              </a:rPr>
              <a:t>conjunction</a:t>
            </a:r>
            <a:r>
              <a:rPr lang="en-US" altLang="en-US" sz="1800" dirty="0"/>
              <a:t> of </a:t>
            </a:r>
            <a:r>
              <a:rPr lang="en-US" altLang="en-US" sz="1800" dirty="0">
                <a:solidFill>
                  <a:srgbClr val="FF0000"/>
                </a:solidFill>
              </a:rPr>
              <a:t>disjunctions</a:t>
            </a:r>
            <a:r>
              <a:rPr lang="en-US" altLang="en-US" sz="1800" dirty="0"/>
              <a:t> of </a:t>
            </a:r>
            <a:r>
              <a:rPr lang="en-US" altLang="en-US" sz="1800" dirty="0">
                <a:solidFill>
                  <a:srgbClr val="FF0000"/>
                </a:solidFill>
              </a:rPr>
              <a:t>literals</a:t>
            </a:r>
            <a:endParaRPr lang="en-US" altLang="en-US" sz="1800" dirty="0"/>
          </a:p>
          <a:p>
            <a:pPr lvl="1">
              <a:lnSpc>
                <a:spcPct val="80000"/>
              </a:lnSpc>
              <a:buFontTx/>
              <a:buNone/>
            </a:pPr>
            <a:r>
              <a:rPr lang="en-US" altLang="en-US" sz="1800" dirty="0">
                <a:solidFill>
                  <a:srgbClr val="FF0000"/>
                </a:solidFill>
              </a:rPr>
              <a:t>				clauses</a:t>
            </a:r>
            <a:endParaRPr lang="en-US" altLang="en-US" sz="1800" dirty="0"/>
          </a:p>
          <a:p>
            <a:pPr lvl="1">
              <a:lnSpc>
                <a:spcPct val="80000"/>
              </a:lnSpc>
              <a:buFontTx/>
              <a:buNone/>
            </a:pPr>
            <a:r>
              <a:rPr lang="en-US" altLang="en-US" sz="1800" dirty="0"/>
              <a:t>	E.g., (A </a:t>
            </a:r>
            <a:r>
              <a:rPr lang="en-US" altLang="en-US" sz="1800" dirty="0">
                <a:sym typeface="Symbol" panose="05050102010706020507" pitchFamily="18" charset="2"/>
              </a:rPr>
              <a:t></a:t>
            </a:r>
            <a:r>
              <a:rPr lang="en-US" altLang="en-US" sz="1800" dirty="0"/>
              <a:t> </a:t>
            </a:r>
            <a:r>
              <a:rPr lang="en-US" altLang="en-US" sz="1800" dirty="0">
                <a:sym typeface="Symbol" panose="05050102010706020507" pitchFamily="18" charset="2"/>
              </a:rPr>
              <a:t></a:t>
            </a:r>
            <a:r>
              <a:rPr lang="en-US" altLang="en-US" sz="1800" dirty="0"/>
              <a:t>B) </a:t>
            </a:r>
            <a:r>
              <a:rPr lang="en-US" altLang="en-US" sz="1800" dirty="0">
                <a:sym typeface="Symbol" panose="05050102010706020507" pitchFamily="18" charset="2"/>
              </a:rPr>
              <a:t></a:t>
            </a:r>
            <a:r>
              <a:rPr lang="en-US" altLang="en-US" sz="1800" dirty="0"/>
              <a:t> (B </a:t>
            </a:r>
            <a:r>
              <a:rPr lang="en-US" altLang="en-US" sz="1800" dirty="0">
                <a:sym typeface="Symbol" panose="05050102010706020507" pitchFamily="18" charset="2"/>
              </a:rPr>
              <a:t></a:t>
            </a:r>
            <a:r>
              <a:rPr lang="en-US" altLang="en-US" sz="1800" dirty="0"/>
              <a:t> </a:t>
            </a:r>
            <a:r>
              <a:rPr lang="en-US" altLang="en-US" sz="1800" dirty="0">
                <a:sym typeface="Symbol" panose="05050102010706020507" pitchFamily="18" charset="2"/>
              </a:rPr>
              <a:t></a:t>
            </a:r>
            <a:r>
              <a:rPr lang="en-US" altLang="en-US" sz="1800" dirty="0"/>
              <a:t>C </a:t>
            </a:r>
            <a:r>
              <a:rPr lang="en-US" altLang="en-US" sz="1800" dirty="0">
                <a:sym typeface="Symbol" panose="05050102010706020507" pitchFamily="18" charset="2"/>
              </a:rPr>
              <a:t></a:t>
            </a:r>
            <a:r>
              <a:rPr lang="en-US" altLang="en-US" sz="1800" dirty="0"/>
              <a:t> </a:t>
            </a:r>
            <a:r>
              <a:rPr lang="en-US" altLang="en-US" sz="1800" dirty="0">
                <a:sym typeface="Symbol" panose="05050102010706020507" pitchFamily="18" charset="2"/>
              </a:rPr>
              <a:t></a:t>
            </a:r>
            <a:r>
              <a:rPr lang="en-US" altLang="en-US" sz="1800" dirty="0"/>
              <a:t>D)
</a:t>
            </a:r>
          </a:p>
          <a:p>
            <a:pPr lvl="4">
              <a:lnSpc>
                <a:spcPct val="80000"/>
              </a:lnSpc>
              <a:buFontTx/>
              <a:buNone/>
            </a:pPr>
            <a:endParaRPr lang="en-US" altLang="en-US" sz="1400" dirty="0"/>
          </a:p>
          <a:p>
            <a:pPr>
              <a:lnSpc>
                <a:spcPct val="80000"/>
              </a:lnSpc>
            </a:pPr>
            <a:r>
              <a:rPr lang="en-US" altLang="en-US" sz="2000" dirty="0">
                <a:solidFill>
                  <a:schemeClr val="accent2"/>
                </a:solidFill>
              </a:rPr>
              <a:t>Resolution</a:t>
            </a:r>
            <a:r>
              <a:rPr lang="en-US" altLang="en-US" sz="2000" dirty="0"/>
              <a:t> inference rule (for CNF</a:t>
            </a:r>
            <a:r>
              <a:rPr lang="en-US" altLang="en-US" sz="2000" dirty="0" smtClean="0"/>
              <a:t>):</a:t>
            </a:r>
          </a:p>
          <a:p>
            <a:pPr>
              <a:lnSpc>
                <a:spcPct val="80000"/>
              </a:lnSpc>
            </a:pPr>
            <a:endParaRPr lang="en-US" altLang="en-US" sz="2000" dirty="0" smtClean="0"/>
          </a:p>
          <a:p>
            <a:pPr algn="ctr">
              <a:lnSpc>
                <a:spcPct val="80000"/>
              </a:lnSpc>
              <a:buFontTx/>
              <a:buNone/>
            </a:pPr>
            <a:r>
              <a:rPr lang="en-US" altLang="en-US" sz="2000" dirty="0" smtClean="0">
                <a:latin typeface="Monotype Corsiva" panose="03010101010201010101" pitchFamily="66" charset="0"/>
              </a:rPr>
              <a:t>l</a:t>
            </a:r>
            <a:r>
              <a:rPr lang="en-US" altLang="en-US" sz="2000" baseline="-25000" dirty="0" smtClean="0"/>
              <a:t>i</a:t>
            </a:r>
            <a:r>
              <a:rPr lang="en-US" altLang="en-US" sz="2000" dirty="0" smtClean="0"/>
              <a:t> </a:t>
            </a:r>
            <a:r>
              <a:rPr lang="en-US" altLang="en-US" sz="2000" dirty="0" smtClean="0">
                <a:sym typeface="Symbol" panose="05050102010706020507" pitchFamily="18" charset="2"/>
              </a:rPr>
              <a:t></a:t>
            </a:r>
            <a:r>
              <a:rPr lang="en-US" altLang="en-US" sz="2000" dirty="0" smtClean="0"/>
              <a:t>… </a:t>
            </a:r>
            <a:r>
              <a:rPr lang="en-US" altLang="en-US" sz="2000" dirty="0" smtClean="0">
                <a:sym typeface="Symbol" panose="05050102010706020507" pitchFamily="18" charset="2"/>
              </a:rPr>
              <a:t></a:t>
            </a:r>
            <a:r>
              <a:rPr lang="en-US" altLang="en-US" sz="2000" dirty="0" smtClean="0"/>
              <a:t> </a:t>
            </a:r>
            <a:r>
              <a:rPr lang="en-US" altLang="en-US" sz="2000" dirty="0" err="1" smtClean="0">
                <a:latin typeface="Monotype Corsiva" panose="03010101010201010101" pitchFamily="66" charset="0"/>
              </a:rPr>
              <a:t>l</a:t>
            </a:r>
            <a:r>
              <a:rPr lang="en-US" altLang="en-US" sz="2000" baseline="-25000" dirty="0" err="1" smtClean="0"/>
              <a:t>k</a:t>
            </a:r>
            <a:r>
              <a:rPr lang="en-US" altLang="en-US" sz="2000" dirty="0" smtClean="0"/>
              <a:t>, 		 </a:t>
            </a:r>
            <a:r>
              <a:rPr lang="en-US" altLang="en-US" sz="2000" dirty="0" smtClean="0">
                <a:latin typeface="Monotype Corsiva" panose="03010101010201010101" pitchFamily="66" charset="0"/>
              </a:rPr>
              <a:t>m</a:t>
            </a:r>
            <a:r>
              <a:rPr lang="en-US" altLang="en-US" sz="2000" baseline="-25000" dirty="0" smtClean="0"/>
              <a:t>1</a:t>
            </a:r>
            <a:r>
              <a:rPr lang="en-US" altLang="en-US" sz="2000" dirty="0" smtClean="0"/>
              <a:t> </a:t>
            </a:r>
            <a:r>
              <a:rPr lang="en-US" altLang="en-US" sz="2000" dirty="0" smtClean="0">
                <a:sym typeface="Symbol" panose="05050102010706020507" pitchFamily="18" charset="2"/>
              </a:rPr>
              <a:t></a:t>
            </a:r>
            <a:r>
              <a:rPr lang="en-US" altLang="en-US" sz="2000" dirty="0" smtClean="0"/>
              <a:t> … </a:t>
            </a:r>
            <a:r>
              <a:rPr lang="en-US" altLang="en-US" sz="2000" dirty="0" smtClean="0">
                <a:sym typeface="Symbol" panose="05050102010706020507" pitchFamily="18" charset="2"/>
              </a:rPr>
              <a:t></a:t>
            </a:r>
            <a:r>
              <a:rPr lang="en-US" altLang="en-US" sz="2000" dirty="0" smtClean="0"/>
              <a:t> </a:t>
            </a:r>
            <a:r>
              <a:rPr lang="en-US" altLang="en-US" sz="2000" dirty="0" err="1" smtClean="0">
                <a:latin typeface="Monotype Corsiva" panose="03010101010201010101" pitchFamily="66" charset="0"/>
              </a:rPr>
              <a:t>m</a:t>
            </a:r>
            <a:r>
              <a:rPr lang="en-US" altLang="en-US" sz="2000" baseline="-25000" dirty="0" err="1" smtClean="0"/>
              <a:t>n</a:t>
            </a:r>
            <a:r>
              <a:rPr lang="en-US" altLang="en-US" sz="2000" dirty="0" smtClean="0"/>
              <a:t>
</a:t>
            </a:r>
          </a:p>
          <a:p>
            <a:pPr algn="ctr">
              <a:lnSpc>
                <a:spcPct val="80000"/>
              </a:lnSpc>
              <a:buFontTx/>
              <a:buNone/>
            </a:pPr>
            <a:r>
              <a:rPr lang="en-US" altLang="en-US" sz="2000" dirty="0" smtClean="0">
                <a:latin typeface="Monotype Corsiva" panose="03010101010201010101" pitchFamily="66" charset="0"/>
              </a:rPr>
              <a:t>l</a:t>
            </a:r>
            <a:r>
              <a:rPr lang="en-US" altLang="en-US" sz="2000" baseline="-25000" dirty="0" smtClean="0"/>
              <a:t>i</a:t>
            </a:r>
            <a:r>
              <a:rPr lang="en-US" altLang="en-US" sz="2000" dirty="0" smtClean="0"/>
              <a:t> </a:t>
            </a:r>
            <a:r>
              <a:rPr lang="en-US" altLang="en-US" sz="2000" dirty="0">
                <a:sym typeface="Symbol" panose="05050102010706020507" pitchFamily="18" charset="2"/>
              </a:rPr>
              <a:t></a:t>
            </a:r>
            <a:r>
              <a:rPr lang="en-US" altLang="en-US" sz="2000" dirty="0"/>
              <a:t> … </a:t>
            </a:r>
            <a:r>
              <a:rPr lang="en-US" altLang="en-US" sz="2000" dirty="0">
                <a:sym typeface="Symbol" panose="05050102010706020507" pitchFamily="18" charset="2"/>
              </a:rPr>
              <a:t></a:t>
            </a:r>
            <a:r>
              <a:rPr lang="en-US" altLang="en-US" sz="2000" dirty="0"/>
              <a:t> </a:t>
            </a:r>
            <a:r>
              <a:rPr lang="en-US" altLang="en-US" sz="2000" dirty="0">
                <a:latin typeface="Monotype Corsiva" panose="03010101010201010101" pitchFamily="66" charset="0"/>
              </a:rPr>
              <a:t>l</a:t>
            </a:r>
            <a:r>
              <a:rPr lang="en-US" altLang="en-US" sz="2000" baseline="-25000" dirty="0"/>
              <a:t>i-1 </a:t>
            </a:r>
            <a:r>
              <a:rPr lang="en-US" altLang="en-US" sz="2000" dirty="0">
                <a:sym typeface="Symbol" panose="05050102010706020507" pitchFamily="18" charset="2"/>
              </a:rPr>
              <a:t></a:t>
            </a:r>
            <a:r>
              <a:rPr lang="en-US" altLang="en-US" sz="2000" baseline="-25000" dirty="0"/>
              <a:t> </a:t>
            </a:r>
            <a:r>
              <a:rPr lang="en-US" altLang="en-US" sz="2000" dirty="0">
                <a:latin typeface="Monotype Corsiva" panose="03010101010201010101" pitchFamily="66" charset="0"/>
              </a:rPr>
              <a:t>l</a:t>
            </a:r>
            <a:r>
              <a:rPr lang="en-US" altLang="en-US" sz="2000" baseline="-25000" dirty="0"/>
              <a:t>i+1 </a:t>
            </a:r>
            <a:r>
              <a:rPr lang="en-US" altLang="en-US" sz="2000" dirty="0">
                <a:sym typeface="Symbol" panose="05050102010706020507" pitchFamily="18" charset="2"/>
              </a:rPr>
              <a:t></a:t>
            </a:r>
            <a:r>
              <a:rPr lang="en-US" altLang="en-US" sz="2000" dirty="0"/>
              <a:t> … </a:t>
            </a:r>
            <a:r>
              <a:rPr lang="en-US" altLang="en-US" sz="2000" dirty="0">
                <a:sym typeface="Symbol" panose="05050102010706020507" pitchFamily="18" charset="2"/>
              </a:rPr>
              <a:t></a:t>
            </a:r>
            <a:r>
              <a:rPr lang="en-US" altLang="en-US" sz="2000" dirty="0"/>
              <a:t> </a:t>
            </a:r>
            <a:r>
              <a:rPr lang="en-US" altLang="en-US" sz="2000" dirty="0" err="1">
                <a:latin typeface="Monotype Corsiva" panose="03010101010201010101" pitchFamily="66" charset="0"/>
              </a:rPr>
              <a:t>l</a:t>
            </a:r>
            <a:r>
              <a:rPr lang="en-US" altLang="en-US" sz="2000" baseline="-25000" dirty="0" err="1"/>
              <a:t>k</a:t>
            </a:r>
            <a:r>
              <a:rPr lang="en-US" altLang="en-US" sz="2000" dirty="0"/>
              <a:t> </a:t>
            </a:r>
            <a:r>
              <a:rPr lang="en-US" altLang="en-US" sz="2000" dirty="0">
                <a:sym typeface="Symbol" panose="05050102010706020507" pitchFamily="18" charset="2"/>
              </a:rPr>
              <a:t></a:t>
            </a:r>
            <a:r>
              <a:rPr lang="en-US" altLang="en-US" sz="2000" dirty="0"/>
              <a:t> </a:t>
            </a:r>
            <a:r>
              <a:rPr lang="en-US" altLang="en-US" sz="2000" dirty="0">
                <a:latin typeface="Monotype Corsiva" panose="03010101010201010101" pitchFamily="66" charset="0"/>
              </a:rPr>
              <a:t>m</a:t>
            </a:r>
            <a:r>
              <a:rPr lang="en-US" altLang="en-US" sz="2000" baseline="-25000" dirty="0"/>
              <a:t>1</a:t>
            </a:r>
            <a:r>
              <a:rPr lang="en-US" altLang="en-US" sz="2000" dirty="0"/>
              <a:t> </a:t>
            </a:r>
            <a:r>
              <a:rPr lang="en-US" altLang="en-US" sz="2000" dirty="0">
                <a:sym typeface="Symbol" panose="05050102010706020507" pitchFamily="18" charset="2"/>
              </a:rPr>
              <a:t></a:t>
            </a:r>
            <a:r>
              <a:rPr lang="en-US" altLang="en-US" sz="2000" dirty="0"/>
              <a:t> … </a:t>
            </a:r>
            <a:r>
              <a:rPr lang="en-US" altLang="en-US" sz="2000" dirty="0">
                <a:sym typeface="Symbol" panose="05050102010706020507" pitchFamily="18" charset="2"/>
              </a:rPr>
              <a:t></a:t>
            </a:r>
            <a:r>
              <a:rPr lang="en-US" altLang="en-US" sz="2000" dirty="0"/>
              <a:t> </a:t>
            </a:r>
            <a:r>
              <a:rPr lang="en-US" altLang="en-US" sz="2000" dirty="0">
                <a:latin typeface="Monotype Corsiva" panose="03010101010201010101" pitchFamily="66" charset="0"/>
              </a:rPr>
              <a:t>m</a:t>
            </a:r>
            <a:r>
              <a:rPr lang="en-US" altLang="en-US" sz="2000" baseline="-25000" dirty="0"/>
              <a:t>j-1 </a:t>
            </a:r>
            <a:r>
              <a:rPr lang="en-US" altLang="en-US" sz="2000" dirty="0">
                <a:sym typeface="Symbol" panose="05050102010706020507" pitchFamily="18" charset="2"/>
              </a:rPr>
              <a:t></a:t>
            </a:r>
            <a:r>
              <a:rPr lang="en-US" altLang="en-US" sz="2000" dirty="0"/>
              <a:t> </a:t>
            </a:r>
            <a:r>
              <a:rPr lang="en-US" altLang="en-US" sz="2000" dirty="0">
                <a:latin typeface="Monotype Corsiva" panose="03010101010201010101" pitchFamily="66" charset="0"/>
              </a:rPr>
              <a:t>m</a:t>
            </a:r>
            <a:r>
              <a:rPr lang="en-US" altLang="en-US" sz="2000" baseline="-25000" dirty="0"/>
              <a:t>j+1</a:t>
            </a:r>
            <a:r>
              <a:rPr lang="en-US" altLang="en-US" sz="2000" dirty="0"/>
              <a:t> </a:t>
            </a:r>
            <a:r>
              <a:rPr lang="en-US" altLang="en-US" sz="2000" dirty="0">
                <a:sym typeface="Symbol" panose="05050102010706020507" pitchFamily="18" charset="2"/>
              </a:rPr>
              <a:t></a:t>
            </a:r>
            <a:r>
              <a:rPr lang="en-US" altLang="en-US" sz="2000" dirty="0"/>
              <a:t>... </a:t>
            </a:r>
            <a:r>
              <a:rPr lang="en-US" altLang="en-US" sz="2000" dirty="0">
                <a:sym typeface="Symbol" panose="05050102010706020507" pitchFamily="18" charset="2"/>
              </a:rPr>
              <a:t></a:t>
            </a:r>
            <a:r>
              <a:rPr lang="en-US" altLang="en-US" sz="2000" dirty="0"/>
              <a:t> </a:t>
            </a:r>
            <a:r>
              <a:rPr lang="en-US" altLang="en-US" sz="2000" dirty="0" err="1">
                <a:latin typeface="Monotype Corsiva" panose="03010101010201010101" pitchFamily="66" charset="0"/>
              </a:rPr>
              <a:t>m</a:t>
            </a:r>
            <a:r>
              <a:rPr lang="en-US" altLang="en-US" sz="2000" baseline="-25000" dirty="0" err="1"/>
              <a:t>n</a:t>
            </a:r>
            <a:r>
              <a:rPr lang="en-US" altLang="en-US" sz="2000" dirty="0"/>
              <a:t> </a:t>
            </a:r>
          </a:p>
          <a:p>
            <a:pPr lvl="4">
              <a:lnSpc>
                <a:spcPct val="80000"/>
              </a:lnSpc>
              <a:buFontTx/>
              <a:buNone/>
            </a:pPr>
            <a:r>
              <a:rPr lang="en-US" altLang="en-US" sz="1400" dirty="0"/>
              <a:t>
</a:t>
            </a:r>
          </a:p>
          <a:p>
            <a:pPr>
              <a:lnSpc>
                <a:spcPct val="80000"/>
              </a:lnSpc>
              <a:buFontTx/>
              <a:buNone/>
            </a:pPr>
            <a:r>
              <a:rPr lang="en-US" altLang="en-US" sz="2000" dirty="0"/>
              <a:t>	where </a:t>
            </a:r>
            <a:r>
              <a:rPr lang="en-US" altLang="en-US" sz="2000" dirty="0">
                <a:latin typeface="Monotype Corsiva" panose="03010101010201010101" pitchFamily="66" charset="0"/>
              </a:rPr>
              <a:t>l</a:t>
            </a:r>
            <a:r>
              <a:rPr lang="en-US" altLang="en-US" sz="2000" baseline="-25000" dirty="0"/>
              <a:t>i</a:t>
            </a:r>
            <a:r>
              <a:rPr lang="en-US" altLang="en-US" sz="2000" dirty="0"/>
              <a:t> and </a:t>
            </a:r>
            <a:r>
              <a:rPr lang="en-US" altLang="en-US" sz="2000" dirty="0" err="1">
                <a:latin typeface="Monotype Corsiva" panose="03010101010201010101" pitchFamily="66" charset="0"/>
              </a:rPr>
              <a:t>m</a:t>
            </a:r>
            <a:r>
              <a:rPr lang="en-US" altLang="en-US" sz="2000" baseline="-25000" dirty="0" err="1"/>
              <a:t>j</a:t>
            </a:r>
            <a:r>
              <a:rPr lang="en-US" altLang="en-US" sz="2000" dirty="0"/>
              <a:t> are complementary literals. </a:t>
            </a:r>
            <a:endParaRPr lang="en-US" altLang="en-US" sz="2000" dirty="0" smtClean="0"/>
          </a:p>
          <a:p>
            <a:pPr>
              <a:lnSpc>
                <a:spcPct val="80000"/>
              </a:lnSpc>
              <a:buFontTx/>
              <a:buNone/>
            </a:pPr>
            <a:endParaRPr lang="en-US" altLang="en-US" sz="2000" dirty="0"/>
          </a:p>
          <a:p>
            <a:pPr>
              <a:lnSpc>
                <a:spcPct val="80000"/>
              </a:lnSpc>
              <a:buFontTx/>
              <a:buNone/>
            </a:pPr>
            <a:r>
              <a:rPr lang="en-US" altLang="en-US" sz="2000" dirty="0"/>
              <a:t>	E.g., </a:t>
            </a:r>
            <a:r>
              <a:rPr lang="en-US" altLang="en-US" sz="2000" i="1" dirty="0"/>
              <a:t>P</a:t>
            </a:r>
            <a:r>
              <a:rPr lang="en-US" altLang="en-US" sz="2000" baseline="-25000" dirty="0"/>
              <a:t>1,3</a:t>
            </a:r>
            <a:r>
              <a:rPr lang="en-US" altLang="en-US" sz="2000" dirty="0"/>
              <a:t> </a:t>
            </a:r>
            <a:r>
              <a:rPr lang="en-US" altLang="en-US" sz="2000" dirty="0">
                <a:sym typeface="Symbol" panose="05050102010706020507" pitchFamily="18" charset="2"/>
              </a:rPr>
              <a:t></a:t>
            </a:r>
            <a:r>
              <a:rPr lang="en-US" altLang="en-US" sz="2000" dirty="0"/>
              <a:t> </a:t>
            </a:r>
            <a:r>
              <a:rPr lang="en-US" altLang="en-US" sz="2000" i="1" dirty="0"/>
              <a:t>P</a:t>
            </a:r>
            <a:r>
              <a:rPr lang="en-US" altLang="en-US" sz="2000" baseline="-25000" dirty="0"/>
              <a:t>2,2</a:t>
            </a:r>
            <a:r>
              <a:rPr lang="en-US" altLang="en-US" sz="2000" dirty="0"/>
              <a:t>, 	</a:t>
            </a:r>
            <a:r>
              <a:rPr lang="en-US" altLang="en-US" sz="2000" dirty="0">
                <a:sym typeface="Symbol" panose="05050102010706020507" pitchFamily="18" charset="2"/>
              </a:rPr>
              <a:t></a:t>
            </a:r>
            <a:r>
              <a:rPr lang="en-US" altLang="en-US" sz="2000" i="1" dirty="0"/>
              <a:t>P</a:t>
            </a:r>
            <a:r>
              <a:rPr lang="en-US" altLang="en-US" sz="2000" baseline="-25000" dirty="0"/>
              <a:t>2,2</a:t>
            </a:r>
            <a:r>
              <a:rPr lang="en-US" altLang="en-US" sz="2000" dirty="0"/>
              <a:t>
</a:t>
            </a:r>
            <a:r>
              <a:rPr lang="en-US" altLang="en-US" sz="2000" dirty="0" smtClean="0"/>
              <a:t>     </a:t>
            </a:r>
            <a:r>
              <a:rPr lang="en-US" altLang="en-US" sz="2000" dirty="0"/>
              <a:t>	 	 </a:t>
            </a:r>
            <a:r>
              <a:rPr lang="en-US" altLang="en-US" sz="2000" dirty="0" smtClean="0"/>
              <a:t>                    </a:t>
            </a:r>
          </a:p>
          <a:p>
            <a:pPr>
              <a:lnSpc>
                <a:spcPct val="80000"/>
              </a:lnSpc>
              <a:buFontTx/>
              <a:buNone/>
            </a:pPr>
            <a:r>
              <a:rPr lang="en-US" altLang="en-US" sz="2000" dirty="0"/>
              <a:t> </a:t>
            </a:r>
            <a:r>
              <a:rPr lang="en-US" altLang="en-US" sz="2000" dirty="0" smtClean="0"/>
              <a:t>                        </a:t>
            </a:r>
            <a:r>
              <a:rPr lang="en-US" altLang="en-US" sz="2000" i="1" dirty="0" smtClean="0"/>
              <a:t>P</a:t>
            </a:r>
            <a:r>
              <a:rPr lang="en-US" altLang="en-US" sz="2000" baseline="-25000" dirty="0" smtClean="0"/>
              <a:t>1,3</a:t>
            </a:r>
            <a:r>
              <a:rPr lang="en-US" altLang="en-US" sz="2000" dirty="0"/>
              <a:t>
</a:t>
            </a:r>
          </a:p>
          <a:p>
            <a:pPr lvl="4">
              <a:lnSpc>
                <a:spcPct val="80000"/>
              </a:lnSpc>
              <a:buFontTx/>
              <a:buNone/>
            </a:pPr>
            <a:endParaRPr lang="en-US" altLang="en-US" sz="1400" dirty="0"/>
          </a:p>
          <a:p>
            <a:pPr>
              <a:lnSpc>
                <a:spcPct val="80000"/>
              </a:lnSpc>
            </a:pPr>
            <a:r>
              <a:rPr lang="en-US" altLang="en-US" sz="2000" dirty="0"/>
              <a:t>Resolution is sound and complete </a:t>
            </a:r>
            <a:r>
              <a:rPr lang="en-US" altLang="en-US" sz="2000" dirty="0" smtClean="0"/>
              <a:t>for </a:t>
            </a:r>
            <a:r>
              <a:rPr lang="en-US" altLang="en-US" sz="2000" dirty="0"/>
              <a:t>propositional </a:t>
            </a:r>
            <a:r>
              <a:rPr lang="en-US" altLang="en-US" sz="2000" dirty="0" smtClean="0"/>
              <a:t>logic</a:t>
            </a:r>
            <a:endParaRPr lang="en-US" altLang="en-US" sz="2000" dirty="0"/>
          </a:p>
        </p:txBody>
      </p:sp>
      <p:pic>
        <p:nvPicPr>
          <p:cNvPr id="36868" name="Picture 4" descr="wumpus-seq5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8088" y="1309688"/>
            <a:ext cx="1889125" cy="1895475"/>
          </a:xfrm>
          <a:prstGeom prst="rect">
            <a:avLst/>
          </a:prstGeom>
          <a:noFill/>
          <a:extLst>
            <a:ext uri="{909E8E84-426E-40DD-AFC4-6F175D3DCCD1}">
              <a14:hiddenFill xmlns:a14="http://schemas.microsoft.com/office/drawing/2010/main">
                <a:solidFill>
                  <a:srgbClr val="FFFFFF"/>
                </a:solidFill>
              </a14:hiddenFill>
            </a:ext>
          </a:extLst>
        </p:spPr>
      </p:pic>
      <p:sp>
        <p:nvSpPr>
          <p:cNvPr id="36869" name="Line 5"/>
          <p:cNvSpPr>
            <a:spLocks noChangeShapeType="1"/>
          </p:cNvSpPr>
          <p:nvPr/>
        </p:nvSpPr>
        <p:spPr bwMode="auto">
          <a:xfrm>
            <a:off x="1991544" y="3645024"/>
            <a:ext cx="6477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6870" name="Line 6"/>
          <p:cNvSpPr>
            <a:spLocks noChangeShapeType="1"/>
          </p:cNvSpPr>
          <p:nvPr/>
        </p:nvSpPr>
        <p:spPr bwMode="auto">
          <a:xfrm>
            <a:off x="1487488" y="5085184"/>
            <a:ext cx="2438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 name="Date Placeholder 1"/>
          <p:cNvSpPr>
            <a:spLocks noGrp="1"/>
          </p:cNvSpPr>
          <p:nvPr>
            <p:ph type="dt" sz="half" idx="10"/>
          </p:nvPr>
        </p:nvSpPr>
        <p:spPr/>
        <p:txBody>
          <a:bodyPr/>
          <a:lstStyle/>
          <a:p>
            <a:pPr>
              <a:defRPr/>
            </a:pPr>
            <a:fld id="{D6F44921-176E-425B-BD69-598AA6AF2E95}"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34</a:t>
            </a:fld>
            <a:endParaRPr lang="en-US"/>
          </a:p>
        </p:txBody>
      </p:sp>
    </p:spTree>
    <p:extLst>
      <p:ext uri="{BB962C8B-B14F-4D97-AF65-F5344CB8AC3E}">
        <p14:creationId xmlns:p14="http://schemas.microsoft.com/office/powerpoint/2010/main" val="38187918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a:t>Resolution</a:t>
            </a:r>
          </a:p>
        </p:txBody>
      </p:sp>
      <p:sp>
        <p:nvSpPr>
          <p:cNvPr id="37891" name="Rectangle 3"/>
          <p:cNvSpPr>
            <a:spLocks noGrp="1" noChangeArrowheads="1"/>
          </p:cNvSpPr>
          <p:nvPr>
            <p:ph type="body" idx="1"/>
          </p:nvPr>
        </p:nvSpPr>
        <p:spPr/>
        <p:txBody>
          <a:bodyPr/>
          <a:lstStyle/>
          <a:p>
            <a:pPr>
              <a:buFontTx/>
              <a:buNone/>
            </a:pPr>
            <a:r>
              <a:rPr lang="en-US" altLang="en-US"/>
              <a:t>Soundness of resolution inference rule: </a:t>
            </a:r>
          </a:p>
          <a:p>
            <a:pPr>
              <a:buFontTx/>
              <a:buNone/>
            </a:pPr>
            <a:endParaRPr lang="en-US" altLang="en-US"/>
          </a:p>
          <a:p>
            <a:pPr>
              <a:buFontTx/>
              <a:buNone/>
            </a:pPr>
            <a:r>
              <a:rPr lang="en-US" altLang="en-US" sz="2400">
                <a:latin typeface="Monotype Corsiva" panose="03010101010201010101" pitchFamily="66" charset="0"/>
                <a:sym typeface="Symbol" panose="05050102010706020507" pitchFamily="18" charset="2"/>
              </a:rPr>
              <a:t></a:t>
            </a:r>
            <a:r>
              <a:rPr lang="en-US" altLang="en-US" sz="2400"/>
              <a:t>(</a:t>
            </a:r>
            <a:r>
              <a:rPr lang="en-US" altLang="en-US" sz="2400">
                <a:latin typeface="Monotype Corsiva" panose="03010101010201010101" pitchFamily="66" charset="0"/>
              </a:rPr>
              <a:t>l</a:t>
            </a:r>
            <a:r>
              <a:rPr lang="en-US" altLang="en-US" sz="2400" baseline="-25000"/>
              <a:t>i</a:t>
            </a:r>
            <a:r>
              <a:rPr lang="en-US" altLang="en-US" sz="2400"/>
              <a:t> </a:t>
            </a:r>
            <a:r>
              <a:rPr lang="en-US" altLang="en-US" sz="2400">
                <a:sym typeface="Symbol" panose="05050102010706020507" pitchFamily="18" charset="2"/>
              </a:rPr>
              <a:t></a:t>
            </a:r>
            <a:r>
              <a:rPr lang="en-US" altLang="en-US" sz="2400"/>
              <a:t> … </a:t>
            </a:r>
            <a:r>
              <a:rPr lang="en-US" altLang="en-US" sz="2400">
                <a:sym typeface="Symbol" panose="05050102010706020507" pitchFamily="18" charset="2"/>
              </a:rPr>
              <a:t></a:t>
            </a:r>
            <a:r>
              <a:rPr lang="en-US" altLang="en-US" sz="2400"/>
              <a:t> </a:t>
            </a:r>
            <a:r>
              <a:rPr lang="en-US" altLang="en-US" sz="2400">
                <a:latin typeface="Monotype Corsiva" panose="03010101010201010101" pitchFamily="66" charset="0"/>
              </a:rPr>
              <a:t>l</a:t>
            </a:r>
            <a:r>
              <a:rPr lang="en-US" altLang="en-US" sz="2400" baseline="-25000"/>
              <a:t>i-1 </a:t>
            </a:r>
            <a:r>
              <a:rPr lang="en-US" altLang="en-US" sz="2400">
                <a:sym typeface="Symbol" panose="05050102010706020507" pitchFamily="18" charset="2"/>
              </a:rPr>
              <a:t></a:t>
            </a:r>
            <a:r>
              <a:rPr lang="en-US" altLang="en-US" sz="2400" baseline="-25000"/>
              <a:t> </a:t>
            </a:r>
            <a:r>
              <a:rPr lang="en-US" altLang="en-US" sz="2400">
                <a:latin typeface="Monotype Corsiva" panose="03010101010201010101" pitchFamily="66" charset="0"/>
              </a:rPr>
              <a:t>l</a:t>
            </a:r>
            <a:r>
              <a:rPr lang="en-US" altLang="en-US" sz="2400" baseline="-25000"/>
              <a:t>i+1 </a:t>
            </a:r>
            <a:r>
              <a:rPr lang="en-US" altLang="en-US" sz="2400">
                <a:sym typeface="Symbol" panose="05050102010706020507" pitchFamily="18" charset="2"/>
              </a:rPr>
              <a:t></a:t>
            </a:r>
            <a:r>
              <a:rPr lang="en-US" altLang="en-US" sz="2400"/>
              <a:t> … </a:t>
            </a:r>
            <a:r>
              <a:rPr lang="en-US" altLang="en-US" sz="2400">
                <a:sym typeface="Symbol" panose="05050102010706020507" pitchFamily="18" charset="2"/>
              </a:rPr>
              <a:t></a:t>
            </a:r>
            <a:r>
              <a:rPr lang="en-US" altLang="en-US" sz="2400"/>
              <a:t> </a:t>
            </a:r>
            <a:r>
              <a:rPr lang="en-US" altLang="en-US" sz="2400">
                <a:latin typeface="Monotype Corsiva" panose="03010101010201010101" pitchFamily="66" charset="0"/>
              </a:rPr>
              <a:t>l</a:t>
            </a:r>
            <a:r>
              <a:rPr lang="en-US" altLang="en-US" sz="2400" baseline="-25000"/>
              <a:t>k</a:t>
            </a:r>
            <a:r>
              <a:rPr lang="en-US" altLang="en-US" sz="2400"/>
              <a:t>) </a:t>
            </a:r>
            <a:r>
              <a:rPr lang="en-US" altLang="en-US" sz="2400">
                <a:sym typeface="Symbol" panose="05050102010706020507" pitchFamily="18" charset="2"/>
              </a:rPr>
              <a:t> </a:t>
            </a:r>
            <a:r>
              <a:rPr lang="en-US" altLang="en-US" sz="2400">
                <a:latin typeface="Monotype Corsiva" panose="03010101010201010101" pitchFamily="66" charset="0"/>
              </a:rPr>
              <a:t>l</a:t>
            </a:r>
            <a:r>
              <a:rPr lang="en-US" altLang="en-US" sz="2400" baseline="-25000"/>
              <a:t>i</a:t>
            </a:r>
            <a:endParaRPr lang="en-US" altLang="en-US" sz="2400"/>
          </a:p>
          <a:p>
            <a:pPr>
              <a:buFontTx/>
              <a:buNone/>
            </a:pPr>
            <a:r>
              <a:rPr lang="en-US" altLang="en-US" sz="2400">
                <a:latin typeface="Monotype Corsiva" panose="03010101010201010101" pitchFamily="66" charset="0"/>
                <a:sym typeface="Symbol" panose="05050102010706020507" pitchFamily="18" charset="2"/>
              </a:rPr>
              <a:t>				       </a:t>
            </a:r>
            <a:r>
              <a:rPr lang="en-US" altLang="en-US" sz="2400">
                <a:latin typeface="Monotype Corsiva" panose="03010101010201010101" pitchFamily="66" charset="0"/>
              </a:rPr>
              <a:t>m</a:t>
            </a:r>
            <a:r>
              <a:rPr lang="en-US" altLang="en-US" sz="2400" baseline="-25000"/>
              <a:t>j</a:t>
            </a:r>
            <a:r>
              <a:rPr lang="en-US" altLang="en-US" sz="2400">
                <a:sym typeface="Symbol" panose="05050102010706020507" pitchFamily="18" charset="2"/>
              </a:rPr>
              <a:t>  </a:t>
            </a:r>
            <a:r>
              <a:rPr lang="en-US" altLang="en-US" sz="2400"/>
              <a:t>(</a:t>
            </a:r>
            <a:r>
              <a:rPr lang="en-US" altLang="en-US" sz="2400">
                <a:latin typeface="Monotype Corsiva" panose="03010101010201010101" pitchFamily="66" charset="0"/>
              </a:rPr>
              <a:t>m</a:t>
            </a:r>
            <a:r>
              <a:rPr lang="en-US" altLang="en-US" sz="2400" baseline="-25000"/>
              <a:t>1</a:t>
            </a:r>
            <a:r>
              <a:rPr lang="en-US" altLang="en-US" sz="2400"/>
              <a:t> </a:t>
            </a:r>
            <a:r>
              <a:rPr lang="en-US" altLang="en-US" sz="2400">
                <a:sym typeface="Symbol" panose="05050102010706020507" pitchFamily="18" charset="2"/>
              </a:rPr>
              <a:t></a:t>
            </a:r>
            <a:r>
              <a:rPr lang="en-US" altLang="en-US" sz="2400"/>
              <a:t> … </a:t>
            </a:r>
            <a:r>
              <a:rPr lang="en-US" altLang="en-US" sz="2400">
                <a:sym typeface="Symbol" panose="05050102010706020507" pitchFamily="18" charset="2"/>
              </a:rPr>
              <a:t></a:t>
            </a:r>
            <a:r>
              <a:rPr lang="en-US" altLang="en-US" sz="2400"/>
              <a:t> </a:t>
            </a:r>
            <a:r>
              <a:rPr lang="en-US" altLang="en-US" sz="2400">
                <a:latin typeface="Monotype Corsiva" panose="03010101010201010101" pitchFamily="66" charset="0"/>
              </a:rPr>
              <a:t>m</a:t>
            </a:r>
            <a:r>
              <a:rPr lang="en-US" altLang="en-US" sz="2400" baseline="-25000"/>
              <a:t>j-1 </a:t>
            </a:r>
            <a:r>
              <a:rPr lang="en-US" altLang="en-US" sz="2400">
                <a:sym typeface="Symbol" panose="05050102010706020507" pitchFamily="18" charset="2"/>
              </a:rPr>
              <a:t></a:t>
            </a:r>
            <a:r>
              <a:rPr lang="en-US" altLang="en-US" sz="2400"/>
              <a:t> </a:t>
            </a:r>
            <a:r>
              <a:rPr lang="en-US" altLang="en-US" sz="2400">
                <a:latin typeface="Monotype Corsiva" panose="03010101010201010101" pitchFamily="66" charset="0"/>
              </a:rPr>
              <a:t>m</a:t>
            </a:r>
            <a:r>
              <a:rPr lang="en-US" altLang="en-US" sz="2400" baseline="-25000"/>
              <a:t>j+1</a:t>
            </a:r>
            <a:r>
              <a:rPr lang="en-US" altLang="en-US" sz="2400"/>
              <a:t> </a:t>
            </a:r>
            <a:r>
              <a:rPr lang="en-US" altLang="en-US" sz="2400">
                <a:sym typeface="Symbol" panose="05050102010706020507" pitchFamily="18" charset="2"/>
              </a:rPr>
              <a:t></a:t>
            </a:r>
            <a:r>
              <a:rPr lang="en-US" altLang="en-US" sz="2400"/>
              <a:t>... </a:t>
            </a:r>
            <a:r>
              <a:rPr lang="en-US" altLang="en-US" sz="2400">
                <a:sym typeface="Symbol" panose="05050102010706020507" pitchFamily="18" charset="2"/>
              </a:rPr>
              <a:t></a:t>
            </a:r>
            <a:r>
              <a:rPr lang="en-US" altLang="en-US" sz="2400"/>
              <a:t> </a:t>
            </a:r>
            <a:r>
              <a:rPr lang="en-US" altLang="en-US" sz="2400">
                <a:latin typeface="Monotype Corsiva" panose="03010101010201010101" pitchFamily="66" charset="0"/>
              </a:rPr>
              <a:t>m</a:t>
            </a:r>
            <a:r>
              <a:rPr lang="en-US" altLang="en-US" sz="2400" baseline="-25000"/>
              <a:t>n</a:t>
            </a:r>
            <a:r>
              <a:rPr lang="en-US" altLang="en-US" sz="2400"/>
              <a:t>)</a:t>
            </a:r>
          </a:p>
          <a:p>
            <a:pPr>
              <a:buFontTx/>
              <a:buNone/>
            </a:pPr>
            <a:r>
              <a:rPr lang="en-US" altLang="en-US" sz="2400">
                <a:latin typeface="Monotype Corsiva" panose="03010101010201010101" pitchFamily="66" charset="0"/>
                <a:sym typeface="Symbol" panose="05050102010706020507" pitchFamily="18" charset="2"/>
              </a:rPr>
              <a:t></a:t>
            </a:r>
            <a:r>
              <a:rPr lang="en-US" altLang="en-US" sz="2400"/>
              <a:t>(</a:t>
            </a:r>
            <a:r>
              <a:rPr lang="en-US" altLang="en-US" sz="2400">
                <a:latin typeface="Monotype Corsiva" panose="03010101010201010101" pitchFamily="66" charset="0"/>
              </a:rPr>
              <a:t>l</a:t>
            </a:r>
            <a:r>
              <a:rPr lang="en-US" altLang="en-US" sz="2400" baseline="-25000"/>
              <a:t>i</a:t>
            </a:r>
            <a:r>
              <a:rPr lang="en-US" altLang="en-US" sz="2400"/>
              <a:t> </a:t>
            </a:r>
            <a:r>
              <a:rPr lang="en-US" altLang="en-US" sz="2400">
                <a:sym typeface="Symbol" panose="05050102010706020507" pitchFamily="18" charset="2"/>
              </a:rPr>
              <a:t></a:t>
            </a:r>
            <a:r>
              <a:rPr lang="en-US" altLang="en-US" sz="2400"/>
              <a:t> … </a:t>
            </a:r>
            <a:r>
              <a:rPr lang="en-US" altLang="en-US" sz="2400">
                <a:sym typeface="Symbol" panose="05050102010706020507" pitchFamily="18" charset="2"/>
              </a:rPr>
              <a:t></a:t>
            </a:r>
            <a:r>
              <a:rPr lang="en-US" altLang="en-US" sz="2400"/>
              <a:t> </a:t>
            </a:r>
            <a:r>
              <a:rPr lang="en-US" altLang="en-US" sz="2400">
                <a:latin typeface="Monotype Corsiva" panose="03010101010201010101" pitchFamily="66" charset="0"/>
              </a:rPr>
              <a:t>l</a:t>
            </a:r>
            <a:r>
              <a:rPr lang="en-US" altLang="en-US" sz="2400" baseline="-25000"/>
              <a:t>i-1 </a:t>
            </a:r>
            <a:r>
              <a:rPr lang="en-US" altLang="en-US" sz="2400">
                <a:sym typeface="Symbol" panose="05050102010706020507" pitchFamily="18" charset="2"/>
              </a:rPr>
              <a:t></a:t>
            </a:r>
            <a:r>
              <a:rPr lang="en-US" altLang="en-US" sz="2400" baseline="-25000"/>
              <a:t> </a:t>
            </a:r>
            <a:r>
              <a:rPr lang="en-US" altLang="en-US" sz="2400">
                <a:latin typeface="Monotype Corsiva" panose="03010101010201010101" pitchFamily="66" charset="0"/>
              </a:rPr>
              <a:t>l</a:t>
            </a:r>
            <a:r>
              <a:rPr lang="en-US" altLang="en-US" sz="2400" baseline="-25000"/>
              <a:t>i+1 </a:t>
            </a:r>
            <a:r>
              <a:rPr lang="en-US" altLang="en-US" sz="2400">
                <a:sym typeface="Symbol" panose="05050102010706020507" pitchFamily="18" charset="2"/>
              </a:rPr>
              <a:t></a:t>
            </a:r>
            <a:r>
              <a:rPr lang="en-US" altLang="en-US" sz="2400"/>
              <a:t> … </a:t>
            </a:r>
            <a:r>
              <a:rPr lang="en-US" altLang="en-US" sz="2400">
                <a:sym typeface="Symbol" panose="05050102010706020507" pitchFamily="18" charset="2"/>
              </a:rPr>
              <a:t></a:t>
            </a:r>
            <a:r>
              <a:rPr lang="en-US" altLang="en-US" sz="2400"/>
              <a:t> </a:t>
            </a:r>
            <a:r>
              <a:rPr lang="en-US" altLang="en-US" sz="2400">
                <a:latin typeface="Monotype Corsiva" panose="03010101010201010101" pitchFamily="66" charset="0"/>
              </a:rPr>
              <a:t>l</a:t>
            </a:r>
            <a:r>
              <a:rPr lang="en-US" altLang="en-US" sz="2400" baseline="-25000"/>
              <a:t>k</a:t>
            </a:r>
            <a:r>
              <a:rPr lang="en-US" altLang="en-US" sz="2400"/>
              <a:t>) </a:t>
            </a:r>
            <a:r>
              <a:rPr lang="en-US" altLang="en-US" sz="2400">
                <a:sym typeface="Symbol" panose="05050102010706020507" pitchFamily="18" charset="2"/>
              </a:rPr>
              <a:t> </a:t>
            </a:r>
            <a:r>
              <a:rPr lang="en-US" altLang="en-US" sz="2400"/>
              <a:t>(</a:t>
            </a:r>
            <a:r>
              <a:rPr lang="en-US" altLang="en-US" sz="2400">
                <a:latin typeface="Monotype Corsiva" panose="03010101010201010101" pitchFamily="66" charset="0"/>
              </a:rPr>
              <a:t>m</a:t>
            </a:r>
            <a:r>
              <a:rPr lang="en-US" altLang="en-US" sz="2400" baseline="-25000"/>
              <a:t>1</a:t>
            </a:r>
            <a:r>
              <a:rPr lang="en-US" altLang="en-US" sz="2400"/>
              <a:t> </a:t>
            </a:r>
            <a:r>
              <a:rPr lang="en-US" altLang="en-US" sz="2400">
                <a:sym typeface="Symbol" panose="05050102010706020507" pitchFamily="18" charset="2"/>
              </a:rPr>
              <a:t></a:t>
            </a:r>
            <a:r>
              <a:rPr lang="en-US" altLang="en-US" sz="2400"/>
              <a:t> … </a:t>
            </a:r>
            <a:r>
              <a:rPr lang="en-US" altLang="en-US" sz="2400">
                <a:sym typeface="Symbol" panose="05050102010706020507" pitchFamily="18" charset="2"/>
              </a:rPr>
              <a:t></a:t>
            </a:r>
            <a:r>
              <a:rPr lang="en-US" altLang="en-US" sz="2400"/>
              <a:t> </a:t>
            </a:r>
            <a:r>
              <a:rPr lang="en-US" altLang="en-US" sz="2400">
                <a:latin typeface="Monotype Corsiva" panose="03010101010201010101" pitchFamily="66" charset="0"/>
              </a:rPr>
              <a:t>m</a:t>
            </a:r>
            <a:r>
              <a:rPr lang="en-US" altLang="en-US" sz="2400" baseline="-25000"/>
              <a:t>j-1 </a:t>
            </a:r>
            <a:r>
              <a:rPr lang="en-US" altLang="en-US" sz="2400">
                <a:sym typeface="Symbol" panose="05050102010706020507" pitchFamily="18" charset="2"/>
              </a:rPr>
              <a:t></a:t>
            </a:r>
            <a:r>
              <a:rPr lang="en-US" altLang="en-US" sz="2400"/>
              <a:t> </a:t>
            </a:r>
            <a:r>
              <a:rPr lang="en-US" altLang="en-US" sz="2400">
                <a:latin typeface="Monotype Corsiva" panose="03010101010201010101" pitchFamily="66" charset="0"/>
              </a:rPr>
              <a:t>m</a:t>
            </a:r>
            <a:r>
              <a:rPr lang="en-US" altLang="en-US" sz="2400" baseline="-25000"/>
              <a:t>j+1</a:t>
            </a:r>
            <a:r>
              <a:rPr lang="en-US" altLang="en-US" sz="2400"/>
              <a:t> </a:t>
            </a:r>
            <a:r>
              <a:rPr lang="en-US" altLang="en-US" sz="2400">
                <a:sym typeface="Symbol" panose="05050102010706020507" pitchFamily="18" charset="2"/>
              </a:rPr>
              <a:t></a:t>
            </a:r>
            <a:r>
              <a:rPr lang="en-US" altLang="en-US" sz="2400"/>
              <a:t>... </a:t>
            </a:r>
            <a:r>
              <a:rPr lang="en-US" altLang="en-US" sz="2400">
                <a:sym typeface="Symbol" panose="05050102010706020507" pitchFamily="18" charset="2"/>
              </a:rPr>
              <a:t></a:t>
            </a:r>
            <a:r>
              <a:rPr lang="en-US" altLang="en-US" sz="2400"/>
              <a:t> </a:t>
            </a:r>
            <a:r>
              <a:rPr lang="en-US" altLang="en-US" sz="2400">
                <a:latin typeface="Monotype Corsiva" panose="03010101010201010101" pitchFamily="66" charset="0"/>
              </a:rPr>
              <a:t>m</a:t>
            </a:r>
            <a:r>
              <a:rPr lang="en-US" altLang="en-US" sz="2400" baseline="-25000"/>
              <a:t>n</a:t>
            </a:r>
            <a:r>
              <a:rPr lang="en-US" altLang="en-US" sz="2400"/>
              <a:t>)</a:t>
            </a:r>
          </a:p>
          <a:p>
            <a:pPr algn="ctr">
              <a:buFontTx/>
              <a:buNone/>
            </a:pPr>
            <a:endParaRPr lang="en-US" altLang="en-US" sz="2400"/>
          </a:p>
        </p:txBody>
      </p:sp>
      <p:sp>
        <p:nvSpPr>
          <p:cNvPr id="37892" name="Line 4"/>
          <p:cNvSpPr>
            <a:spLocks noChangeShapeType="1"/>
          </p:cNvSpPr>
          <p:nvPr/>
        </p:nvSpPr>
        <p:spPr bwMode="auto">
          <a:xfrm>
            <a:off x="609600" y="3657600"/>
            <a:ext cx="8305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 name="Date Placeholder 1"/>
          <p:cNvSpPr>
            <a:spLocks noGrp="1"/>
          </p:cNvSpPr>
          <p:nvPr>
            <p:ph type="dt" sz="half" idx="10"/>
          </p:nvPr>
        </p:nvSpPr>
        <p:spPr/>
        <p:txBody>
          <a:bodyPr/>
          <a:lstStyle/>
          <a:p>
            <a:pPr>
              <a:defRPr/>
            </a:pPr>
            <a:fld id="{9810FD84-4AF2-4E0F-9D31-0E0558E4F7E8}"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35</a:t>
            </a:fld>
            <a:endParaRPr lang="en-US"/>
          </a:p>
        </p:txBody>
      </p:sp>
    </p:spTree>
    <p:extLst>
      <p:ext uri="{BB962C8B-B14F-4D97-AF65-F5344CB8AC3E}">
        <p14:creationId xmlns:p14="http://schemas.microsoft.com/office/powerpoint/2010/main" val="301285696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a:t>Conversion to CNF</a:t>
            </a:r>
          </a:p>
        </p:txBody>
      </p:sp>
      <p:sp>
        <p:nvSpPr>
          <p:cNvPr id="38915" name="Rectangle 3"/>
          <p:cNvSpPr>
            <a:spLocks noGrp="1" noChangeArrowheads="1"/>
          </p:cNvSpPr>
          <p:nvPr>
            <p:ph type="body" idx="1"/>
          </p:nvPr>
        </p:nvSpPr>
        <p:spPr/>
        <p:txBody>
          <a:bodyPr>
            <a:normAutofit fontScale="77500" lnSpcReduction="20000"/>
          </a:bodyPr>
          <a:lstStyle/>
          <a:p>
            <a:pPr marL="457200" indent="-457200">
              <a:lnSpc>
                <a:spcPct val="80000"/>
              </a:lnSpc>
              <a:buNone/>
            </a:pPr>
            <a:r>
              <a:rPr lang="en-US" altLang="en-US" sz="2400" dirty="0"/>
              <a:t>B</a:t>
            </a:r>
            <a:r>
              <a:rPr lang="en-US" altLang="en-US" sz="2400" baseline="-25000" dirty="0"/>
              <a:t>1,1</a:t>
            </a:r>
            <a:r>
              <a:rPr lang="en-US" altLang="en-US" sz="2400" dirty="0"/>
              <a:t>  </a:t>
            </a:r>
            <a:r>
              <a:rPr lang="en-US" altLang="en-US" sz="2400" dirty="0">
                <a:sym typeface="Symbol" panose="05050102010706020507" pitchFamily="18" charset="2"/>
              </a:rPr>
              <a:t></a:t>
            </a:r>
            <a:r>
              <a:rPr lang="en-US" altLang="en-US" sz="2400" dirty="0"/>
              <a:t> (P</a:t>
            </a:r>
            <a:r>
              <a:rPr lang="en-US" altLang="en-US" sz="2400" baseline="-25000" dirty="0"/>
              <a:t>1,2</a:t>
            </a:r>
            <a:r>
              <a:rPr lang="en-US" altLang="en-US" sz="2400" dirty="0"/>
              <a:t> </a:t>
            </a:r>
            <a:r>
              <a:rPr lang="en-US" altLang="en-US" sz="2400" dirty="0">
                <a:sym typeface="Symbol" panose="05050102010706020507" pitchFamily="18" charset="2"/>
              </a:rPr>
              <a:t></a:t>
            </a:r>
            <a:r>
              <a:rPr lang="en-US" altLang="en-US" sz="2400" dirty="0"/>
              <a:t> P</a:t>
            </a:r>
            <a:r>
              <a:rPr lang="en-US" altLang="en-US" sz="2400" baseline="-25000" dirty="0"/>
              <a:t>2,1</a:t>
            </a:r>
            <a:r>
              <a:rPr lang="en-US" altLang="en-US" sz="2400" dirty="0"/>
              <a:t>)</a:t>
            </a:r>
            <a:r>
              <a:rPr lang="el-GR" altLang="en-US" sz="2400" dirty="0">
                <a:cs typeface="Arial" panose="020B0604020202020204" pitchFamily="34" charset="0"/>
              </a:rPr>
              <a:t>β</a:t>
            </a:r>
            <a:r>
              <a:rPr lang="en-US" altLang="en-US" sz="2400" dirty="0"/>
              <a:t>
</a:t>
            </a:r>
          </a:p>
          <a:p>
            <a:pPr marL="457200" indent="-457200">
              <a:lnSpc>
                <a:spcPct val="80000"/>
              </a:lnSpc>
              <a:buNone/>
            </a:pPr>
            <a:endParaRPr lang="en-US" altLang="en-US" sz="2400" dirty="0"/>
          </a:p>
          <a:p>
            <a:pPr marL="457200" indent="-457200">
              <a:lnSpc>
                <a:spcPct val="80000"/>
              </a:lnSpc>
              <a:buFontTx/>
              <a:buAutoNum type="arabicPeriod"/>
            </a:pPr>
            <a:r>
              <a:rPr lang="en-US" altLang="en-US" sz="2400" dirty="0"/>
              <a:t>Eliminate </a:t>
            </a:r>
            <a:r>
              <a:rPr lang="en-US" altLang="en-US" sz="2400" dirty="0">
                <a:sym typeface="Symbol" panose="05050102010706020507" pitchFamily="18" charset="2"/>
              </a:rPr>
              <a:t>,</a:t>
            </a:r>
            <a:r>
              <a:rPr lang="en-US" altLang="en-US" sz="2400" dirty="0"/>
              <a:t> replacing α </a:t>
            </a:r>
            <a:r>
              <a:rPr lang="en-US" altLang="en-US" sz="2400" dirty="0">
                <a:sym typeface="Symbol" panose="05050102010706020507" pitchFamily="18" charset="2"/>
              </a:rPr>
              <a:t></a:t>
            </a:r>
            <a:r>
              <a:rPr lang="en-US" altLang="en-US" sz="2400" dirty="0"/>
              <a:t> β with (α </a:t>
            </a:r>
            <a:r>
              <a:rPr lang="en-US" altLang="en-US" sz="2400" dirty="0">
                <a:sym typeface="Symbol" panose="05050102010706020507" pitchFamily="18" charset="2"/>
              </a:rPr>
              <a:t></a:t>
            </a:r>
            <a:r>
              <a:rPr lang="en-US" altLang="en-US" sz="2400" dirty="0"/>
              <a:t> β)</a:t>
            </a:r>
            <a:r>
              <a:rPr lang="en-US" altLang="en-US" sz="2400" dirty="0">
                <a:sym typeface="Symbol" panose="05050102010706020507" pitchFamily="18" charset="2"/>
              </a:rPr>
              <a:t></a:t>
            </a:r>
            <a:r>
              <a:rPr lang="en-US" altLang="en-US" sz="2400" dirty="0"/>
              <a:t>(β </a:t>
            </a:r>
            <a:r>
              <a:rPr lang="en-US" altLang="en-US" sz="2400" dirty="0">
                <a:sym typeface="Symbol" panose="05050102010706020507" pitchFamily="18" charset="2"/>
              </a:rPr>
              <a:t></a:t>
            </a:r>
            <a:r>
              <a:rPr lang="en-US" altLang="en-US" sz="2400" dirty="0"/>
              <a:t> α</a:t>
            </a:r>
            <a:r>
              <a:rPr lang="en-US" altLang="en-US" sz="2400" dirty="0" smtClean="0"/>
              <a:t>).</a:t>
            </a:r>
            <a:endParaRPr lang="en-US" altLang="en-US" sz="2400" dirty="0"/>
          </a:p>
          <a:p>
            <a:pPr marL="838200" lvl="1" indent="-381000">
              <a:lnSpc>
                <a:spcPct val="80000"/>
              </a:lnSpc>
              <a:buNone/>
            </a:pPr>
            <a:r>
              <a:rPr lang="en-US" altLang="en-US" sz="2000" dirty="0"/>
              <a:t>(B</a:t>
            </a:r>
            <a:r>
              <a:rPr lang="en-US" altLang="en-US" sz="2000" baseline="-25000" dirty="0"/>
              <a:t>1,1</a:t>
            </a:r>
            <a:r>
              <a:rPr lang="en-US" altLang="en-US" sz="2000" dirty="0"/>
              <a:t> </a:t>
            </a:r>
            <a:r>
              <a:rPr lang="en-US" altLang="en-US" sz="2000" dirty="0">
                <a:sym typeface="Symbol" panose="05050102010706020507" pitchFamily="18" charset="2"/>
              </a:rPr>
              <a:t></a:t>
            </a:r>
            <a:r>
              <a:rPr lang="en-US" altLang="en-US" sz="2000" dirty="0"/>
              <a:t> (P</a:t>
            </a:r>
            <a:r>
              <a:rPr lang="en-US" altLang="en-US" sz="2000" baseline="-25000" dirty="0"/>
              <a:t>1,2</a:t>
            </a:r>
            <a:r>
              <a:rPr lang="en-US" altLang="en-US" sz="2000" dirty="0"/>
              <a:t> </a:t>
            </a:r>
            <a:r>
              <a:rPr lang="en-US" altLang="en-US" sz="2000" dirty="0">
                <a:sym typeface="Symbol" panose="05050102010706020507" pitchFamily="18" charset="2"/>
              </a:rPr>
              <a:t></a:t>
            </a:r>
            <a:r>
              <a:rPr lang="en-US" altLang="en-US" sz="2000" dirty="0"/>
              <a:t> P</a:t>
            </a:r>
            <a:r>
              <a:rPr lang="en-US" altLang="en-US" sz="2000" baseline="-25000" dirty="0"/>
              <a:t>2,1</a:t>
            </a:r>
            <a:r>
              <a:rPr lang="en-US" altLang="en-US" sz="2000" dirty="0"/>
              <a:t>)) </a:t>
            </a:r>
            <a:r>
              <a:rPr lang="en-US" altLang="en-US" sz="2000" dirty="0">
                <a:sym typeface="Symbol" panose="05050102010706020507" pitchFamily="18" charset="2"/>
              </a:rPr>
              <a:t></a:t>
            </a:r>
            <a:r>
              <a:rPr lang="en-US" altLang="en-US" sz="2000" dirty="0"/>
              <a:t> ((P</a:t>
            </a:r>
            <a:r>
              <a:rPr lang="en-US" altLang="en-US" sz="2000" baseline="-25000" dirty="0"/>
              <a:t>1,2</a:t>
            </a:r>
            <a:r>
              <a:rPr lang="en-US" altLang="en-US" sz="2000" dirty="0"/>
              <a:t> </a:t>
            </a:r>
            <a:r>
              <a:rPr lang="en-US" altLang="en-US" sz="2000" dirty="0">
                <a:sym typeface="Symbol" panose="05050102010706020507" pitchFamily="18" charset="2"/>
              </a:rPr>
              <a:t></a:t>
            </a:r>
            <a:r>
              <a:rPr lang="en-US" altLang="en-US" sz="2000" dirty="0"/>
              <a:t> P</a:t>
            </a:r>
            <a:r>
              <a:rPr lang="en-US" altLang="en-US" sz="2000" baseline="-25000" dirty="0"/>
              <a:t>2,1</a:t>
            </a:r>
            <a:r>
              <a:rPr lang="en-US" altLang="en-US" sz="2000" dirty="0"/>
              <a:t>) </a:t>
            </a:r>
            <a:r>
              <a:rPr lang="en-US" altLang="en-US" sz="2000" dirty="0">
                <a:sym typeface="Symbol" panose="05050102010706020507" pitchFamily="18" charset="2"/>
              </a:rPr>
              <a:t></a:t>
            </a:r>
            <a:r>
              <a:rPr lang="en-US" altLang="en-US" sz="2000" dirty="0"/>
              <a:t> B</a:t>
            </a:r>
            <a:r>
              <a:rPr lang="en-US" altLang="en-US" sz="2000" baseline="-25000" dirty="0"/>
              <a:t>1,1</a:t>
            </a:r>
            <a:r>
              <a:rPr lang="en-US" altLang="en-US" sz="2000" dirty="0"/>
              <a:t>)
</a:t>
            </a:r>
          </a:p>
          <a:p>
            <a:pPr marL="2133600" lvl="4" indent="-304800">
              <a:lnSpc>
                <a:spcPct val="80000"/>
              </a:lnSpc>
              <a:buNone/>
            </a:pPr>
            <a:endParaRPr lang="en-US" altLang="en-US" sz="1600" dirty="0"/>
          </a:p>
          <a:p>
            <a:pPr marL="457200" indent="-457200">
              <a:lnSpc>
                <a:spcPct val="80000"/>
              </a:lnSpc>
              <a:buNone/>
            </a:pPr>
            <a:r>
              <a:rPr lang="en-US" altLang="en-US" sz="2400" dirty="0"/>
              <a:t>2. Eliminate </a:t>
            </a:r>
            <a:r>
              <a:rPr lang="en-US" altLang="en-US" sz="2400" dirty="0">
                <a:sym typeface="Symbol" panose="05050102010706020507" pitchFamily="18" charset="2"/>
              </a:rPr>
              <a:t>, r</a:t>
            </a:r>
            <a:r>
              <a:rPr lang="en-US" altLang="en-US" sz="2400" dirty="0"/>
              <a:t>eplacing α </a:t>
            </a:r>
            <a:r>
              <a:rPr lang="en-US" altLang="en-US" sz="2400" dirty="0">
                <a:sym typeface="Symbol" panose="05050102010706020507" pitchFamily="18" charset="2"/>
              </a:rPr>
              <a:t></a:t>
            </a:r>
            <a:r>
              <a:rPr lang="en-US" altLang="en-US" sz="2400" dirty="0"/>
              <a:t> β with </a:t>
            </a:r>
            <a:r>
              <a:rPr lang="en-US" altLang="en-US" sz="2400" dirty="0">
                <a:sym typeface="Symbol" panose="05050102010706020507" pitchFamily="18" charset="2"/>
              </a:rPr>
              <a:t></a:t>
            </a:r>
            <a:r>
              <a:rPr lang="en-US" altLang="en-US" sz="2400" dirty="0"/>
              <a:t>α</a:t>
            </a:r>
            <a:r>
              <a:rPr lang="en-US" altLang="en-US" sz="2400" dirty="0">
                <a:sym typeface="Symbol" panose="05050102010706020507" pitchFamily="18" charset="2"/>
              </a:rPr>
              <a:t></a:t>
            </a:r>
            <a:r>
              <a:rPr lang="en-US" altLang="en-US" sz="2400" dirty="0"/>
              <a:t> β.
</a:t>
            </a:r>
          </a:p>
          <a:p>
            <a:pPr marL="838200" lvl="1" indent="-381000">
              <a:lnSpc>
                <a:spcPct val="80000"/>
              </a:lnSpc>
              <a:buNone/>
            </a:pPr>
            <a:r>
              <a:rPr lang="en-US" altLang="en-US" sz="2000" dirty="0"/>
              <a:t>(</a:t>
            </a:r>
            <a:r>
              <a:rPr lang="en-US" altLang="en-US" sz="2000" dirty="0">
                <a:sym typeface="Symbol" panose="05050102010706020507" pitchFamily="18" charset="2"/>
              </a:rPr>
              <a:t></a:t>
            </a:r>
            <a:r>
              <a:rPr lang="en-US" altLang="en-US" sz="2000" dirty="0"/>
              <a:t>B</a:t>
            </a:r>
            <a:r>
              <a:rPr lang="en-US" altLang="en-US" sz="2000" baseline="-25000" dirty="0"/>
              <a:t>1,1</a:t>
            </a:r>
            <a:r>
              <a:rPr lang="en-US" altLang="en-US" sz="2000" dirty="0"/>
              <a:t> </a:t>
            </a:r>
            <a:r>
              <a:rPr lang="en-US" altLang="en-US" sz="2000" dirty="0">
                <a:sym typeface="Symbol" panose="05050102010706020507" pitchFamily="18" charset="2"/>
              </a:rPr>
              <a:t></a:t>
            </a:r>
            <a:r>
              <a:rPr lang="en-US" altLang="en-US" sz="2000" dirty="0"/>
              <a:t> P</a:t>
            </a:r>
            <a:r>
              <a:rPr lang="en-US" altLang="en-US" sz="2000" baseline="-25000" dirty="0"/>
              <a:t>1,2</a:t>
            </a:r>
            <a:r>
              <a:rPr lang="en-US" altLang="en-US" sz="2000" dirty="0"/>
              <a:t> </a:t>
            </a:r>
            <a:r>
              <a:rPr lang="en-US" altLang="en-US" sz="2000" dirty="0">
                <a:sym typeface="Symbol" panose="05050102010706020507" pitchFamily="18" charset="2"/>
              </a:rPr>
              <a:t></a:t>
            </a:r>
            <a:r>
              <a:rPr lang="en-US" altLang="en-US" sz="2000" dirty="0"/>
              <a:t> P</a:t>
            </a:r>
            <a:r>
              <a:rPr lang="en-US" altLang="en-US" sz="2000" baseline="-25000" dirty="0"/>
              <a:t>2,1</a:t>
            </a:r>
            <a:r>
              <a:rPr lang="en-US" altLang="en-US" sz="2000" dirty="0"/>
              <a:t>) </a:t>
            </a:r>
            <a:r>
              <a:rPr lang="en-US" altLang="en-US" sz="2000" dirty="0">
                <a:sym typeface="Symbol" panose="05050102010706020507" pitchFamily="18" charset="2"/>
              </a:rPr>
              <a:t></a:t>
            </a:r>
            <a:r>
              <a:rPr lang="en-US" altLang="en-US" sz="2000" dirty="0"/>
              <a:t> (</a:t>
            </a:r>
            <a:r>
              <a:rPr lang="en-US" altLang="en-US" sz="2000" dirty="0">
                <a:sym typeface="Symbol" panose="05050102010706020507" pitchFamily="18" charset="2"/>
              </a:rPr>
              <a:t></a:t>
            </a:r>
            <a:r>
              <a:rPr lang="en-US" altLang="en-US" sz="2000" dirty="0"/>
              <a:t>(P</a:t>
            </a:r>
            <a:r>
              <a:rPr lang="en-US" altLang="en-US" sz="2000" baseline="-25000" dirty="0"/>
              <a:t>1,2</a:t>
            </a:r>
            <a:r>
              <a:rPr lang="en-US" altLang="en-US" sz="2000" dirty="0"/>
              <a:t> </a:t>
            </a:r>
            <a:r>
              <a:rPr lang="en-US" altLang="en-US" sz="2000" dirty="0">
                <a:sym typeface="Symbol" panose="05050102010706020507" pitchFamily="18" charset="2"/>
              </a:rPr>
              <a:t> </a:t>
            </a:r>
            <a:r>
              <a:rPr lang="en-US" altLang="en-US" sz="2000" dirty="0"/>
              <a:t>P</a:t>
            </a:r>
            <a:r>
              <a:rPr lang="en-US" altLang="en-US" sz="2000" baseline="-25000" dirty="0"/>
              <a:t>2,1</a:t>
            </a:r>
            <a:r>
              <a:rPr lang="en-US" altLang="en-US" sz="2000" dirty="0"/>
              <a:t>) </a:t>
            </a:r>
            <a:r>
              <a:rPr lang="en-US" altLang="en-US" sz="2000" dirty="0">
                <a:sym typeface="Symbol" panose="05050102010706020507" pitchFamily="18" charset="2"/>
              </a:rPr>
              <a:t></a:t>
            </a:r>
            <a:r>
              <a:rPr lang="en-US" altLang="en-US" sz="2000" dirty="0"/>
              <a:t> B</a:t>
            </a:r>
            <a:r>
              <a:rPr lang="en-US" altLang="en-US" sz="2000" baseline="-25000" dirty="0"/>
              <a:t>1,1</a:t>
            </a:r>
            <a:r>
              <a:rPr lang="en-US" altLang="en-US" sz="2000" dirty="0"/>
              <a:t>)
</a:t>
            </a:r>
          </a:p>
          <a:p>
            <a:pPr marL="2133600" lvl="4" indent="-304800">
              <a:lnSpc>
                <a:spcPct val="80000"/>
              </a:lnSpc>
              <a:buNone/>
            </a:pPr>
            <a:endParaRPr lang="en-US" altLang="en-US" sz="1600" dirty="0"/>
          </a:p>
          <a:p>
            <a:pPr marL="457200" indent="-457200">
              <a:lnSpc>
                <a:spcPct val="80000"/>
              </a:lnSpc>
              <a:buNone/>
            </a:pPr>
            <a:r>
              <a:rPr lang="en-US" altLang="en-US" sz="2400" dirty="0"/>
              <a:t>3. Move </a:t>
            </a:r>
            <a:r>
              <a:rPr lang="en-US" altLang="en-US" sz="2400" dirty="0">
                <a:sym typeface="Symbol" panose="05050102010706020507" pitchFamily="18" charset="2"/>
              </a:rPr>
              <a:t></a:t>
            </a:r>
            <a:r>
              <a:rPr lang="en-US" altLang="en-US" sz="2400" dirty="0"/>
              <a:t> inwards using de Morgan's rules and double-negation:
</a:t>
            </a:r>
          </a:p>
          <a:p>
            <a:pPr marL="838200" lvl="1" indent="-381000">
              <a:lnSpc>
                <a:spcPct val="80000"/>
              </a:lnSpc>
              <a:buNone/>
            </a:pPr>
            <a:r>
              <a:rPr lang="en-US" altLang="en-US" sz="2000" dirty="0"/>
              <a:t>(</a:t>
            </a:r>
            <a:r>
              <a:rPr lang="en-US" altLang="en-US" sz="2000" dirty="0">
                <a:sym typeface="Symbol" panose="05050102010706020507" pitchFamily="18" charset="2"/>
              </a:rPr>
              <a:t></a:t>
            </a:r>
            <a:r>
              <a:rPr lang="en-US" altLang="en-US" sz="2000" dirty="0"/>
              <a:t>B</a:t>
            </a:r>
            <a:r>
              <a:rPr lang="en-US" altLang="en-US" sz="2000" baseline="-25000" dirty="0"/>
              <a:t>1,1 </a:t>
            </a:r>
            <a:r>
              <a:rPr lang="en-US" altLang="en-US" sz="2000" dirty="0">
                <a:sym typeface="Symbol" panose="05050102010706020507" pitchFamily="18" charset="2"/>
              </a:rPr>
              <a:t></a:t>
            </a:r>
            <a:r>
              <a:rPr lang="en-US" altLang="en-US" sz="2000" dirty="0"/>
              <a:t> P</a:t>
            </a:r>
            <a:r>
              <a:rPr lang="en-US" altLang="en-US" sz="2000" baseline="-25000" dirty="0"/>
              <a:t>1,2</a:t>
            </a:r>
            <a:r>
              <a:rPr lang="en-US" altLang="en-US" sz="2000" dirty="0"/>
              <a:t> </a:t>
            </a:r>
            <a:r>
              <a:rPr lang="en-US" altLang="en-US" sz="2000" dirty="0">
                <a:sym typeface="Symbol" panose="05050102010706020507" pitchFamily="18" charset="2"/>
              </a:rPr>
              <a:t></a:t>
            </a:r>
            <a:r>
              <a:rPr lang="en-US" altLang="en-US" sz="2000" dirty="0"/>
              <a:t> P</a:t>
            </a:r>
            <a:r>
              <a:rPr lang="en-US" altLang="en-US" sz="2000" baseline="-25000" dirty="0"/>
              <a:t>2,1</a:t>
            </a:r>
            <a:r>
              <a:rPr lang="en-US" altLang="en-US" sz="2000" dirty="0"/>
              <a:t>) </a:t>
            </a:r>
            <a:r>
              <a:rPr lang="en-US" altLang="en-US" sz="2000" dirty="0">
                <a:sym typeface="Symbol" panose="05050102010706020507" pitchFamily="18" charset="2"/>
              </a:rPr>
              <a:t></a:t>
            </a:r>
            <a:r>
              <a:rPr lang="en-US" altLang="en-US" sz="2000" dirty="0"/>
              <a:t> ((</a:t>
            </a:r>
            <a:r>
              <a:rPr lang="en-US" altLang="en-US" sz="2000" dirty="0">
                <a:sym typeface="Symbol" panose="05050102010706020507" pitchFamily="18" charset="2"/>
              </a:rPr>
              <a:t></a:t>
            </a:r>
            <a:r>
              <a:rPr lang="en-US" altLang="en-US" sz="2000" dirty="0"/>
              <a:t>P</a:t>
            </a:r>
            <a:r>
              <a:rPr lang="en-US" altLang="en-US" sz="2000" baseline="-25000" dirty="0"/>
              <a:t>1,2 </a:t>
            </a:r>
            <a:r>
              <a:rPr lang="en-US" altLang="en-US" sz="2000" dirty="0">
                <a:sym typeface="Symbol" panose="05050102010706020507" pitchFamily="18" charset="2"/>
              </a:rPr>
              <a:t></a:t>
            </a:r>
            <a:r>
              <a:rPr lang="en-US" altLang="en-US" sz="2000" dirty="0"/>
              <a:t> </a:t>
            </a:r>
            <a:r>
              <a:rPr lang="en-US" altLang="en-US" sz="2000" dirty="0">
                <a:sym typeface="Symbol" panose="05050102010706020507" pitchFamily="18" charset="2"/>
              </a:rPr>
              <a:t></a:t>
            </a:r>
            <a:r>
              <a:rPr lang="en-US" altLang="en-US" sz="2000" dirty="0"/>
              <a:t>P</a:t>
            </a:r>
            <a:r>
              <a:rPr lang="en-US" altLang="en-US" sz="2000" baseline="-25000" dirty="0"/>
              <a:t>2,1</a:t>
            </a:r>
            <a:r>
              <a:rPr lang="en-US" altLang="en-US" sz="2000" dirty="0"/>
              <a:t>) </a:t>
            </a:r>
            <a:r>
              <a:rPr lang="en-US" altLang="en-US" sz="2000" dirty="0">
                <a:sym typeface="Symbol" panose="05050102010706020507" pitchFamily="18" charset="2"/>
              </a:rPr>
              <a:t></a:t>
            </a:r>
            <a:r>
              <a:rPr lang="en-US" altLang="en-US" sz="2000" dirty="0"/>
              <a:t> B</a:t>
            </a:r>
            <a:r>
              <a:rPr lang="en-US" altLang="en-US" sz="2000" baseline="-25000" dirty="0"/>
              <a:t>1,1</a:t>
            </a:r>
            <a:r>
              <a:rPr lang="en-US" altLang="en-US" sz="2000" dirty="0"/>
              <a:t>)
</a:t>
            </a:r>
          </a:p>
          <a:p>
            <a:pPr marL="2133600" lvl="4" indent="-304800">
              <a:lnSpc>
                <a:spcPct val="80000"/>
              </a:lnSpc>
              <a:buNone/>
            </a:pPr>
            <a:endParaRPr lang="en-US" altLang="en-US" sz="1600" dirty="0"/>
          </a:p>
          <a:p>
            <a:pPr marL="457200" indent="-457200">
              <a:lnSpc>
                <a:spcPct val="80000"/>
              </a:lnSpc>
              <a:buNone/>
            </a:pPr>
            <a:r>
              <a:rPr lang="en-US" altLang="en-US" sz="2400" dirty="0"/>
              <a:t>4. Apply </a:t>
            </a:r>
            <a:r>
              <a:rPr lang="en-US" altLang="en-US" sz="2400" dirty="0" err="1"/>
              <a:t>distributivity</a:t>
            </a:r>
            <a:r>
              <a:rPr lang="en-US" altLang="en-US" sz="2400" dirty="0"/>
              <a:t> law (</a:t>
            </a:r>
            <a:r>
              <a:rPr lang="en-US" altLang="en-US" sz="2400" dirty="0">
                <a:sym typeface="Symbol" panose="05050102010706020507" pitchFamily="18" charset="2"/>
              </a:rPr>
              <a:t></a:t>
            </a:r>
            <a:r>
              <a:rPr lang="en-US" altLang="en-US" sz="2400" dirty="0"/>
              <a:t> over </a:t>
            </a:r>
            <a:r>
              <a:rPr lang="en-US" altLang="en-US" sz="2400" dirty="0">
                <a:sym typeface="Symbol" panose="05050102010706020507" pitchFamily="18" charset="2"/>
              </a:rPr>
              <a:t></a:t>
            </a:r>
            <a:r>
              <a:rPr lang="en-US" altLang="en-US" sz="2400" dirty="0"/>
              <a:t>) and flatten:
</a:t>
            </a:r>
          </a:p>
          <a:p>
            <a:pPr marL="838200" lvl="1" indent="-381000">
              <a:lnSpc>
                <a:spcPct val="80000"/>
              </a:lnSpc>
              <a:buNone/>
            </a:pPr>
            <a:r>
              <a:rPr lang="en-US" altLang="en-US" sz="2000" dirty="0"/>
              <a:t>(</a:t>
            </a:r>
            <a:r>
              <a:rPr lang="en-US" altLang="en-US" sz="2000" dirty="0">
                <a:sym typeface="Symbol" panose="05050102010706020507" pitchFamily="18" charset="2"/>
              </a:rPr>
              <a:t></a:t>
            </a:r>
            <a:r>
              <a:rPr lang="en-US" altLang="en-US" sz="2000" dirty="0"/>
              <a:t>B</a:t>
            </a:r>
            <a:r>
              <a:rPr lang="en-US" altLang="en-US" sz="2000" baseline="-25000" dirty="0"/>
              <a:t>1,1</a:t>
            </a:r>
            <a:r>
              <a:rPr lang="en-US" altLang="en-US" sz="2000" dirty="0"/>
              <a:t> </a:t>
            </a:r>
            <a:r>
              <a:rPr lang="en-US" altLang="en-US" sz="2000" dirty="0">
                <a:sym typeface="Symbol" panose="05050102010706020507" pitchFamily="18" charset="2"/>
              </a:rPr>
              <a:t></a:t>
            </a:r>
            <a:r>
              <a:rPr lang="en-US" altLang="en-US" sz="2000" dirty="0"/>
              <a:t> P</a:t>
            </a:r>
            <a:r>
              <a:rPr lang="en-US" altLang="en-US" sz="2000" baseline="-25000" dirty="0"/>
              <a:t>1,2</a:t>
            </a:r>
            <a:r>
              <a:rPr lang="en-US" altLang="en-US" sz="2000" dirty="0"/>
              <a:t> </a:t>
            </a:r>
            <a:r>
              <a:rPr lang="en-US" altLang="en-US" sz="2000" dirty="0">
                <a:sym typeface="Symbol" panose="05050102010706020507" pitchFamily="18" charset="2"/>
              </a:rPr>
              <a:t></a:t>
            </a:r>
            <a:r>
              <a:rPr lang="en-US" altLang="en-US" sz="2000" dirty="0"/>
              <a:t> P</a:t>
            </a:r>
            <a:r>
              <a:rPr lang="en-US" altLang="en-US" sz="2000" baseline="-25000" dirty="0"/>
              <a:t>2,1</a:t>
            </a:r>
            <a:r>
              <a:rPr lang="en-US" altLang="en-US" sz="2000" dirty="0"/>
              <a:t>) </a:t>
            </a:r>
            <a:r>
              <a:rPr lang="en-US" altLang="en-US" sz="2000" dirty="0">
                <a:sym typeface="Symbol" panose="05050102010706020507" pitchFamily="18" charset="2"/>
              </a:rPr>
              <a:t></a:t>
            </a:r>
            <a:r>
              <a:rPr lang="en-US" altLang="en-US" sz="2000" dirty="0"/>
              <a:t> (</a:t>
            </a:r>
            <a:r>
              <a:rPr lang="en-US" altLang="en-US" sz="2000" dirty="0">
                <a:sym typeface="Symbol" panose="05050102010706020507" pitchFamily="18" charset="2"/>
              </a:rPr>
              <a:t></a:t>
            </a:r>
            <a:r>
              <a:rPr lang="en-US" altLang="en-US" sz="2000" dirty="0"/>
              <a:t>P</a:t>
            </a:r>
            <a:r>
              <a:rPr lang="en-US" altLang="en-US" sz="2000" baseline="-25000" dirty="0"/>
              <a:t>1,2 </a:t>
            </a:r>
            <a:r>
              <a:rPr lang="en-US" altLang="en-US" sz="2000" dirty="0">
                <a:sym typeface="Symbol" panose="05050102010706020507" pitchFamily="18" charset="2"/>
              </a:rPr>
              <a:t></a:t>
            </a:r>
            <a:r>
              <a:rPr lang="en-US" altLang="en-US" sz="2000" dirty="0"/>
              <a:t> B</a:t>
            </a:r>
            <a:r>
              <a:rPr lang="en-US" altLang="en-US" sz="2000" baseline="-25000" dirty="0"/>
              <a:t>1,1</a:t>
            </a:r>
            <a:r>
              <a:rPr lang="en-US" altLang="en-US" sz="2000" dirty="0"/>
              <a:t>) </a:t>
            </a:r>
            <a:r>
              <a:rPr lang="en-US" altLang="en-US" sz="2000" dirty="0">
                <a:sym typeface="Symbol" panose="05050102010706020507" pitchFamily="18" charset="2"/>
              </a:rPr>
              <a:t></a:t>
            </a:r>
            <a:r>
              <a:rPr lang="en-US" altLang="en-US" sz="2000" dirty="0"/>
              <a:t> (</a:t>
            </a:r>
            <a:r>
              <a:rPr lang="en-US" altLang="en-US" sz="2000" dirty="0">
                <a:sym typeface="Symbol" panose="05050102010706020507" pitchFamily="18" charset="2"/>
              </a:rPr>
              <a:t></a:t>
            </a:r>
            <a:r>
              <a:rPr lang="en-US" altLang="en-US" sz="2000" dirty="0"/>
              <a:t>P</a:t>
            </a:r>
            <a:r>
              <a:rPr lang="en-US" altLang="en-US" sz="2000" baseline="-25000" dirty="0"/>
              <a:t>2,1</a:t>
            </a:r>
            <a:r>
              <a:rPr lang="en-US" altLang="en-US" sz="2000" dirty="0"/>
              <a:t> </a:t>
            </a:r>
            <a:r>
              <a:rPr lang="en-US" altLang="en-US" sz="2000" dirty="0">
                <a:sym typeface="Symbol" panose="05050102010706020507" pitchFamily="18" charset="2"/>
              </a:rPr>
              <a:t></a:t>
            </a:r>
            <a:r>
              <a:rPr lang="en-US" altLang="en-US" sz="2000" dirty="0"/>
              <a:t> B</a:t>
            </a:r>
            <a:r>
              <a:rPr lang="en-US" altLang="en-US" sz="2000" baseline="-25000" dirty="0"/>
              <a:t>1,1</a:t>
            </a:r>
            <a:r>
              <a:rPr lang="en-US" altLang="en-US" sz="2000" dirty="0"/>
              <a:t>)
</a:t>
            </a:r>
          </a:p>
        </p:txBody>
      </p:sp>
      <p:sp>
        <p:nvSpPr>
          <p:cNvPr id="2" name="Date Placeholder 1"/>
          <p:cNvSpPr>
            <a:spLocks noGrp="1"/>
          </p:cNvSpPr>
          <p:nvPr>
            <p:ph type="dt" sz="half" idx="10"/>
          </p:nvPr>
        </p:nvSpPr>
        <p:spPr/>
        <p:txBody>
          <a:bodyPr/>
          <a:lstStyle/>
          <a:p>
            <a:pPr>
              <a:defRPr/>
            </a:pPr>
            <a:fld id="{62E98EFA-16B3-43F8-9D87-B629E4A0FE0B}"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36</a:t>
            </a:fld>
            <a:endParaRPr lang="en-US"/>
          </a:p>
        </p:txBody>
      </p:sp>
    </p:spTree>
    <p:extLst>
      <p:ext uri="{BB962C8B-B14F-4D97-AF65-F5344CB8AC3E}">
        <p14:creationId xmlns:p14="http://schemas.microsoft.com/office/powerpoint/2010/main" val="33623207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a:t>Resolution algorithm</a:t>
            </a:r>
          </a:p>
        </p:txBody>
      </p:sp>
      <p:sp>
        <p:nvSpPr>
          <p:cNvPr id="39939" name="Rectangle 3"/>
          <p:cNvSpPr>
            <a:spLocks noGrp="1" noChangeArrowheads="1"/>
          </p:cNvSpPr>
          <p:nvPr>
            <p:ph type="body" idx="1"/>
          </p:nvPr>
        </p:nvSpPr>
        <p:spPr/>
        <p:txBody>
          <a:bodyPr/>
          <a:lstStyle/>
          <a:p>
            <a:r>
              <a:rPr lang="en-US" altLang="en-US" sz="2400" dirty="0"/>
              <a:t>Proof by contradiction, i.e., show </a:t>
            </a:r>
            <a:r>
              <a:rPr lang="en-US" altLang="en-US" sz="2400" i="1" dirty="0"/>
              <a:t>KB</a:t>
            </a:r>
            <a:r>
              <a:rPr lang="en-US" altLang="en-US" sz="2400" dirty="0">
                <a:sym typeface="Symbol" panose="05050102010706020507" pitchFamily="18" charset="2"/>
              </a:rPr>
              <a:t></a:t>
            </a:r>
            <a:r>
              <a:rPr lang="en-US" altLang="en-US" sz="2400" dirty="0"/>
              <a:t>α </a:t>
            </a:r>
            <a:r>
              <a:rPr lang="en-US" altLang="en-US" sz="2400" dirty="0" err="1" smtClean="0"/>
              <a:t>unsatisfiable</a:t>
            </a:r>
            <a:endParaRPr lang="en-US" altLang="en-US" sz="2400" dirty="0"/>
          </a:p>
        </p:txBody>
      </p:sp>
      <p:pic>
        <p:nvPicPr>
          <p:cNvPr id="39940" name="Picture 4"/>
          <p:cNvPicPr>
            <a:picLocks noChangeAspect="1" noChangeArrowheads="1"/>
          </p:cNvPicPr>
          <p:nvPr/>
        </p:nvPicPr>
        <p:blipFill>
          <a:blip r:embed="rId2">
            <a:extLst>
              <a:ext uri="{28A0092B-C50C-407E-A947-70E740481C1C}">
                <a14:useLocalDpi xmlns:a14="http://schemas.microsoft.com/office/drawing/2010/main" val="0"/>
              </a:ext>
            </a:extLst>
          </a:blip>
          <a:srcRect l="25781" t="28125" r="5469" b="32292"/>
          <a:stretch>
            <a:fillRect/>
          </a:stretch>
        </p:blipFill>
        <p:spPr bwMode="auto">
          <a:xfrm>
            <a:off x="1058333" y="2281561"/>
            <a:ext cx="7772400" cy="335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pPr>
              <a:defRPr/>
            </a:pPr>
            <a:fld id="{4304E781-A7EB-47DA-A21E-17A2FC502ABC}"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37</a:t>
            </a:fld>
            <a:endParaRPr lang="en-US"/>
          </a:p>
        </p:txBody>
      </p:sp>
    </p:spTree>
    <p:extLst>
      <p:ext uri="{BB962C8B-B14F-4D97-AF65-F5344CB8AC3E}">
        <p14:creationId xmlns:p14="http://schemas.microsoft.com/office/powerpoint/2010/main" val="131444854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a:t>Resolution example</a:t>
            </a:r>
          </a:p>
        </p:txBody>
      </p:sp>
      <p:sp>
        <p:nvSpPr>
          <p:cNvPr id="40963" name="Rectangle 3"/>
          <p:cNvSpPr>
            <a:spLocks noGrp="1" noChangeArrowheads="1"/>
          </p:cNvSpPr>
          <p:nvPr>
            <p:ph type="body" idx="1"/>
          </p:nvPr>
        </p:nvSpPr>
        <p:spPr/>
        <p:txBody>
          <a:bodyPr/>
          <a:lstStyle/>
          <a:p>
            <a:r>
              <a:rPr lang="en-US" altLang="en-US" i="1" dirty="0"/>
              <a:t>KB</a:t>
            </a:r>
            <a:r>
              <a:rPr lang="en-US" altLang="en-US" dirty="0"/>
              <a:t> = (B</a:t>
            </a:r>
            <a:r>
              <a:rPr lang="en-US" altLang="en-US" baseline="-25000" dirty="0"/>
              <a:t>1,1</a:t>
            </a:r>
            <a:r>
              <a:rPr lang="en-US" altLang="en-US" dirty="0"/>
              <a:t> </a:t>
            </a:r>
            <a:r>
              <a:rPr lang="en-US" altLang="en-US" dirty="0">
                <a:sym typeface="Symbol" panose="05050102010706020507" pitchFamily="18" charset="2"/>
              </a:rPr>
              <a:t></a:t>
            </a:r>
            <a:r>
              <a:rPr lang="en-US" altLang="en-US" dirty="0"/>
              <a:t> (P</a:t>
            </a:r>
            <a:r>
              <a:rPr lang="en-US" altLang="en-US" baseline="-25000" dirty="0"/>
              <a:t>1,2</a:t>
            </a:r>
            <a:r>
              <a:rPr lang="en-US" altLang="en-US" dirty="0">
                <a:sym typeface="Symbol" panose="05050102010706020507" pitchFamily="18" charset="2"/>
              </a:rPr>
              <a:t></a:t>
            </a:r>
            <a:r>
              <a:rPr lang="en-US" altLang="en-US" dirty="0"/>
              <a:t> P</a:t>
            </a:r>
            <a:r>
              <a:rPr lang="en-US" altLang="en-US" baseline="-25000" dirty="0"/>
              <a:t>2,1</a:t>
            </a:r>
            <a:r>
              <a:rPr lang="en-US" altLang="en-US" dirty="0"/>
              <a:t>)) </a:t>
            </a:r>
            <a:r>
              <a:rPr lang="en-US" altLang="en-US" dirty="0">
                <a:sym typeface="Symbol" panose="05050102010706020507" pitchFamily="18" charset="2"/>
              </a:rPr>
              <a:t></a:t>
            </a:r>
            <a:r>
              <a:rPr lang="en-US" altLang="en-US" dirty="0"/>
              <a:t> B</a:t>
            </a:r>
            <a:r>
              <a:rPr lang="en-US" altLang="en-US" baseline="-25000" dirty="0"/>
              <a:t>1,1 </a:t>
            </a:r>
            <a:r>
              <a:rPr lang="en-US" altLang="en-US" dirty="0"/>
              <a:t>α = </a:t>
            </a:r>
            <a:r>
              <a:rPr lang="en-US" altLang="en-US" dirty="0">
                <a:sym typeface="Symbol" panose="05050102010706020507" pitchFamily="18" charset="2"/>
              </a:rPr>
              <a:t></a:t>
            </a:r>
            <a:r>
              <a:rPr lang="en-US" altLang="en-US" dirty="0" smtClean="0"/>
              <a:t>P</a:t>
            </a:r>
            <a:r>
              <a:rPr lang="en-US" altLang="en-US" baseline="-25000" dirty="0" smtClean="0"/>
              <a:t>1,2</a:t>
            </a:r>
            <a:endParaRPr lang="en-US" altLang="en-US" dirty="0"/>
          </a:p>
        </p:txBody>
      </p:sp>
      <p:pic>
        <p:nvPicPr>
          <p:cNvPr id="40964" name="Picture 4" descr="wumpus-resol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270" y="2991199"/>
            <a:ext cx="8010525" cy="175260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pPr>
              <a:defRPr/>
            </a:pPr>
            <a:fld id="{121504E9-64FF-4FB8-9C00-520A638CAF0D}"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38</a:t>
            </a:fld>
            <a:endParaRPr lang="en-US"/>
          </a:p>
        </p:txBody>
      </p:sp>
    </p:spTree>
    <p:extLst>
      <p:ext uri="{BB962C8B-B14F-4D97-AF65-F5344CB8AC3E}">
        <p14:creationId xmlns:p14="http://schemas.microsoft.com/office/powerpoint/2010/main" val="6879720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en-US"/>
              <a:t>Forward and backward chaining</a:t>
            </a:r>
          </a:p>
        </p:txBody>
      </p:sp>
      <p:sp>
        <p:nvSpPr>
          <p:cNvPr id="41987" name="Rectangle 3"/>
          <p:cNvSpPr>
            <a:spLocks noGrp="1" noChangeArrowheads="1"/>
          </p:cNvSpPr>
          <p:nvPr>
            <p:ph type="body" idx="1"/>
          </p:nvPr>
        </p:nvSpPr>
        <p:spPr/>
        <p:txBody>
          <a:bodyPr/>
          <a:lstStyle/>
          <a:p>
            <a:pPr>
              <a:lnSpc>
                <a:spcPct val="80000"/>
              </a:lnSpc>
            </a:pPr>
            <a:r>
              <a:rPr lang="en-US" altLang="en-US" sz="2000" dirty="0">
                <a:solidFill>
                  <a:schemeClr val="accent2"/>
                </a:solidFill>
              </a:rPr>
              <a:t>Horn Form</a:t>
            </a:r>
            <a:r>
              <a:rPr lang="en-US" altLang="en-US" sz="2000" dirty="0"/>
              <a:t> (restricted)</a:t>
            </a:r>
          </a:p>
          <a:p>
            <a:pPr lvl="1">
              <a:lnSpc>
                <a:spcPct val="80000"/>
              </a:lnSpc>
              <a:buFontTx/>
              <a:buNone/>
            </a:pPr>
            <a:r>
              <a:rPr lang="en-US" altLang="en-US" sz="1800" dirty="0"/>
              <a:t>		KB = </a:t>
            </a:r>
            <a:r>
              <a:rPr lang="en-US" altLang="en-US" sz="1800" dirty="0">
                <a:solidFill>
                  <a:srgbClr val="FF0000"/>
                </a:solidFill>
              </a:rPr>
              <a:t>conjunction</a:t>
            </a:r>
            <a:r>
              <a:rPr lang="en-US" altLang="en-US" sz="1800" dirty="0"/>
              <a:t> of </a:t>
            </a:r>
            <a:r>
              <a:rPr lang="en-US" altLang="en-US" sz="1800" dirty="0">
                <a:solidFill>
                  <a:srgbClr val="FF0000"/>
                </a:solidFill>
              </a:rPr>
              <a:t>Horn clauses</a:t>
            </a:r>
            <a:r>
              <a:rPr lang="en-US" altLang="en-US" sz="1800" dirty="0"/>
              <a:t>
</a:t>
            </a:r>
          </a:p>
          <a:p>
            <a:pPr lvl="1">
              <a:lnSpc>
                <a:spcPct val="80000"/>
              </a:lnSpc>
            </a:pPr>
            <a:r>
              <a:rPr lang="en-US" altLang="en-US" sz="1800" dirty="0"/>
              <a:t>Horn clause = </a:t>
            </a:r>
          </a:p>
          <a:p>
            <a:pPr lvl="2">
              <a:lnSpc>
                <a:spcPct val="80000"/>
              </a:lnSpc>
            </a:pPr>
            <a:r>
              <a:rPr lang="en-US" altLang="en-US" sz="1600" dirty="0"/>
              <a:t>proposition symbol;  or</a:t>
            </a:r>
          </a:p>
          <a:p>
            <a:pPr lvl="2">
              <a:lnSpc>
                <a:spcPct val="80000"/>
              </a:lnSpc>
            </a:pPr>
            <a:r>
              <a:rPr lang="en-US" altLang="en-US" sz="1600" dirty="0"/>
              <a:t>(conjunction of symbols) </a:t>
            </a:r>
            <a:r>
              <a:rPr lang="en-US" altLang="en-US" sz="1600" dirty="0">
                <a:sym typeface="Symbol" panose="05050102010706020507" pitchFamily="18" charset="2"/>
              </a:rPr>
              <a:t> </a:t>
            </a:r>
            <a:r>
              <a:rPr lang="en-US" altLang="en-US" sz="1600" dirty="0"/>
              <a:t>symbol</a:t>
            </a:r>
          </a:p>
          <a:p>
            <a:pPr lvl="1">
              <a:lnSpc>
                <a:spcPct val="80000"/>
              </a:lnSpc>
            </a:pPr>
            <a:r>
              <a:rPr lang="en-US" altLang="en-US" sz="1800" dirty="0"/>
              <a:t>E.g., C </a:t>
            </a:r>
            <a:r>
              <a:rPr lang="en-US" altLang="en-US" sz="1800" dirty="0">
                <a:sym typeface="Symbol" panose="05050102010706020507" pitchFamily="18" charset="2"/>
              </a:rPr>
              <a:t></a:t>
            </a:r>
            <a:r>
              <a:rPr lang="en-US" altLang="en-US" sz="1800" dirty="0"/>
              <a:t> (B </a:t>
            </a:r>
            <a:r>
              <a:rPr lang="en-US" altLang="en-US" sz="1800" dirty="0">
                <a:sym typeface="Symbol" panose="05050102010706020507" pitchFamily="18" charset="2"/>
              </a:rPr>
              <a:t></a:t>
            </a:r>
            <a:r>
              <a:rPr lang="en-US" altLang="en-US" sz="1800" dirty="0"/>
              <a:t> A) </a:t>
            </a:r>
            <a:r>
              <a:rPr lang="en-US" altLang="en-US" sz="1800" dirty="0">
                <a:sym typeface="Symbol" panose="05050102010706020507" pitchFamily="18" charset="2"/>
              </a:rPr>
              <a:t></a:t>
            </a:r>
            <a:r>
              <a:rPr lang="en-US" altLang="en-US" sz="1800" dirty="0"/>
              <a:t> (C </a:t>
            </a:r>
            <a:r>
              <a:rPr lang="en-US" altLang="en-US" sz="1800" dirty="0">
                <a:sym typeface="Symbol" panose="05050102010706020507" pitchFamily="18" charset="2"/>
              </a:rPr>
              <a:t></a:t>
            </a:r>
            <a:r>
              <a:rPr lang="en-US" altLang="en-US" sz="1800" dirty="0"/>
              <a:t> D </a:t>
            </a:r>
            <a:r>
              <a:rPr lang="en-US" altLang="en-US" sz="1800" dirty="0">
                <a:sym typeface="Symbol" panose="05050102010706020507" pitchFamily="18" charset="2"/>
              </a:rPr>
              <a:t></a:t>
            </a:r>
            <a:r>
              <a:rPr lang="en-US" altLang="en-US" sz="1800" dirty="0"/>
              <a:t> B</a:t>
            </a:r>
            <a:r>
              <a:rPr lang="en-US" altLang="en-US" sz="1800" dirty="0" smtClean="0"/>
              <a:t>)</a:t>
            </a:r>
          </a:p>
          <a:p>
            <a:pPr lvl="1">
              <a:lnSpc>
                <a:spcPct val="80000"/>
              </a:lnSpc>
            </a:pPr>
            <a:endParaRPr lang="en-US" altLang="en-US" sz="1800" dirty="0"/>
          </a:p>
          <a:p>
            <a:pPr>
              <a:lnSpc>
                <a:spcPct val="80000"/>
              </a:lnSpc>
            </a:pPr>
            <a:r>
              <a:rPr lang="en-US" altLang="en-US" sz="2000" dirty="0">
                <a:solidFill>
                  <a:schemeClr val="accent2"/>
                </a:solidFill>
              </a:rPr>
              <a:t>Modus Ponens</a:t>
            </a:r>
            <a:r>
              <a:rPr lang="en-US" altLang="en-US" sz="2000" dirty="0"/>
              <a:t> (for Horn Form): complete for Horn </a:t>
            </a:r>
            <a:r>
              <a:rPr lang="en-US" altLang="en-US" sz="2000" dirty="0" smtClean="0"/>
              <a:t>KBs</a:t>
            </a:r>
            <a:endParaRPr lang="en-US" altLang="en-US" sz="2000" dirty="0"/>
          </a:p>
          <a:p>
            <a:pPr algn="ctr">
              <a:lnSpc>
                <a:spcPct val="80000"/>
              </a:lnSpc>
              <a:buFontTx/>
              <a:buNone/>
            </a:pPr>
            <a:r>
              <a:rPr lang="en-US" altLang="en-US" sz="2000" dirty="0"/>
              <a:t>α</a:t>
            </a:r>
            <a:r>
              <a:rPr lang="en-US" altLang="en-US" sz="2000" baseline="-25000" dirty="0"/>
              <a:t>1</a:t>
            </a:r>
            <a:r>
              <a:rPr lang="en-US" altLang="en-US" sz="2000" dirty="0"/>
              <a:t>, … ,α</a:t>
            </a:r>
            <a:r>
              <a:rPr lang="en-US" altLang="en-US" sz="2000" baseline="-25000" dirty="0"/>
              <a:t>n</a:t>
            </a:r>
            <a:r>
              <a:rPr lang="en-US" altLang="en-US" sz="2000" dirty="0"/>
              <a:t>,		α</a:t>
            </a:r>
            <a:r>
              <a:rPr lang="en-US" altLang="en-US" sz="2000" baseline="-25000" dirty="0"/>
              <a:t>1</a:t>
            </a:r>
            <a:r>
              <a:rPr lang="en-US" altLang="en-US" sz="2000" dirty="0"/>
              <a:t> </a:t>
            </a:r>
            <a:r>
              <a:rPr lang="en-US" altLang="en-US" sz="2000" dirty="0">
                <a:sym typeface="Symbol" panose="05050102010706020507" pitchFamily="18" charset="2"/>
              </a:rPr>
              <a:t></a:t>
            </a:r>
            <a:r>
              <a:rPr lang="en-US" altLang="en-US" sz="2000" dirty="0"/>
              <a:t> … </a:t>
            </a:r>
            <a:r>
              <a:rPr lang="en-US" altLang="en-US" sz="2000" dirty="0">
                <a:sym typeface="Symbol" panose="05050102010706020507" pitchFamily="18" charset="2"/>
              </a:rPr>
              <a:t></a:t>
            </a:r>
            <a:r>
              <a:rPr lang="en-US" altLang="en-US" sz="2000" dirty="0"/>
              <a:t> α</a:t>
            </a:r>
            <a:r>
              <a:rPr lang="en-US" altLang="en-US" sz="2000" baseline="-25000" dirty="0"/>
              <a:t>n</a:t>
            </a:r>
            <a:r>
              <a:rPr lang="en-US" altLang="en-US" sz="2000" dirty="0"/>
              <a:t> </a:t>
            </a:r>
            <a:r>
              <a:rPr lang="en-US" altLang="en-US" sz="2000" dirty="0">
                <a:sym typeface="Symbol" panose="05050102010706020507" pitchFamily="18" charset="2"/>
              </a:rPr>
              <a:t></a:t>
            </a:r>
            <a:r>
              <a:rPr lang="en-US" altLang="en-US" sz="2000" dirty="0"/>
              <a:t> </a:t>
            </a:r>
            <a:r>
              <a:rPr lang="el-GR" altLang="en-US" sz="2000" dirty="0">
                <a:cs typeface="Arial" panose="020B0604020202020204" pitchFamily="34" charset="0"/>
              </a:rPr>
              <a:t>β</a:t>
            </a:r>
            <a:r>
              <a:rPr lang="en-US" altLang="en-US" sz="2000" dirty="0"/>
              <a:t>
</a:t>
            </a:r>
          </a:p>
          <a:p>
            <a:pPr algn="ctr">
              <a:lnSpc>
                <a:spcPct val="80000"/>
              </a:lnSpc>
              <a:buFontTx/>
              <a:buNone/>
            </a:pPr>
            <a:r>
              <a:rPr lang="el-GR" altLang="en-US" sz="2000" dirty="0">
                <a:cs typeface="Arial" panose="020B0604020202020204" pitchFamily="34" charset="0"/>
              </a:rPr>
              <a:t>β</a:t>
            </a:r>
            <a:endParaRPr lang="en-US" altLang="en-US" sz="2000" dirty="0"/>
          </a:p>
          <a:p>
            <a:pPr>
              <a:lnSpc>
                <a:spcPct val="80000"/>
              </a:lnSpc>
            </a:pPr>
            <a:endParaRPr lang="en-US" altLang="en-US" sz="2000" dirty="0"/>
          </a:p>
          <a:p>
            <a:pPr>
              <a:lnSpc>
                <a:spcPct val="80000"/>
              </a:lnSpc>
            </a:pPr>
            <a:r>
              <a:rPr lang="en-US" altLang="en-US" sz="2000" dirty="0"/>
              <a:t>Can be used with </a:t>
            </a:r>
            <a:r>
              <a:rPr lang="en-US" altLang="en-US" sz="2000" dirty="0">
                <a:solidFill>
                  <a:schemeClr val="accent2"/>
                </a:solidFill>
              </a:rPr>
              <a:t>forward chaining</a:t>
            </a:r>
            <a:r>
              <a:rPr lang="en-US" altLang="en-US" sz="2000" dirty="0"/>
              <a:t> or </a:t>
            </a:r>
            <a:r>
              <a:rPr lang="en-US" altLang="en-US" sz="2000" dirty="0">
                <a:solidFill>
                  <a:schemeClr val="accent2"/>
                </a:solidFill>
              </a:rPr>
              <a:t>backward chaining</a:t>
            </a:r>
            <a:r>
              <a:rPr lang="en-US" altLang="en-US" sz="2000" dirty="0"/>
              <a:t>.</a:t>
            </a:r>
          </a:p>
          <a:p>
            <a:pPr>
              <a:lnSpc>
                <a:spcPct val="80000"/>
              </a:lnSpc>
            </a:pPr>
            <a:r>
              <a:rPr lang="en-US" altLang="en-US" sz="2000" dirty="0"/>
              <a:t>These algorithms are very natural and run in </a:t>
            </a:r>
            <a:r>
              <a:rPr lang="en-US" altLang="en-US" sz="2000" dirty="0">
                <a:solidFill>
                  <a:srgbClr val="FF0000"/>
                </a:solidFill>
              </a:rPr>
              <a:t>linear</a:t>
            </a:r>
            <a:r>
              <a:rPr lang="en-US" altLang="en-US" sz="2000" dirty="0"/>
              <a:t> </a:t>
            </a:r>
            <a:r>
              <a:rPr lang="en-US" altLang="en-US" sz="2000" dirty="0" smtClean="0"/>
              <a:t>time</a:t>
            </a:r>
            <a:endParaRPr lang="en-US" altLang="en-US" sz="2000" dirty="0"/>
          </a:p>
        </p:txBody>
      </p:sp>
      <p:sp>
        <p:nvSpPr>
          <p:cNvPr id="41988" name="Line 4"/>
          <p:cNvSpPr>
            <a:spLocks noChangeShapeType="1"/>
          </p:cNvSpPr>
          <p:nvPr/>
        </p:nvSpPr>
        <p:spPr bwMode="auto">
          <a:xfrm>
            <a:off x="2783632" y="4581128"/>
            <a:ext cx="533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 name="Date Placeholder 1"/>
          <p:cNvSpPr>
            <a:spLocks noGrp="1"/>
          </p:cNvSpPr>
          <p:nvPr>
            <p:ph type="dt" sz="half" idx="10"/>
          </p:nvPr>
        </p:nvSpPr>
        <p:spPr/>
        <p:txBody>
          <a:bodyPr/>
          <a:lstStyle/>
          <a:p>
            <a:pPr>
              <a:defRPr/>
            </a:pPr>
            <a:fld id="{9598440A-19AB-4798-A1DE-AD62365704F6}"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39</a:t>
            </a:fld>
            <a:endParaRPr lang="en-US"/>
          </a:p>
        </p:txBody>
      </p:sp>
    </p:spTree>
    <p:extLst>
      <p:ext uri="{BB962C8B-B14F-4D97-AF65-F5344CB8AC3E}">
        <p14:creationId xmlns:p14="http://schemas.microsoft.com/office/powerpoint/2010/main" val="11860388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sz="4000"/>
              <a:t>A simple knowledge-based agent</a:t>
            </a:r>
          </a:p>
        </p:txBody>
      </p:sp>
      <p:sp>
        <p:nvSpPr>
          <p:cNvPr id="6147" name="Rectangle 3"/>
          <p:cNvSpPr>
            <a:spLocks noGrp="1" noChangeArrowheads="1"/>
          </p:cNvSpPr>
          <p:nvPr>
            <p:ph type="body" idx="1"/>
          </p:nvPr>
        </p:nvSpPr>
        <p:spPr>
          <a:xfrm>
            <a:off x="585258" y="3933056"/>
            <a:ext cx="8229600" cy="2520280"/>
          </a:xfrm>
        </p:spPr>
        <p:txBody>
          <a:bodyPr>
            <a:normAutofit/>
          </a:bodyPr>
          <a:lstStyle/>
          <a:p>
            <a:pPr>
              <a:lnSpc>
                <a:spcPct val="80000"/>
              </a:lnSpc>
            </a:pPr>
            <a:r>
              <a:rPr lang="en-US" altLang="en-US" sz="2400" dirty="0"/>
              <a:t>The agent must be able to</a:t>
            </a:r>
            <a:r>
              <a:rPr lang="en-US" altLang="en-US" sz="2400" dirty="0" smtClean="0"/>
              <a:t>:</a:t>
            </a:r>
            <a:endParaRPr lang="en-US" altLang="en-US" sz="2400" dirty="0"/>
          </a:p>
          <a:p>
            <a:pPr lvl="1">
              <a:lnSpc>
                <a:spcPct val="80000"/>
              </a:lnSpc>
            </a:pPr>
            <a:r>
              <a:rPr lang="en-US" altLang="en-US" sz="2000" dirty="0"/>
              <a:t>Represent states, actions, etc</a:t>
            </a:r>
            <a:r>
              <a:rPr lang="en-US" altLang="en-US" sz="2000" dirty="0" smtClean="0"/>
              <a:t>.</a:t>
            </a:r>
            <a:endParaRPr lang="en-US" altLang="en-US" sz="2000" dirty="0"/>
          </a:p>
          <a:p>
            <a:pPr lvl="1">
              <a:lnSpc>
                <a:spcPct val="80000"/>
              </a:lnSpc>
            </a:pPr>
            <a:r>
              <a:rPr lang="en-US" altLang="en-US" sz="2000" dirty="0"/>
              <a:t>Incorporate new </a:t>
            </a:r>
            <a:r>
              <a:rPr lang="en-US" altLang="en-US" sz="2000" dirty="0" smtClean="0"/>
              <a:t>percepts</a:t>
            </a:r>
            <a:endParaRPr lang="en-US" altLang="en-US" sz="2000" dirty="0"/>
          </a:p>
          <a:p>
            <a:pPr lvl="1">
              <a:lnSpc>
                <a:spcPct val="80000"/>
              </a:lnSpc>
            </a:pPr>
            <a:r>
              <a:rPr lang="en-US" altLang="en-US" sz="2000" dirty="0"/>
              <a:t>Update internal representations of the </a:t>
            </a:r>
            <a:r>
              <a:rPr lang="en-US" altLang="en-US" sz="2000" dirty="0" smtClean="0"/>
              <a:t>world</a:t>
            </a:r>
            <a:endParaRPr lang="en-US" altLang="en-US" sz="2000" dirty="0"/>
          </a:p>
          <a:p>
            <a:pPr lvl="1">
              <a:lnSpc>
                <a:spcPct val="80000"/>
              </a:lnSpc>
            </a:pPr>
            <a:r>
              <a:rPr lang="en-US" altLang="en-US" sz="2000" dirty="0"/>
              <a:t>Deduce hidden properties of the </a:t>
            </a:r>
            <a:r>
              <a:rPr lang="en-US" altLang="en-US" sz="2000" dirty="0" smtClean="0"/>
              <a:t>world</a:t>
            </a:r>
            <a:endParaRPr lang="en-US" altLang="en-US" sz="2000" dirty="0"/>
          </a:p>
          <a:p>
            <a:pPr lvl="1">
              <a:lnSpc>
                <a:spcPct val="80000"/>
              </a:lnSpc>
            </a:pPr>
            <a:r>
              <a:rPr lang="en-US" altLang="en-US" sz="2000" dirty="0"/>
              <a:t>Deduce appropriate </a:t>
            </a:r>
            <a:r>
              <a:rPr lang="en-US" altLang="en-US" sz="2000" dirty="0" smtClean="0"/>
              <a:t>actions</a:t>
            </a:r>
            <a:endParaRPr lang="en-US" altLang="en-US" sz="2000" dirty="0"/>
          </a:p>
        </p:txBody>
      </p:sp>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l="31250" t="30208" b="36459"/>
          <a:stretch>
            <a:fillRect/>
          </a:stretch>
        </p:blipFill>
        <p:spPr bwMode="auto">
          <a:xfrm>
            <a:off x="407368" y="1162868"/>
            <a:ext cx="7620000" cy="277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pPr>
              <a:defRPr/>
            </a:pPr>
            <a:fld id="{A95139EB-D52B-46F1-9D6A-9CB37AB05C5C}"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4</a:t>
            </a:fld>
            <a:endParaRPr lang="en-US"/>
          </a:p>
        </p:txBody>
      </p:sp>
    </p:spTree>
    <p:extLst>
      <p:ext uri="{BB962C8B-B14F-4D97-AF65-F5344CB8AC3E}">
        <p14:creationId xmlns:p14="http://schemas.microsoft.com/office/powerpoint/2010/main" val="340258477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ltLang="en-US"/>
              <a:t>Forward chaining</a:t>
            </a:r>
          </a:p>
        </p:txBody>
      </p:sp>
      <p:sp>
        <p:nvSpPr>
          <p:cNvPr id="43011" name="Rectangle 3"/>
          <p:cNvSpPr>
            <a:spLocks noGrp="1" noChangeArrowheads="1"/>
          </p:cNvSpPr>
          <p:nvPr>
            <p:ph type="body" idx="1"/>
          </p:nvPr>
        </p:nvSpPr>
        <p:spPr/>
        <p:txBody>
          <a:bodyPr/>
          <a:lstStyle/>
          <a:p>
            <a:r>
              <a:rPr lang="en-US" altLang="en-US" sz="2400"/>
              <a:t>Idea: fire any rule whose premises are satisfied in the </a:t>
            </a:r>
            <a:r>
              <a:rPr lang="en-US" altLang="en-US" sz="2400" i="1"/>
              <a:t>KB</a:t>
            </a:r>
            <a:r>
              <a:rPr lang="en-US" altLang="en-US" sz="2400"/>
              <a:t>,</a:t>
            </a:r>
          </a:p>
          <a:p>
            <a:pPr lvl="1"/>
            <a:r>
              <a:rPr lang="en-US" altLang="en-US" sz="2000"/>
              <a:t>add its conclusion to the </a:t>
            </a:r>
            <a:r>
              <a:rPr lang="en-US" altLang="en-US" sz="2000" i="1"/>
              <a:t>KB</a:t>
            </a:r>
            <a:r>
              <a:rPr lang="en-US" altLang="en-US" sz="2000"/>
              <a:t>, until query is found</a:t>
            </a:r>
          </a:p>
        </p:txBody>
      </p:sp>
      <p:pic>
        <p:nvPicPr>
          <p:cNvPr id="43012" name="Picture 4"/>
          <p:cNvPicPr>
            <a:picLocks noChangeAspect="1" noChangeArrowheads="1"/>
          </p:cNvPicPr>
          <p:nvPr/>
        </p:nvPicPr>
        <p:blipFill>
          <a:blip r:embed="rId2">
            <a:extLst>
              <a:ext uri="{28A0092B-C50C-407E-A947-70E740481C1C}">
                <a14:useLocalDpi xmlns:a14="http://schemas.microsoft.com/office/drawing/2010/main" val="0"/>
              </a:ext>
            </a:extLst>
          </a:blip>
          <a:srcRect l="51563" t="32292" r="4688" b="30208"/>
          <a:stretch>
            <a:fillRect/>
          </a:stretch>
        </p:blipFill>
        <p:spPr bwMode="auto">
          <a:xfrm>
            <a:off x="3581400" y="2895600"/>
            <a:ext cx="5029200" cy="3233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pPr>
              <a:defRPr/>
            </a:pPr>
            <a:fld id="{704A797B-B1BB-4F10-A32C-AD19786AED24}"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40</a:t>
            </a:fld>
            <a:endParaRPr lang="en-US"/>
          </a:p>
        </p:txBody>
      </p:sp>
    </p:spTree>
    <p:extLst>
      <p:ext uri="{BB962C8B-B14F-4D97-AF65-F5344CB8AC3E}">
        <p14:creationId xmlns:p14="http://schemas.microsoft.com/office/powerpoint/2010/main" val="112273692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en-US"/>
              <a:t>Forward chaining algorithm</a:t>
            </a:r>
          </a:p>
        </p:txBody>
      </p:sp>
      <p:sp>
        <p:nvSpPr>
          <p:cNvPr id="44035" name="Rectangle 3"/>
          <p:cNvSpPr>
            <a:spLocks noGrp="1" noChangeArrowheads="1"/>
          </p:cNvSpPr>
          <p:nvPr>
            <p:ph type="body" idx="1"/>
          </p:nvPr>
        </p:nvSpPr>
        <p:spPr>
          <a:xfrm>
            <a:off x="914400" y="5359400"/>
            <a:ext cx="8229600" cy="792163"/>
          </a:xfrm>
        </p:spPr>
        <p:txBody>
          <a:bodyPr/>
          <a:lstStyle/>
          <a:p>
            <a:pPr>
              <a:lnSpc>
                <a:spcPct val="80000"/>
              </a:lnSpc>
            </a:pPr>
            <a:r>
              <a:rPr lang="en-US" altLang="en-US" sz="2800" dirty="0"/>
              <a:t>Forward chaining is sound and complete for Horn </a:t>
            </a:r>
            <a:r>
              <a:rPr lang="en-US" altLang="en-US" sz="2800" dirty="0" smtClean="0"/>
              <a:t>KB</a:t>
            </a:r>
            <a:endParaRPr lang="en-US" altLang="en-US" sz="2800" dirty="0"/>
          </a:p>
        </p:txBody>
      </p:sp>
      <p:pic>
        <p:nvPicPr>
          <p:cNvPr id="44036" name="Picture 4"/>
          <p:cNvPicPr>
            <a:picLocks noChangeAspect="1" noChangeArrowheads="1"/>
          </p:cNvPicPr>
          <p:nvPr/>
        </p:nvPicPr>
        <p:blipFill>
          <a:blip r:embed="rId2">
            <a:extLst>
              <a:ext uri="{28A0092B-C50C-407E-A947-70E740481C1C}">
                <a14:useLocalDpi xmlns:a14="http://schemas.microsoft.com/office/drawing/2010/main" val="0"/>
              </a:ext>
            </a:extLst>
          </a:blip>
          <a:srcRect l="31250" t="30208" r="781" b="17708"/>
          <a:stretch>
            <a:fillRect/>
          </a:stretch>
        </p:blipFill>
        <p:spPr bwMode="auto">
          <a:xfrm>
            <a:off x="2135560" y="1337470"/>
            <a:ext cx="66294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pPr>
              <a:defRPr/>
            </a:pPr>
            <a:fld id="{8CD2F555-9642-40AF-8554-6CFE72F32ED7}"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41</a:t>
            </a:fld>
            <a:endParaRPr lang="en-US"/>
          </a:p>
        </p:txBody>
      </p:sp>
    </p:spTree>
    <p:extLst>
      <p:ext uri="{BB962C8B-B14F-4D97-AF65-F5344CB8AC3E}">
        <p14:creationId xmlns:p14="http://schemas.microsoft.com/office/powerpoint/2010/main" val="209343634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61" name="Picture 5" descr="fc-horn-example01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1704" y="1484784"/>
            <a:ext cx="3125788" cy="4648200"/>
          </a:xfrm>
          <a:prstGeom prst="rect">
            <a:avLst/>
          </a:prstGeom>
          <a:noFill/>
          <a:extLst>
            <a:ext uri="{909E8E84-426E-40DD-AFC4-6F175D3DCCD1}">
              <a14:hiddenFill xmlns:a14="http://schemas.microsoft.com/office/drawing/2010/main">
                <a:solidFill>
                  <a:srgbClr val="FFFFFF"/>
                </a:solidFill>
              </a14:hiddenFill>
            </a:ext>
          </a:extLst>
        </p:spPr>
      </p:pic>
      <p:sp>
        <p:nvSpPr>
          <p:cNvPr id="45058" name="Rectangle 2"/>
          <p:cNvSpPr>
            <a:spLocks noGrp="1" noChangeArrowheads="1"/>
          </p:cNvSpPr>
          <p:nvPr>
            <p:ph type="title"/>
          </p:nvPr>
        </p:nvSpPr>
        <p:spPr/>
        <p:txBody>
          <a:bodyPr/>
          <a:lstStyle/>
          <a:p>
            <a:r>
              <a:rPr lang="en-US" altLang="en-US"/>
              <a:t>Forward chaining example</a:t>
            </a:r>
          </a:p>
        </p:txBody>
      </p:sp>
      <p:sp>
        <p:nvSpPr>
          <p:cNvPr id="2" name="Date Placeholder 1"/>
          <p:cNvSpPr>
            <a:spLocks noGrp="1"/>
          </p:cNvSpPr>
          <p:nvPr>
            <p:ph type="dt" sz="half" idx="10"/>
          </p:nvPr>
        </p:nvSpPr>
        <p:spPr/>
        <p:txBody>
          <a:bodyPr/>
          <a:lstStyle/>
          <a:p>
            <a:pPr>
              <a:defRPr/>
            </a:pPr>
            <a:fld id="{B8E44016-11E4-40E5-9471-9768208AFDA1}"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42</a:t>
            </a:fld>
            <a:endParaRPr lang="en-US"/>
          </a:p>
        </p:txBody>
      </p:sp>
    </p:spTree>
    <p:extLst>
      <p:ext uri="{BB962C8B-B14F-4D97-AF65-F5344CB8AC3E}">
        <p14:creationId xmlns:p14="http://schemas.microsoft.com/office/powerpoint/2010/main" val="3063297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7" name="Picture 5" descr="fc-horn-example02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1704" y="1524496"/>
            <a:ext cx="3125788" cy="4648200"/>
          </a:xfrm>
          <a:prstGeom prst="rect">
            <a:avLst/>
          </a:prstGeom>
          <a:noFill/>
          <a:extLst>
            <a:ext uri="{909E8E84-426E-40DD-AFC4-6F175D3DCCD1}">
              <a14:hiddenFill xmlns:a14="http://schemas.microsoft.com/office/drawing/2010/main">
                <a:solidFill>
                  <a:srgbClr val="FFFFFF"/>
                </a:solidFill>
              </a14:hiddenFill>
            </a:ext>
          </a:extLst>
        </p:spPr>
      </p:pic>
      <p:sp>
        <p:nvSpPr>
          <p:cNvPr id="95235" name="Rectangle 3"/>
          <p:cNvSpPr>
            <a:spLocks noGrp="1" noChangeArrowheads="1"/>
          </p:cNvSpPr>
          <p:nvPr>
            <p:ph type="title"/>
          </p:nvPr>
        </p:nvSpPr>
        <p:spPr/>
        <p:txBody>
          <a:bodyPr/>
          <a:lstStyle/>
          <a:p>
            <a:r>
              <a:rPr lang="en-US" altLang="en-US"/>
              <a:t>Forward chaining example</a:t>
            </a:r>
          </a:p>
        </p:txBody>
      </p:sp>
      <p:sp>
        <p:nvSpPr>
          <p:cNvPr id="2" name="Date Placeholder 1"/>
          <p:cNvSpPr>
            <a:spLocks noGrp="1"/>
          </p:cNvSpPr>
          <p:nvPr>
            <p:ph type="dt" sz="half" idx="10"/>
          </p:nvPr>
        </p:nvSpPr>
        <p:spPr/>
        <p:txBody>
          <a:bodyPr/>
          <a:lstStyle/>
          <a:p>
            <a:pPr>
              <a:defRPr/>
            </a:pPr>
            <a:fld id="{A5E7ACD9-EA41-4C8B-B2DF-E9C9D8A6F5AC}"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43</a:t>
            </a:fld>
            <a:endParaRPr lang="en-US"/>
          </a:p>
        </p:txBody>
      </p:sp>
    </p:spTree>
    <p:extLst>
      <p:ext uri="{BB962C8B-B14F-4D97-AF65-F5344CB8AC3E}">
        <p14:creationId xmlns:p14="http://schemas.microsoft.com/office/powerpoint/2010/main" val="297916188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2" name="Picture 4" descr="fc-horn-example03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1704" y="1524000"/>
            <a:ext cx="3125788" cy="4648200"/>
          </a:xfrm>
          <a:prstGeom prst="rect">
            <a:avLst/>
          </a:prstGeom>
          <a:noFill/>
          <a:extLst>
            <a:ext uri="{909E8E84-426E-40DD-AFC4-6F175D3DCCD1}">
              <a14:hiddenFill xmlns:a14="http://schemas.microsoft.com/office/drawing/2010/main">
                <a:solidFill>
                  <a:srgbClr val="FFFFFF"/>
                </a:solidFill>
              </a14:hiddenFill>
            </a:ext>
          </a:extLst>
        </p:spPr>
      </p:pic>
      <p:sp>
        <p:nvSpPr>
          <p:cNvPr id="99331" name="Rectangle 3"/>
          <p:cNvSpPr>
            <a:spLocks noGrp="1" noChangeArrowheads="1"/>
          </p:cNvSpPr>
          <p:nvPr>
            <p:ph type="title"/>
          </p:nvPr>
        </p:nvSpPr>
        <p:spPr/>
        <p:txBody>
          <a:bodyPr/>
          <a:lstStyle/>
          <a:p>
            <a:r>
              <a:rPr lang="en-US" altLang="en-US"/>
              <a:t>Forward chaining example</a:t>
            </a:r>
          </a:p>
        </p:txBody>
      </p:sp>
      <p:sp>
        <p:nvSpPr>
          <p:cNvPr id="2" name="Date Placeholder 1"/>
          <p:cNvSpPr>
            <a:spLocks noGrp="1"/>
          </p:cNvSpPr>
          <p:nvPr>
            <p:ph type="dt" sz="half" idx="10"/>
          </p:nvPr>
        </p:nvSpPr>
        <p:spPr/>
        <p:txBody>
          <a:bodyPr/>
          <a:lstStyle/>
          <a:p>
            <a:pPr>
              <a:defRPr/>
            </a:pPr>
            <a:fld id="{C516EC6B-00B7-4069-A0A0-CAF5E676BA6A}"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44</a:t>
            </a:fld>
            <a:endParaRPr lang="en-US"/>
          </a:p>
        </p:txBody>
      </p:sp>
    </p:spTree>
    <p:extLst>
      <p:ext uri="{BB962C8B-B14F-4D97-AF65-F5344CB8AC3E}">
        <p14:creationId xmlns:p14="http://schemas.microsoft.com/office/powerpoint/2010/main" val="124387961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6" name="Picture 4" descr="fc-horn-example04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1704" y="1524000"/>
            <a:ext cx="3125788" cy="4648200"/>
          </a:xfrm>
          <a:prstGeom prst="rect">
            <a:avLst/>
          </a:prstGeom>
          <a:noFill/>
          <a:extLst>
            <a:ext uri="{909E8E84-426E-40DD-AFC4-6F175D3DCCD1}">
              <a14:hiddenFill xmlns:a14="http://schemas.microsoft.com/office/drawing/2010/main">
                <a:solidFill>
                  <a:srgbClr val="FFFFFF"/>
                </a:solidFill>
              </a14:hiddenFill>
            </a:ext>
          </a:extLst>
        </p:spPr>
      </p:pic>
      <p:sp>
        <p:nvSpPr>
          <p:cNvPr id="100355" name="Rectangle 3"/>
          <p:cNvSpPr>
            <a:spLocks noGrp="1" noChangeArrowheads="1"/>
          </p:cNvSpPr>
          <p:nvPr>
            <p:ph type="title"/>
          </p:nvPr>
        </p:nvSpPr>
        <p:spPr/>
        <p:txBody>
          <a:bodyPr/>
          <a:lstStyle/>
          <a:p>
            <a:r>
              <a:rPr lang="en-US" altLang="en-US"/>
              <a:t>Forward chaining example</a:t>
            </a:r>
          </a:p>
        </p:txBody>
      </p:sp>
      <p:sp>
        <p:nvSpPr>
          <p:cNvPr id="2" name="Date Placeholder 1"/>
          <p:cNvSpPr>
            <a:spLocks noGrp="1"/>
          </p:cNvSpPr>
          <p:nvPr>
            <p:ph type="dt" sz="half" idx="10"/>
          </p:nvPr>
        </p:nvSpPr>
        <p:spPr/>
        <p:txBody>
          <a:bodyPr/>
          <a:lstStyle/>
          <a:p>
            <a:pPr>
              <a:defRPr/>
            </a:pPr>
            <a:fld id="{BD3E87C2-EB01-41AF-A587-98EB689109B4}"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45</a:t>
            </a:fld>
            <a:endParaRPr lang="en-US"/>
          </a:p>
        </p:txBody>
      </p:sp>
    </p:spTree>
    <p:extLst>
      <p:ext uri="{BB962C8B-B14F-4D97-AF65-F5344CB8AC3E}">
        <p14:creationId xmlns:p14="http://schemas.microsoft.com/office/powerpoint/2010/main" val="281781439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80" name="Picture 4" descr="fc-horn-example05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1704" y="1524000"/>
            <a:ext cx="3125788" cy="4648200"/>
          </a:xfrm>
          <a:prstGeom prst="rect">
            <a:avLst/>
          </a:prstGeom>
          <a:noFill/>
          <a:extLst>
            <a:ext uri="{909E8E84-426E-40DD-AFC4-6F175D3DCCD1}">
              <a14:hiddenFill xmlns:a14="http://schemas.microsoft.com/office/drawing/2010/main">
                <a:solidFill>
                  <a:srgbClr val="FFFFFF"/>
                </a:solidFill>
              </a14:hiddenFill>
            </a:ext>
          </a:extLst>
        </p:spPr>
      </p:pic>
      <p:sp>
        <p:nvSpPr>
          <p:cNvPr id="101379" name="Rectangle 3"/>
          <p:cNvSpPr>
            <a:spLocks noGrp="1" noChangeArrowheads="1"/>
          </p:cNvSpPr>
          <p:nvPr>
            <p:ph type="title"/>
          </p:nvPr>
        </p:nvSpPr>
        <p:spPr/>
        <p:txBody>
          <a:bodyPr/>
          <a:lstStyle/>
          <a:p>
            <a:r>
              <a:rPr lang="en-US" altLang="en-US"/>
              <a:t>Forward chaining example</a:t>
            </a:r>
          </a:p>
        </p:txBody>
      </p:sp>
      <p:sp>
        <p:nvSpPr>
          <p:cNvPr id="2" name="Date Placeholder 1"/>
          <p:cNvSpPr>
            <a:spLocks noGrp="1"/>
          </p:cNvSpPr>
          <p:nvPr>
            <p:ph type="dt" sz="half" idx="10"/>
          </p:nvPr>
        </p:nvSpPr>
        <p:spPr/>
        <p:txBody>
          <a:bodyPr/>
          <a:lstStyle/>
          <a:p>
            <a:pPr>
              <a:defRPr/>
            </a:pPr>
            <a:fld id="{D8293D13-D489-4F36-85C1-310DCD1AA143}"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46</a:t>
            </a:fld>
            <a:endParaRPr lang="en-US"/>
          </a:p>
        </p:txBody>
      </p:sp>
    </p:spTree>
    <p:extLst>
      <p:ext uri="{BB962C8B-B14F-4D97-AF65-F5344CB8AC3E}">
        <p14:creationId xmlns:p14="http://schemas.microsoft.com/office/powerpoint/2010/main" val="191262648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4" name="Picture 4" descr="fc-horn-example06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7688" y="1550020"/>
            <a:ext cx="3125788" cy="4648200"/>
          </a:xfrm>
          <a:prstGeom prst="rect">
            <a:avLst/>
          </a:prstGeom>
          <a:noFill/>
          <a:extLst>
            <a:ext uri="{909E8E84-426E-40DD-AFC4-6F175D3DCCD1}">
              <a14:hiddenFill xmlns:a14="http://schemas.microsoft.com/office/drawing/2010/main">
                <a:solidFill>
                  <a:srgbClr val="FFFFFF"/>
                </a:solidFill>
              </a14:hiddenFill>
            </a:ext>
          </a:extLst>
        </p:spPr>
      </p:pic>
      <p:sp>
        <p:nvSpPr>
          <p:cNvPr id="102403" name="Rectangle 3"/>
          <p:cNvSpPr>
            <a:spLocks noGrp="1" noChangeArrowheads="1"/>
          </p:cNvSpPr>
          <p:nvPr>
            <p:ph type="title"/>
          </p:nvPr>
        </p:nvSpPr>
        <p:spPr/>
        <p:txBody>
          <a:bodyPr/>
          <a:lstStyle/>
          <a:p>
            <a:r>
              <a:rPr lang="en-US" altLang="en-US"/>
              <a:t>Forward chaining example</a:t>
            </a:r>
          </a:p>
        </p:txBody>
      </p:sp>
      <p:sp>
        <p:nvSpPr>
          <p:cNvPr id="2" name="Date Placeholder 1"/>
          <p:cNvSpPr>
            <a:spLocks noGrp="1"/>
          </p:cNvSpPr>
          <p:nvPr>
            <p:ph type="dt" sz="half" idx="10"/>
          </p:nvPr>
        </p:nvSpPr>
        <p:spPr/>
        <p:txBody>
          <a:bodyPr/>
          <a:lstStyle/>
          <a:p>
            <a:pPr>
              <a:defRPr/>
            </a:pPr>
            <a:fld id="{874A9B41-713F-443B-BEEA-D5DCB6503B95}"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47</a:t>
            </a:fld>
            <a:endParaRPr lang="en-US"/>
          </a:p>
        </p:txBody>
      </p:sp>
    </p:spTree>
    <p:extLst>
      <p:ext uri="{BB962C8B-B14F-4D97-AF65-F5344CB8AC3E}">
        <p14:creationId xmlns:p14="http://schemas.microsoft.com/office/powerpoint/2010/main" val="845268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8" name="Picture 4" descr="fc-horn-example07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1704" y="1524000"/>
            <a:ext cx="3125788" cy="4648200"/>
          </a:xfrm>
          <a:prstGeom prst="rect">
            <a:avLst/>
          </a:prstGeom>
          <a:noFill/>
          <a:extLst>
            <a:ext uri="{909E8E84-426E-40DD-AFC4-6F175D3DCCD1}">
              <a14:hiddenFill xmlns:a14="http://schemas.microsoft.com/office/drawing/2010/main">
                <a:solidFill>
                  <a:srgbClr val="FFFFFF"/>
                </a:solidFill>
              </a14:hiddenFill>
            </a:ext>
          </a:extLst>
        </p:spPr>
      </p:pic>
      <p:sp>
        <p:nvSpPr>
          <p:cNvPr id="103427" name="Rectangle 3"/>
          <p:cNvSpPr>
            <a:spLocks noGrp="1" noChangeArrowheads="1"/>
          </p:cNvSpPr>
          <p:nvPr>
            <p:ph type="title"/>
          </p:nvPr>
        </p:nvSpPr>
        <p:spPr/>
        <p:txBody>
          <a:bodyPr/>
          <a:lstStyle/>
          <a:p>
            <a:r>
              <a:rPr lang="en-US" altLang="en-US"/>
              <a:t>Forward chaining example</a:t>
            </a:r>
          </a:p>
        </p:txBody>
      </p:sp>
      <p:sp>
        <p:nvSpPr>
          <p:cNvPr id="2" name="Date Placeholder 1"/>
          <p:cNvSpPr>
            <a:spLocks noGrp="1"/>
          </p:cNvSpPr>
          <p:nvPr>
            <p:ph type="dt" sz="half" idx="10"/>
          </p:nvPr>
        </p:nvSpPr>
        <p:spPr/>
        <p:txBody>
          <a:bodyPr/>
          <a:lstStyle/>
          <a:p>
            <a:pPr>
              <a:defRPr/>
            </a:pPr>
            <a:fld id="{EC89297D-F864-40D4-887B-2F812D5F1FAB}"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48</a:t>
            </a:fld>
            <a:endParaRPr lang="en-US"/>
          </a:p>
        </p:txBody>
      </p:sp>
    </p:spTree>
    <p:extLst>
      <p:ext uri="{BB962C8B-B14F-4D97-AF65-F5344CB8AC3E}">
        <p14:creationId xmlns:p14="http://schemas.microsoft.com/office/powerpoint/2010/main" val="390804418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2" name="Picture 4" descr="fc-horn-example08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9696" y="1524000"/>
            <a:ext cx="3125788" cy="4648200"/>
          </a:xfrm>
          <a:prstGeom prst="rect">
            <a:avLst/>
          </a:prstGeom>
          <a:noFill/>
          <a:extLst>
            <a:ext uri="{909E8E84-426E-40DD-AFC4-6F175D3DCCD1}">
              <a14:hiddenFill xmlns:a14="http://schemas.microsoft.com/office/drawing/2010/main">
                <a:solidFill>
                  <a:srgbClr val="FFFFFF"/>
                </a:solidFill>
              </a14:hiddenFill>
            </a:ext>
          </a:extLst>
        </p:spPr>
      </p:pic>
      <p:sp>
        <p:nvSpPr>
          <p:cNvPr id="104451" name="Rectangle 3"/>
          <p:cNvSpPr>
            <a:spLocks noGrp="1" noChangeArrowheads="1"/>
          </p:cNvSpPr>
          <p:nvPr>
            <p:ph type="title"/>
          </p:nvPr>
        </p:nvSpPr>
        <p:spPr/>
        <p:txBody>
          <a:bodyPr/>
          <a:lstStyle/>
          <a:p>
            <a:r>
              <a:rPr lang="en-US" altLang="en-US"/>
              <a:t>Forward chaining example</a:t>
            </a:r>
          </a:p>
        </p:txBody>
      </p:sp>
      <p:sp>
        <p:nvSpPr>
          <p:cNvPr id="2" name="Date Placeholder 1"/>
          <p:cNvSpPr>
            <a:spLocks noGrp="1"/>
          </p:cNvSpPr>
          <p:nvPr>
            <p:ph type="dt" sz="half" idx="10"/>
          </p:nvPr>
        </p:nvSpPr>
        <p:spPr/>
        <p:txBody>
          <a:bodyPr/>
          <a:lstStyle/>
          <a:p>
            <a:pPr>
              <a:defRPr/>
            </a:pPr>
            <a:fld id="{47FB0077-4418-4862-935A-C4316787E9B0}"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49</a:t>
            </a:fld>
            <a:endParaRPr lang="en-US"/>
          </a:p>
        </p:txBody>
      </p:sp>
    </p:spTree>
    <p:extLst>
      <p:ext uri="{BB962C8B-B14F-4D97-AF65-F5344CB8AC3E}">
        <p14:creationId xmlns:p14="http://schemas.microsoft.com/office/powerpoint/2010/main" val="8506116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err="1"/>
              <a:t>Wumpus</a:t>
            </a:r>
            <a:r>
              <a:rPr lang="en-US" altLang="en-US" dirty="0"/>
              <a:t> World PEAS description</a:t>
            </a:r>
          </a:p>
        </p:txBody>
      </p:sp>
      <p:sp>
        <p:nvSpPr>
          <p:cNvPr id="7171" name="Rectangle 3"/>
          <p:cNvSpPr>
            <a:spLocks noGrp="1" noChangeArrowheads="1"/>
          </p:cNvSpPr>
          <p:nvPr>
            <p:ph type="body" sz="half" idx="1"/>
          </p:nvPr>
        </p:nvSpPr>
        <p:spPr>
          <a:xfrm>
            <a:off x="191344" y="1151731"/>
            <a:ext cx="8001000" cy="4525963"/>
          </a:xfrm>
        </p:spPr>
        <p:txBody>
          <a:bodyPr/>
          <a:lstStyle/>
          <a:p>
            <a:r>
              <a:rPr lang="en-US" altLang="en-US" sz="2000" dirty="0">
                <a:solidFill>
                  <a:schemeClr val="accent2"/>
                </a:solidFill>
              </a:rPr>
              <a:t>Performance measure</a:t>
            </a:r>
          </a:p>
          <a:p>
            <a:pPr lvl="1"/>
            <a:r>
              <a:rPr lang="en-US" altLang="en-US" sz="1800" dirty="0"/>
              <a:t>gold +1000, death -1000</a:t>
            </a:r>
          </a:p>
          <a:p>
            <a:pPr lvl="1"/>
            <a:r>
              <a:rPr lang="en-US" altLang="en-US" sz="1800" dirty="0"/>
              <a:t>-1 per step, -10 for using the arrow</a:t>
            </a:r>
          </a:p>
          <a:p>
            <a:pPr lvl="4"/>
            <a:endParaRPr lang="en-US" altLang="en-US" sz="1400" dirty="0"/>
          </a:p>
          <a:p>
            <a:r>
              <a:rPr lang="en-US" altLang="en-US" sz="2000" dirty="0" smtClean="0">
                <a:solidFill>
                  <a:schemeClr val="accent2"/>
                </a:solidFill>
              </a:rPr>
              <a:t>Environment</a:t>
            </a:r>
            <a:endParaRPr lang="en-US" altLang="en-US" sz="2000" dirty="0"/>
          </a:p>
          <a:p>
            <a:pPr lvl="1"/>
            <a:r>
              <a:rPr lang="en-US" altLang="en-US" sz="1800" dirty="0"/>
              <a:t>Squares adjacent to </a:t>
            </a:r>
            <a:r>
              <a:rPr lang="en-US" altLang="en-US" sz="1800" dirty="0" err="1"/>
              <a:t>wumpus</a:t>
            </a:r>
            <a:r>
              <a:rPr lang="en-US" altLang="en-US" sz="1800" dirty="0"/>
              <a:t> are </a:t>
            </a:r>
            <a:r>
              <a:rPr lang="en-US" altLang="en-US" sz="1800" dirty="0" smtClean="0"/>
              <a:t>smelly</a:t>
            </a:r>
            <a:endParaRPr lang="en-US" altLang="en-US" sz="1800" dirty="0"/>
          </a:p>
          <a:p>
            <a:pPr lvl="1"/>
            <a:r>
              <a:rPr lang="en-US" altLang="en-US" sz="1800" dirty="0"/>
              <a:t>Squares adjacent to pit are </a:t>
            </a:r>
            <a:r>
              <a:rPr lang="en-US" altLang="en-US" sz="1800" dirty="0" smtClean="0"/>
              <a:t>breezy</a:t>
            </a:r>
            <a:endParaRPr lang="en-US" altLang="en-US" sz="1800" dirty="0"/>
          </a:p>
          <a:p>
            <a:pPr lvl="1"/>
            <a:r>
              <a:rPr lang="en-US" altLang="en-US" sz="1800" dirty="0"/>
              <a:t>Glitter </a:t>
            </a:r>
            <a:r>
              <a:rPr lang="en-US" altLang="en-US" sz="1800" dirty="0" err="1"/>
              <a:t>iff</a:t>
            </a:r>
            <a:r>
              <a:rPr lang="en-US" altLang="en-US" sz="1800" dirty="0"/>
              <a:t> gold is in the same </a:t>
            </a:r>
            <a:r>
              <a:rPr lang="en-US" altLang="en-US" sz="1800" dirty="0" smtClean="0"/>
              <a:t>square</a:t>
            </a:r>
            <a:endParaRPr lang="en-US" altLang="en-US" sz="1800" dirty="0"/>
          </a:p>
          <a:p>
            <a:pPr lvl="1"/>
            <a:r>
              <a:rPr lang="en-US" altLang="en-US" sz="1800" dirty="0"/>
              <a:t>Shooting kills </a:t>
            </a:r>
            <a:r>
              <a:rPr lang="en-US" altLang="en-US" sz="1800" dirty="0" err="1"/>
              <a:t>wumpus</a:t>
            </a:r>
            <a:r>
              <a:rPr lang="en-US" altLang="en-US" sz="1800" dirty="0"/>
              <a:t> if you are facing </a:t>
            </a:r>
            <a:r>
              <a:rPr lang="en-US" altLang="en-US" sz="1800" dirty="0" smtClean="0"/>
              <a:t>it</a:t>
            </a:r>
            <a:endParaRPr lang="en-US" altLang="en-US" sz="1800" dirty="0"/>
          </a:p>
          <a:p>
            <a:pPr lvl="1"/>
            <a:r>
              <a:rPr lang="en-US" altLang="en-US" sz="1800" dirty="0"/>
              <a:t>Shooting uses up the only </a:t>
            </a:r>
            <a:r>
              <a:rPr lang="en-US" altLang="en-US" sz="1800" dirty="0" smtClean="0"/>
              <a:t>arrow</a:t>
            </a:r>
            <a:endParaRPr lang="en-US" altLang="en-US" sz="1800" dirty="0"/>
          </a:p>
          <a:p>
            <a:pPr lvl="1"/>
            <a:r>
              <a:rPr lang="en-US" altLang="en-US" sz="1800" dirty="0"/>
              <a:t>Grabbing picks up gold if in same </a:t>
            </a:r>
            <a:r>
              <a:rPr lang="en-US" altLang="en-US" sz="1800" dirty="0" smtClean="0"/>
              <a:t>square</a:t>
            </a:r>
            <a:endParaRPr lang="en-US" altLang="en-US" sz="1800" dirty="0"/>
          </a:p>
          <a:p>
            <a:pPr lvl="1"/>
            <a:r>
              <a:rPr lang="en-US" altLang="en-US" sz="1800" dirty="0"/>
              <a:t>Releasing drops the gold in same </a:t>
            </a:r>
            <a:r>
              <a:rPr lang="en-US" altLang="en-US" sz="1800" dirty="0" smtClean="0"/>
              <a:t>square</a:t>
            </a:r>
            <a:endParaRPr lang="en-US" altLang="en-US" sz="1800" dirty="0"/>
          </a:p>
          <a:p>
            <a:pPr lvl="4"/>
            <a:endParaRPr lang="en-US" altLang="en-US" sz="1400" dirty="0"/>
          </a:p>
          <a:p>
            <a:r>
              <a:rPr lang="en-US" altLang="en-US" sz="2000" dirty="0">
                <a:solidFill>
                  <a:schemeClr val="accent2"/>
                </a:solidFill>
              </a:rPr>
              <a:t>Sensors:</a:t>
            </a:r>
            <a:r>
              <a:rPr lang="en-US" altLang="en-US" sz="2000" dirty="0"/>
              <a:t> Stench, Breeze, Glitter, Bump, </a:t>
            </a:r>
            <a:r>
              <a:rPr lang="en-US" altLang="en-US" sz="2000" dirty="0" smtClean="0"/>
              <a:t>Scream</a:t>
            </a:r>
            <a:endParaRPr lang="en-US" altLang="en-US" sz="2000" dirty="0"/>
          </a:p>
          <a:p>
            <a:r>
              <a:rPr lang="en-US" altLang="en-US" sz="2000" dirty="0">
                <a:solidFill>
                  <a:schemeClr val="accent2"/>
                </a:solidFill>
              </a:rPr>
              <a:t>Actuators:</a:t>
            </a:r>
            <a:r>
              <a:rPr lang="en-US" altLang="en-US" sz="2000" dirty="0"/>
              <a:t> Left turn, Right turn, Forward, Grab, Release, </a:t>
            </a:r>
            <a:r>
              <a:rPr lang="en-US" altLang="en-US" sz="2000" dirty="0" smtClean="0"/>
              <a:t>Shoot</a:t>
            </a:r>
            <a:endParaRPr lang="en-US" altLang="en-US" sz="2000" dirty="0"/>
          </a:p>
        </p:txBody>
      </p:sp>
      <p:pic>
        <p:nvPicPr>
          <p:cNvPr id="7173" name="Picture 5" descr="wumpus-worl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8377" y="1340768"/>
            <a:ext cx="4428229" cy="4336925"/>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pPr>
              <a:defRPr/>
            </a:pPr>
            <a:fld id="{4FE4CBB3-46F4-4B41-BA75-B58B197575B0}"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2CB9EF8F-76BF-4C1E-800D-331B123EDED0}" type="slidenum">
              <a:rPr lang="en-US" smtClean="0"/>
              <a:pPr>
                <a:defRPr/>
              </a:pPr>
              <a:t>5</a:t>
            </a:fld>
            <a:endParaRPr lang="en-US"/>
          </a:p>
        </p:txBody>
      </p:sp>
    </p:spTree>
    <p:extLst>
      <p:ext uri="{BB962C8B-B14F-4D97-AF65-F5344CB8AC3E}">
        <p14:creationId xmlns:p14="http://schemas.microsoft.com/office/powerpoint/2010/main" val="346542072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ltLang="en-US"/>
              <a:t>Proof of completeness</a:t>
            </a:r>
          </a:p>
        </p:txBody>
      </p:sp>
      <p:sp>
        <p:nvSpPr>
          <p:cNvPr id="53251" name="Rectangle 3"/>
          <p:cNvSpPr>
            <a:spLocks noGrp="1" noChangeArrowheads="1"/>
          </p:cNvSpPr>
          <p:nvPr>
            <p:ph type="body" idx="1"/>
          </p:nvPr>
        </p:nvSpPr>
        <p:spPr>
          <a:xfrm>
            <a:off x="263352" y="1600202"/>
            <a:ext cx="9016115" cy="4525963"/>
          </a:xfrm>
        </p:spPr>
        <p:txBody>
          <a:bodyPr/>
          <a:lstStyle/>
          <a:p>
            <a:pPr marL="609600" indent="-609600">
              <a:lnSpc>
                <a:spcPct val="90000"/>
              </a:lnSpc>
            </a:pPr>
            <a:r>
              <a:rPr lang="en-US" altLang="en-US" sz="2800" dirty="0"/>
              <a:t>FC derives every atomic sentence that is entailed by </a:t>
            </a:r>
            <a:r>
              <a:rPr lang="en-US" altLang="en-US" sz="2800" i="1" dirty="0" smtClean="0"/>
              <a:t>KB</a:t>
            </a:r>
            <a:endParaRPr lang="en-US" altLang="en-US" sz="2800" dirty="0"/>
          </a:p>
          <a:p>
            <a:pPr marL="990600" lvl="1" indent="-533400">
              <a:lnSpc>
                <a:spcPct val="90000"/>
              </a:lnSpc>
              <a:buFontTx/>
              <a:buAutoNum type="arabicPeriod"/>
            </a:pPr>
            <a:r>
              <a:rPr lang="en-US" altLang="en-US" sz="2400" dirty="0"/>
              <a:t>FC reaches a </a:t>
            </a:r>
            <a:r>
              <a:rPr lang="en-US" altLang="en-US" sz="2400" dirty="0">
                <a:solidFill>
                  <a:schemeClr val="accent2"/>
                </a:solidFill>
              </a:rPr>
              <a:t>fixed point</a:t>
            </a:r>
            <a:r>
              <a:rPr lang="en-US" altLang="en-US" sz="2400" dirty="0"/>
              <a:t> where no new atomic sentences are </a:t>
            </a:r>
            <a:r>
              <a:rPr lang="en-US" altLang="en-US" sz="2400" dirty="0" smtClean="0"/>
              <a:t>derived</a:t>
            </a:r>
            <a:endParaRPr lang="en-US" altLang="en-US" sz="2400" dirty="0"/>
          </a:p>
          <a:p>
            <a:pPr marL="990600" lvl="1" indent="-533400">
              <a:lnSpc>
                <a:spcPct val="90000"/>
              </a:lnSpc>
              <a:buFontTx/>
              <a:buAutoNum type="arabicPeriod"/>
            </a:pPr>
            <a:r>
              <a:rPr lang="en-US" altLang="en-US" sz="2400" dirty="0"/>
              <a:t>Consider the final state as a model </a:t>
            </a:r>
            <a:r>
              <a:rPr lang="en-US" altLang="en-US" sz="2400" i="1" dirty="0"/>
              <a:t>m</a:t>
            </a:r>
            <a:r>
              <a:rPr lang="en-US" altLang="en-US" sz="2400" dirty="0"/>
              <a:t>, assigning true/false to </a:t>
            </a:r>
            <a:r>
              <a:rPr lang="en-US" altLang="en-US" sz="2400" dirty="0" smtClean="0"/>
              <a:t>symbols</a:t>
            </a:r>
            <a:endParaRPr lang="en-US" altLang="en-US" sz="2400" dirty="0"/>
          </a:p>
          <a:p>
            <a:pPr marL="990600" lvl="1" indent="-533400">
              <a:lnSpc>
                <a:spcPct val="90000"/>
              </a:lnSpc>
              <a:buFontTx/>
              <a:buAutoNum type="arabicPeriod"/>
            </a:pPr>
            <a:r>
              <a:rPr lang="en-US" altLang="en-US" sz="2400" dirty="0"/>
              <a:t>Every clause in the original </a:t>
            </a:r>
            <a:r>
              <a:rPr lang="en-US" altLang="en-US" sz="2400" i="1" dirty="0"/>
              <a:t>KB</a:t>
            </a:r>
            <a:r>
              <a:rPr lang="en-US" altLang="en-US" sz="2400" dirty="0"/>
              <a:t> is true in </a:t>
            </a:r>
            <a:r>
              <a:rPr lang="en-US" altLang="en-US" sz="2400" i="1" dirty="0" smtClean="0"/>
              <a:t>m</a:t>
            </a:r>
            <a:endParaRPr lang="en-US" altLang="en-US" sz="2400" dirty="0"/>
          </a:p>
          <a:p>
            <a:pPr marL="1371600" lvl="2" indent="-457200">
              <a:lnSpc>
                <a:spcPct val="90000"/>
              </a:lnSpc>
              <a:buNone/>
            </a:pPr>
            <a:r>
              <a:rPr lang="en-US" altLang="en-US" sz="2000" dirty="0"/>
              <a:t>  </a:t>
            </a:r>
            <a:r>
              <a:rPr lang="en-US" altLang="en-US" sz="2000" i="1" dirty="0"/>
              <a:t>a</a:t>
            </a:r>
            <a:r>
              <a:rPr lang="en-US" altLang="en-US" sz="2000" baseline="-25000" dirty="0"/>
              <a:t>1 </a:t>
            </a:r>
            <a:r>
              <a:rPr lang="en-US" altLang="en-US" sz="2000" dirty="0">
                <a:sym typeface="Symbol" panose="05050102010706020507" pitchFamily="18" charset="2"/>
              </a:rPr>
              <a:t></a:t>
            </a:r>
            <a:r>
              <a:rPr lang="en-US" altLang="en-US" sz="2000" baseline="-25000" dirty="0"/>
              <a:t> </a:t>
            </a:r>
            <a:r>
              <a:rPr lang="en-US" altLang="en-US" sz="2000" dirty="0"/>
              <a:t> … </a:t>
            </a:r>
            <a:r>
              <a:rPr lang="en-US" altLang="en-US" sz="2000" dirty="0">
                <a:sym typeface="Symbol" panose="05050102010706020507" pitchFamily="18" charset="2"/>
              </a:rPr>
              <a:t></a:t>
            </a:r>
            <a:r>
              <a:rPr lang="en-US" altLang="en-US" sz="2000" dirty="0"/>
              <a:t>  </a:t>
            </a:r>
            <a:r>
              <a:rPr lang="en-US" altLang="en-US" sz="2000" i="1" dirty="0"/>
              <a:t>a</a:t>
            </a:r>
            <a:r>
              <a:rPr lang="en-US" altLang="en-US" sz="2000" baseline="-25000" dirty="0"/>
              <a:t>k </a:t>
            </a:r>
            <a:r>
              <a:rPr lang="en-US" altLang="en-US" sz="2000" baseline="-25000" dirty="0">
                <a:sym typeface="Symbol" panose="05050102010706020507" pitchFamily="18" charset="2"/>
              </a:rPr>
              <a:t> </a:t>
            </a:r>
            <a:r>
              <a:rPr lang="en-US" altLang="en-US" sz="2000" i="1" dirty="0"/>
              <a:t>b</a:t>
            </a:r>
            <a:r>
              <a:rPr lang="en-US" altLang="en-US" sz="2000" dirty="0"/>
              <a:t>
</a:t>
            </a:r>
          </a:p>
          <a:p>
            <a:pPr marL="990600" lvl="1" indent="-533400">
              <a:lnSpc>
                <a:spcPct val="90000"/>
              </a:lnSpc>
              <a:buFontTx/>
              <a:buAutoNum type="arabicPeriod"/>
            </a:pPr>
            <a:r>
              <a:rPr lang="en-US" altLang="en-US" sz="2400" dirty="0"/>
              <a:t>Hence </a:t>
            </a:r>
            <a:r>
              <a:rPr lang="en-US" altLang="en-US" sz="2400" i="1" dirty="0"/>
              <a:t>m</a:t>
            </a:r>
            <a:r>
              <a:rPr lang="en-US" altLang="en-US" sz="2400" dirty="0"/>
              <a:t> is a model of </a:t>
            </a:r>
            <a:r>
              <a:rPr lang="en-US" altLang="en-US" sz="2400" i="1" dirty="0" smtClean="0"/>
              <a:t>KB</a:t>
            </a:r>
            <a:endParaRPr lang="en-US" altLang="en-US" sz="2400" dirty="0"/>
          </a:p>
          <a:p>
            <a:pPr marL="990600" lvl="1" indent="-533400">
              <a:lnSpc>
                <a:spcPct val="90000"/>
              </a:lnSpc>
              <a:buFontTx/>
              <a:buAutoNum type="arabicPeriod"/>
            </a:pPr>
            <a:r>
              <a:rPr lang="en-US" altLang="en-US" sz="2400" dirty="0"/>
              <a:t>If </a:t>
            </a:r>
            <a:r>
              <a:rPr lang="en-US" altLang="en-US" sz="2400" i="1" dirty="0"/>
              <a:t>KB</a:t>
            </a:r>
            <a:r>
              <a:rPr lang="en-US" altLang="en-US" sz="2400" dirty="0"/>
              <a:t>╞ </a:t>
            </a:r>
            <a:r>
              <a:rPr lang="en-US" altLang="en-US" sz="2400" i="1" dirty="0"/>
              <a:t>q</a:t>
            </a:r>
            <a:r>
              <a:rPr lang="en-US" altLang="en-US" sz="2400" dirty="0"/>
              <a:t>, </a:t>
            </a:r>
            <a:r>
              <a:rPr lang="en-US" altLang="en-US" sz="2400" i="1" dirty="0"/>
              <a:t>q</a:t>
            </a:r>
            <a:r>
              <a:rPr lang="en-US" altLang="en-US" sz="2400" dirty="0"/>
              <a:t> is true in </a:t>
            </a:r>
            <a:r>
              <a:rPr lang="en-US" altLang="en-US" sz="2400" dirty="0">
                <a:solidFill>
                  <a:srgbClr val="FF0000"/>
                </a:solidFill>
              </a:rPr>
              <a:t>every</a:t>
            </a:r>
            <a:r>
              <a:rPr lang="en-US" altLang="en-US" sz="2400" dirty="0"/>
              <a:t> model of </a:t>
            </a:r>
            <a:r>
              <a:rPr lang="en-US" altLang="en-US" sz="2400" i="1" dirty="0"/>
              <a:t>KB</a:t>
            </a:r>
            <a:r>
              <a:rPr lang="en-US" altLang="en-US" sz="2400" dirty="0"/>
              <a:t>, including </a:t>
            </a:r>
            <a:r>
              <a:rPr lang="en-US" altLang="en-US" sz="2400" i="1" dirty="0" smtClean="0"/>
              <a:t>m</a:t>
            </a:r>
            <a:endParaRPr lang="en-US" altLang="en-US" sz="2400" dirty="0"/>
          </a:p>
        </p:txBody>
      </p:sp>
      <p:sp>
        <p:nvSpPr>
          <p:cNvPr id="2" name="Date Placeholder 1"/>
          <p:cNvSpPr>
            <a:spLocks noGrp="1"/>
          </p:cNvSpPr>
          <p:nvPr>
            <p:ph type="dt" sz="half" idx="10"/>
          </p:nvPr>
        </p:nvSpPr>
        <p:spPr/>
        <p:txBody>
          <a:bodyPr/>
          <a:lstStyle/>
          <a:p>
            <a:pPr>
              <a:defRPr/>
            </a:pPr>
            <a:fld id="{01429443-54E7-4BBF-B04A-BFE957781B30}"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50</a:t>
            </a:fld>
            <a:endParaRPr lang="en-US"/>
          </a:p>
        </p:txBody>
      </p:sp>
    </p:spTree>
    <p:extLst>
      <p:ext uri="{BB962C8B-B14F-4D97-AF65-F5344CB8AC3E}">
        <p14:creationId xmlns:p14="http://schemas.microsoft.com/office/powerpoint/2010/main" val="227637678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en-US"/>
              <a:t>Backward chaining</a:t>
            </a:r>
          </a:p>
        </p:txBody>
      </p:sp>
      <p:sp>
        <p:nvSpPr>
          <p:cNvPr id="54275" name="Rectangle 3"/>
          <p:cNvSpPr>
            <a:spLocks noGrp="1" noChangeArrowheads="1"/>
          </p:cNvSpPr>
          <p:nvPr>
            <p:ph type="body" idx="1"/>
          </p:nvPr>
        </p:nvSpPr>
        <p:spPr/>
        <p:txBody>
          <a:bodyPr>
            <a:normAutofit fontScale="92500" lnSpcReduction="20000"/>
          </a:bodyPr>
          <a:lstStyle/>
          <a:p>
            <a:pPr marL="609600" indent="-609600">
              <a:lnSpc>
                <a:spcPct val="90000"/>
              </a:lnSpc>
              <a:buNone/>
            </a:pPr>
            <a:r>
              <a:rPr lang="en-US" altLang="en-US" sz="2800" dirty="0"/>
              <a:t>Idea: work backwards from the query </a:t>
            </a:r>
            <a:r>
              <a:rPr lang="en-US" altLang="en-US" sz="2800" i="1" dirty="0"/>
              <a:t>q</a:t>
            </a:r>
            <a:r>
              <a:rPr lang="en-US" altLang="en-US" sz="2800" dirty="0"/>
              <a:t>:
</a:t>
            </a:r>
          </a:p>
          <a:p>
            <a:pPr marL="990600" lvl="1" indent="-533400">
              <a:lnSpc>
                <a:spcPct val="90000"/>
              </a:lnSpc>
              <a:buNone/>
            </a:pPr>
            <a:r>
              <a:rPr lang="en-US" altLang="en-US" sz="2400" dirty="0"/>
              <a:t>to prove </a:t>
            </a:r>
            <a:r>
              <a:rPr lang="en-US" altLang="en-US" sz="2400" i="1" dirty="0"/>
              <a:t>q</a:t>
            </a:r>
            <a:r>
              <a:rPr lang="en-US" altLang="en-US" sz="2400" dirty="0"/>
              <a:t> by BC,</a:t>
            </a:r>
          </a:p>
          <a:p>
            <a:pPr marL="1371600" lvl="2" indent="-457200">
              <a:lnSpc>
                <a:spcPct val="90000"/>
              </a:lnSpc>
              <a:buNone/>
            </a:pPr>
            <a:r>
              <a:rPr lang="en-US" altLang="en-US" sz="2000" dirty="0"/>
              <a:t>check if </a:t>
            </a:r>
            <a:r>
              <a:rPr lang="en-US" altLang="en-US" sz="2000" i="1" dirty="0"/>
              <a:t>q</a:t>
            </a:r>
            <a:r>
              <a:rPr lang="en-US" altLang="en-US" sz="2000" dirty="0"/>
              <a:t> is known already, or</a:t>
            </a:r>
          </a:p>
          <a:p>
            <a:pPr marL="1371600" lvl="2" indent="-457200">
              <a:lnSpc>
                <a:spcPct val="90000"/>
              </a:lnSpc>
              <a:buNone/>
            </a:pPr>
            <a:r>
              <a:rPr lang="en-US" altLang="en-US" sz="2000" dirty="0"/>
              <a:t>prove by BC all premises of some rule concluding </a:t>
            </a:r>
            <a:r>
              <a:rPr lang="en-US" altLang="en-US" sz="2000" i="1" dirty="0"/>
              <a:t>q</a:t>
            </a:r>
            <a:r>
              <a:rPr lang="en-US" altLang="en-US" sz="2000" dirty="0"/>
              <a:t>
</a:t>
            </a:r>
          </a:p>
          <a:p>
            <a:pPr marL="1371600" lvl="2" indent="-457200">
              <a:lnSpc>
                <a:spcPct val="90000"/>
              </a:lnSpc>
              <a:buNone/>
            </a:pPr>
            <a:endParaRPr lang="en-US" altLang="en-US" sz="2000" dirty="0"/>
          </a:p>
          <a:p>
            <a:pPr marL="609600" indent="-609600">
              <a:lnSpc>
                <a:spcPct val="90000"/>
              </a:lnSpc>
              <a:buNone/>
            </a:pPr>
            <a:r>
              <a:rPr lang="en-US" altLang="en-US" sz="2400" dirty="0"/>
              <a:t>Avoid loops: check if new </a:t>
            </a:r>
            <a:r>
              <a:rPr lang="en-US" altLang="en-US" sz="2400" dirty="0" err="1"/>
              <a:t>subgoal</a:t>
            </a:r>
            <a:r>
              <a:rPr lang="en-US" altLang="en-US" sz="2400" dirty="0"/>
              <a:t> is already on the goal stack
</a:t>
            </a:r>
          </a:p>
          <a:p>
            <a:pPr marL="609600" indent="-609600">
              <a:lnSpc>
                <a:spcPct val="90000"/>
              </a:lnSpc>
              <a:buNone/>
            </a:pPr>
            <a:endParaRPr lang="en-US" altLang="en-US" sz="2400" dirty="0"/>
          </a:p>
          <a:p>
            <a:pPr marL="609600" indent="-609600">
              <a:lnSpc>
                <a:spcPct val="90000"/>
              </a:lnSpc>
              <a:buNone/>
            </a:pPr>
            <a:r>
              <a:rPr lang="en-US" altLang="en-US" sz="2400" dirty="0"/>
              <a:t>Avoid repeated work: check if new </a:t>
            </a:r>
            <a:r>
              <a:rPr lang="en-US" altLang="en-US" sz="2400" dirty="0" err="1"/>
              <a:t>subgoal</a:t>
            </a:r>
            <a:r>
              <a:rPr lang="en-US" altLang="en-US" sz="2400" dirty="0"/>
              <a:t>
</a:t>
            </a:r>
          </a:p>
          <a:p>
            <a:pPr marL="990600" lvl="1" indent="-533400">
              <a:lnSpc>
                <a:spcPct val="90000"/>
              </a:lnSpc>
              <a:buFontTx/>
              <a:buAutoNum type="arabicPeriod"/>
            </a:pPr>
            <a:r>
              <a:rPr lang="en-US" altLang="en-US" sz="2400" dirty="0"/>
              <a:t>has already been proved true, </a:t>
            </a:r>
            <a:r>
              <a:rPr lang="en-US" altLang="en-US" sz="2400" dirty="0" smtClean="0"/>
              <a:t>or</a:t>
            </a:r>
            <a:endParaRPr lang="en-US" altLang="en-US" sz="2400" dirty="0"/>
          </a:p>
          <a:p>
            <a:pPr marL="990600" lvl="1" indent="-533400">
              <a:lnSpc>
                <a:spcPct val="90000"/>
              </a:lnSpc>
              <a:buFontTx/>
              <a:buAutoNum type="arabicPeriod"/>
            </a:pPr>
            <a:r>
              <a:rPr lang="en-US" altLang="en-US" sz="2400" dirty="0"/>
              <a:t>has already </a:t>
            </a:r>
            <a:r>
              <a:rPr lang="en-US" altLang="en-US" sz="2400" dirty="0" smtClean="0"/>
              <a:t>failed</a:t>
            </a:r>
            <a:endParaRPr lang="en-US" altLang="en-US" sz="2400" dirty="0"/>
          </a:p>
        </p:txBody>
      </p:sp>
      <p:sp>
        <p:nvSpPr>
          <p:cNvPr id="2" name="Date Placeholder 1"/>
          <p:cNvSpPr>
            <a:spLocks noGrp="1"/>
          </p:cNvSpPr>
          <p:nvPr>
            <p:ph type="dt" sz="half" idx="10"/>
          </p:nvPr>
        </p:nvSpPr>
        <p:spPr/>
        <p:txBody>
          <a:bodyPr/>
          <a:lstStyle/>
          <a:p>
            <a:pPr>
              <a:defRPr/>
            </a:pPr>
            <a:fld id="{43E87441-02D8-4C9B-A35E-51CF97272456}"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51</a:t>
            </a:fld>
            <a:endParaRPr lang="en-US"/>
          </a:p>
        </p:txBody>
      </p:sp>
    </p:spTree>
    <p:extLst>
      <p:ext uri="{BB962C8B-B14F-4D97-AF65-F5344CB8AC3E}">
        <p14:creationId xmlns:p14="http://schemas.microsoft.com/office/powerpoint/2010/main" val="128737896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ltLang="en-US"/>
              <a:t>Backward chaining example</a:t>
            </a:r>
          </a:p>
        </p:txBody>
      </p:sp>
      <p:pic>
        <p:nvPicPr>
          <p:cNvPr id="55301" name="Picture 5" descr="bc-horn-example01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447800"/>
            <a:ext cx="3176588" cy="472440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pPr>
              <a:defRPr/>
            </a:pPr>
            <a:fld id="{0CDEC2D8-D8A5-4267-B4CA-3B772E8FB5CE}"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52</a:t>
            </a:fld>
            <a:endParaRPr lang="en-US"/>
          </a:p>
        </p:txBody>
      </p:sp>
    </p:spTree>
    <p:extLst>
      <p:ext uri="{BB962C8B-B14F-4D97-AF65-F5344CB8AC3E}">
        <p14:creationId xmlns:p14="http://schemas.microsoft.com/office/powerpoint/2010/main" val="55391057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altLang="en-US"/>
              <a:t>Backward chaining example</a:t>
            </a:r>
          </a:p>
        </p:txBody>
      </p:sp>
      <p:pic>
        <p:nvPicPr>
          <p:cNvPr id="114693" name="Picture 5" descr="bc-horn-example02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447800"/>
            <a:ext cx="3176588" cy="472440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pPr>
              <a:defRPr/>
            </a:pPr>
            <a:fld id="{339E4ACF-4CF6-44EC-8E03-B1DBB9977C35}"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53</a:t>
            </a:fld>
            <a:endParaRPr lang="en-US"/>
          </a:p>
        </p:txBody>
      </p:sp>
    </p:spTree>
    <p:extLst>
      <p:ext uri="{BB962C8B-B14F-4D97-AF65-F5344CB8AC3E}">
        <p14:creationId xmlns:p14="http://schemas.microsoft.com/office/powerpoint/2010/main" val="142888554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ltLang="en-US"/>
              <a:t>Backward chaining example</a:t>
            </a:r>
          </a:p>
        </p:txBody>
      </p:sp>
      <p:pic>
        <p:nvPicPr>
          <p:cNvPr id="115716" name="Picture 4" descr="bc-horn-example03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447800"/>
            <a:ext cx="3176588" cy="472440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pPr>
              <a:defRPr/>
            </a:pPr>
            <a:fld id="{0966B185-2FCD-4482-87FE-524CB7174488}"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54</a:t>
            </a:fld>
            <a:endParaRPr lang="en-US"/>
          </a:p>
        </p:txBody>
      </p:sp>
    </p:spTree>
    <p:extLst>
      <p:ext uri="{BB962C8B-B14F-4D97-AF65-F5344CB8AC3E}">
        <p14:creationId xmlns:p14="http://schemas.microsoft.com/office/powerpoint/2010/main" val="142375785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r>
              <a:rPr lang="en-US" altLang="en-US"/>
              <a:t>Backward chaining example</a:t>
            </a:r>
          </a:p>
        </p:txBody>
      </p:sp>
      <p:pic>
        <p:nvPicPr>
          <p:cNvPr id="116740" name="Picture 4" descr="bc-horn-example04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447800"/>
            <a:ext cx="3176588" cy="472440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pPr>
              <a:defRPr/>
            </a:pPr>
            <a:fld id="{B30B35E5-2ED8-4FEE-8FE1-32B0B94CF660}"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55</a:t>
            </a:fld>
            <a:endParaRPr lang="en-US"/>
          </a:p>
        </p:txBody>
      </p:sp>
    </p:spTree>
    <p:extLst>
      <p:ext uri="{BB962C8B-B14F-4D97-AF65-F5344CB8AC3E}">
        <p14:creationId xmlns:p14="http://schemas.microsoft.com/office/powerpoint/2010/main" val="152938268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altLang="en-US"/>
              <a:t>Backward chaining example</a:t>
            </a:r>
          </a:p>
        </p:txBody>
      </p:sp>
      <p:pic>
        <p:nvPicPr>
          <p:cNvPr id="117764" name="Picture 4" descr="bc-horn-example05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447800"/>
            <a:ext cx="3176588" cy="472440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pPr>
              <a:defRPr/>
            </a:pPr>
            <a:fld id="{B2526A23-8496-443D-8A93-FEE2E1FBA350}"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56</a:t>
            </a:fld>
            <a:endParaRPr lang="en-US"/>
          </a:p>
        </p:txBody>
      </p:sp>
    </p:spTree>
    <p:extLst>
      <p:ext uri="{BB962C8B-B14F-4D97-AF65-F5344CB8AC3E}">
        <p14:creationId xmlns:p14="http://schemas.microsoft.com/office/powerpoint/2010/main" val="45631452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r>
              <a:rPr lang="en-US" altLang="en-US"/>
              <a:t>Backward chaining example</a:t>
            </a:r>
          </a:p>
        </p:txBody>
      </p:sp>
      <p:pic>
        <p:nvPicPr>
          <p:cNvPr id="118788" name="Picture 4" descr="bc-horn-example06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447800"/>
            <a:ext cx="3176588" cy="472440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pPr>
              <a:defRPr/>
            </a:pPr>
            <a:fld id="{28DD1DD1-9A86-4A21-A39F-6C492862118F}"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57</a:t>
            </a:fld>
            <a:endParaRPr lang="en-US"/>
          </a:p>
        </p:txBody>
      </p:sp>
    </p:spTree>
    <p:extLst>
      <p:ext uri="{BB962C8B-B14F-4D97-AF65-F5344CB8AC3E}">
        <p14:creationId xmlns:p14="http://schemas.microsoft.com/office/powerpoint/2010/main" val="278833143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r>
              <a:rPr lang="en-US" altLang="en-US"/>
              <a:t>Backward chaining example</a:t>
            </a:r>
          </a:p>
        </p:txBody>
      </p:sp>
      <p:pic>
        <p:nvPicPr>
          <p:cNvPr id="119812" name="Picture 4" descr="bc-horn-example07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447800"/>
            <a:ext cx="3176588" cy="472440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pPr>
              <a:defRPr/>
            </a:pPr>
            <a:fld id="{90DB5754-1741-49C3-A610-B6EBBF9F3C5B}"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58</a:t>
            </a:fld>
            <a:endParaRPr lang="en-US"/>
          </a:p>
        </p:txBody>
      </p:sp>
    </p:spTree>
    <p:extLst>
      <p:ext uri="{BB962C8B-B14F-4D97-AF65-F5344CB8AC3E}">
        <p14:creationId xmlns:p14="http://schemas.microsoft.com/office/powerpoint/2010/main" val="215682465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r>
              <a:rPr lang="en-US" altLang="en-US"/>
              <a:t>Backward chaining example</a:t>
            </a:r>
          </a:p>
        </p:txBody>
      </p:sp>
      <p:pic>
        <p:nvPicPr>
          <p:cNvPr id="120836" name="Picture 4" descr="bc-horn-example08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447800"/>
            <a:ext cx="3176588" cy="472440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pPr>
              <a:defRPr/>
            </a:pPr>
            <a:fld id="{5E66DFF0-A676-4D09-95F5-C2A0DC916AA7}"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59</a:t>
            </a:fld>
            <a:endParaRPr lang="en-US"/>
          </a:p>
        </p:txBody>
      </p:sp>
    </p:spTree>
    <p:extLst>
      <p:ext uri="{BB962C8B-B14F-4D97-AF65-F5344CB8AC3E}">
        <p14:creationId xmlns:p14="http://schemas.microsoft.com/office/powerpoint/2010/main" val="38826691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a:t>Wumpus world characterization</a:t>
            </a:r>
          </a:p>
        </p:txBody>
      </p:sp>
      <p:sp>
        <p:nvSpPr>
          <p:cNvPr id="8195" name="Rectangle 3"/>
          <p:cNvSpPr>
            <a:spLocks noGrp="1" noChangeArrowheads="1"/>
          </p:cNvSpPr>
          <p:nvPr>
            <p:ph type="body" idx="1"/>
          </p:nvPr>
        </p:nvSpPr>
        <p:spPr>
          <a:xfrm>
            <a:off x="609600" y="1600202"/>
            <a:ext cx="9014792" cy="4525963"/>
          </a:xfrm>
        </p:spPr>
        <p:txBody>
          <a:bodyPr/>
          <a:lstStyle/>
          <a:p>
            <a:r>
              <a:rPr lang="en-US" altLang="en-US" sz="2800" u="sng" dirty="0">
                <a:solidFill>
                  <a:srgbClr val="CC0099"/>
                </a:solidFill>
              </a:rPr>
              <a:t>Fully</a:t>
            </a:r>
            <a:r>
              <a:rPr lang="en-US" altLang="en-US" sz="2800" u="sng" dirty="0"/>
              <a:t> </a:t>
            </a:r>
            <a:r>
              <a:rPr lang="en-US" altLang="en-US" sz="2800" u="sng" dirty="0">
                <a:solidFill>
                  <a:srgbClr val="CC0099"/>
                </a:solidFill>
              </a:rPr>
              <a:t>Observable</a:t>
            </a:r>
            <a:r>
              <a:rPr lang="en-US" altLang="en-US" sz="2800" dirty="0"/>
              <a:t> No – only </a:t>
            </a:r>
            <a:r>
              <a:rPr lang="en-US" altLang="en-US" sz="2800" dirty="0">
                <a:solidFill>
                  <a:schemeClr val="accent2"/>
                </a:solidFill>
              </a:rPr>
              <a:t>local</a:t>
            </a:r>
            <a:r>
              <a:rPr lang="en-US" altLang="en-US" sz="2800" dirty="0"/>
              <a:t> </a:t>
            </a:r>
            <a:r>
              <a:rPr lang="en-US" altLang="en-US" sz="2800" dirty="0" smtClean="0"/>
              <a:t>perception</a:t>
            </a:r>
            <a:endParaRPr lang="en-US" altLang="en-US" sz="2800" dirty="0"/>
          </a:p>
          <a:p>
            <a:r>
              <a:rPr lang="en-US" altLang="en-US" sz="2800" u="sng" dirty="0">
                <a:solidFill>
                  <a:srgbClr val="CC0099"/>
                </a:solidFill>
              </a:rPr>
              <a:t>Deterministic</a:t>
            </a:r>
            <a:r>
              <a:rPr lang="en-US" altLang="en-US" sz="2800" dirty="0"/>
              <a:t> Yes – outcomes exactly </a:t>
            </a:r>
            <a:r>
              <a:rPr lang="en-US" altLang="en-US" sz="2800" dirty="0" smtClean="0"/>
              <a:t>specified</a:t>
            </a:r>
            <a:endParaRPr lang="en-US" altLang="en-US" sz="2800" dirty="0"/>
          </a:p>
          <a:p>
            <a:r>
              <a:rPr lang="en-US" altLang="en-US" sz="2800" u="sng" dirty="0">
                <a:solidFill>
                  <a:srgbClr val="CC0099"/>
                </a:solidFill>
              </a:rPr>
              <a:t>Episodic</a:t>
            </a:r>
            <a:r>
              <a:rPr lang="en-US" altLang="en-US" sz="2800" dirty="0"/>
              <a:t> No – sequential at the level of </a:t>
            </a:r>
            <a:r>
              <a:rPr lang="en-US" altLang="en-US" sz="2800" dirty="0" smtClean="0"/>
              <a:t>actions</a:t>
            </a:r>
            <a:endParaRPr lang="en-US" altLang="en-US" sz="2800" dirty="0"/>
          </a:p>
          <a:p>
            <a:r>
              <a:rPr lang="en-US" altLang="en-US" sz="2800" u="sng" dirty="0">
                <a:solidFill>
                  <a:srgbClr val="CC0099"/>
                </a:solidFill>
              </a:rPr>
              <a:t>Static</a:t>
            </a:r>
            <a:r>
              <a:rPr lang="en-US" altLang="en-US" sz="2800" dirty="0"/>
              <a:t>  Yes – </a:t>
            </a:r>
            <a:r>
              <a:rPr lang="en-US" altLang="en-US" sz="2800" dirty="0" err="1"/>
              <a:t>Wumpus</a:t>
            </a:r>
            <a:r>
              <a:rPr lang="en-US" altLang="en-US" sz="2800" dirty="0"/>
              <a:t> and Pits do not </a:t>
            </a:r>
            <a:r>
              <a:rPr lang="en-US" altLang="en-US" sz="2800" dirty="0" smtClean="0"/>
              <a:t>move</a:t>
            </a:r>
            <a:endParaRPr lang="en-US" altLang="en-US" sz="2800" dirty="0"/>
          </a:p>
          <a:p>
            <a:r>
              <a:rPr lang="en-US" altLang="en-US" sz="2800" u="sng" dirty="0">
                <a:solidFill>
                  <a:srgbClr val="CC0099"/>
                </a:solidFill>
              </a:rPr>
              <a:t>Discrete</a:t>
            </a:r>
            <a:r>
              <a:rPr lang="en-US" altLang="en-US" sz="2800" dirty="0"/>
              <a:t> </a:t>
            </a:r>
            <a:r>
              <a:rPr lang="en-US" altLang="en-US" sz="2800" dirty="0" smtClean="0"/>
              <a:t>Yes</a:t>
            </a:r>
            <a:endParaRPr lang="en-US" altLang="en-US" sz="2800" dirty="0"/>
          </a:p>
          <a:p>
            <a:r>
              <a:rPr lang="en-US" altLang="en-US" sz="2800" u="sng" dirty="0">
                <a:solidFill>
                  <a:srgbClr val="CC0099"/>
                </a:solidFill>
              </a:rPr>
              <a:t>Single-agent?</a:t>
            </a:r>
            <a:r>
              <a:rPr lang="en-US" altLang="en-US" sz="2800" dirty="0"/>
              <a:t> Yes – </a:t>
            </a:r>
            <a:r>
              <a:rPr lang="en-US" altLang="en-US" sz="2800" dirty="0" err="1"/>
              <a:t>Wumpus</a:t>
            </a:r>
            <a:r>
              <a:rPr lang="en-US" altLang="en-US" sz="2800" dirty="0"/>
              <a:t> is essentially a natural </a:t>
            </a:r>
            <a:r>
              <a:rPr lang="en-US" altLang="en-US" sz="2800" dirty="0" smtClean="0"/>
              <a:t>feature</a:t>
            </a:r>
            <a:endParaRPr lang="en-US" altLang="en-US" sz="2800" dirty="0"/>
          </a:p>
        </p:txBody>
      </p:sp>
      <p:sp>
        <p:nvSpPr>
          <p:cNvPr id="2" name="Date Placeholder 1"/>
          <p:cNvSpPr>
            <a:spLocks noGrp="1"/>
          </p:cNvSpPr>
          <p:nvPr>
            <p:ph type="dt" sz="half" idx="10"/>
          </p:nvPr>
        </p:nvSpPr>
        <p:spPr/>
        <p:txBody>
          <a:bodyPr/>
          <a:lstStyle/>
          <a:p>
            <a:pPr>
              <a:defRPr/>
            </a:pPr>
            <a:fld id="{080CE51B-FFFE-40F4-91C5-25BB9B732669}"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6</a:t>
            </a:fld>
            <a:endParaRPr lang="en-US"/>
          </a:p>
        </p:txBody>
      </p:sp>
    </p:spTree>
    <p:extLst>
      <p:ext uri="{BB962C8B-B14F-4D97-AF65-F5344CB8AC3E}">
        <p14:creationId xmlns:p14="http://schemas.microsoft.com/office/powerpoint/2010/main" val="100301547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lang="en-US" altLang="en-US"/>
              <a:t>Backward chaining example</a:t>
            </a:r>
          </a:p>
        </p:txBody>
      </p:sp>
      <p:pic>
        <p:nvPicPr>
          <p:cNvPr id="121860" name="Picture 4" descr="bc-horn-example09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447800"/>
            <a:ext cx="3176588" cy="472440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pPr>
              <a:defRPr/>
            </a:pPr>
            <a:fld id="{93E400E3-1FA7-43EF-8A53-53DA7A71F8A2}"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60</a:t>
            </a:fld>
            <a:endParaRPr lang="en-US"/>
          </a:p>
        </p:txBody>
      </p:sp>
    </p:spTree>
    <p:extLst>
      <p:ext uri="{BB962C8B-B14F-4D97-AF65-F5344CB8AC3E}">
        <p14:creationId xmlns:p14="http://schemas.microsoft.com/office/powerpoint/2010/main" val="91315191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r>
              <a:rPr lang="en-US" altLang="en-US"/>
              <a:t>Backward chaining example</a:t>
            </a:r>
          </a:p>
        </p:txBody>
      </p:sp>
      <p:pic>
        <p:nvPicPr>
          <p:cNvPr id="122884" name="Picture 4" descr="bc-horn-example10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447800"/>
            <a:ext cx="3176588" cy="472440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pPr>
              <a:defRPr/>
            </a:pPr>
            <a:fld id="{63A9A9CF-7EA8-40D3-9230-7A42BEC18560}"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61</a:t>
            </a:fld>
            <a:endParaRPr lang="en-US"/>
          </a:p>
        </p:txBody>
      </p:sp>
    </p:spTree>
    <p:extLst>
      <p:ext uri="{BB962C8B-B14F-4D97-AF65-F5344CB8AC3E}">
        <p14:creationId xmlns:p14="http://schemas.microsoft.com/office/powerpoint/2010/main" val="227045554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altLang="en-US"/>
              <a:t>Forward vs. backward chaining</a:t>
            </a:r>
          </a:p>
        </p:txBody>
      </p:sp>
      <p:sp>
        <p:nvSpPr>
          <p:cNvPr id="66563" name="Rectangle 3"/>
          <p:cNvSpPr>
            <a:spLocks noGrp="1" noChangeArrowheads="1"/>
          </p:cNvSpPr>
          <p:nvPr>
            <p:ph type="body" idx="1"/>
          </p:nvPr>
        </p:nvSpPr>
        <p:spPr/>
        <p:txBody>
          <a:bodyPr/>
          <a:lstStyle/>
          <a:p>
            <a:pPr>
              <a:lnSpc>
                <a:spcPct val="90000"/>
              </a:lnSpc>
            </a:pPr>
            <a:r>
              <a:rPr lang="en-US" altLang="en-US" sz="2400" dirty="0"/>
              <a:t>FC is </a:t>
            </a:r>
            <a:r>
              <a:rPr lang="en-US" altLang="en-US" sz="2400" dirty="0">
                <a:solidFill>
                  <a:schemeClr val="accent2"/>
                </a:solidFill>
              </a:rPr>
              <a:t>data-driven</a:t>
            </a:r>
            <a:r>
              <a:rPr lang="en-US" altLang="en-US" sz="2400" dirty="0"/>
              <a:t>, automatic, unconscious processing,</a:t>
            </a:r>
          </a:p>
          <a:p>
            <a:pPr lvl="1">
              <a:lnSpc>
                <a:spcPct val="90000"/>
              </a:lnSpc>
            </a:pPr>
            <a:r>
              <a:rPr lang="en-US" altLang="en-US" sz="2000" dirty="0"/>
              <a:t>e.g., object recognition, routine </a:t>
            </a:r>
            <a:r>
              <a:rPr lang="en-US" altLang="en-US" sz="2000" dirty="0" smtClean="0"/>
              <a:t>decisions</a:t>
            </a:r>
            <a:endParaRPr lang="en-US" altLang="en-US" sz="2000" dirty="0"/>
          </a:p>
          <a:p>
            <a:pPr lvl="4">
              <a:lnSpc>
                <a:spcPct val="90000"/>
              </a:lnSpc>
            </a:pPr>
            <a:endParaRPr lang="en-US" altLang="en-US" sz="1600" dirty="0"/>
          </a:p>
          <a:p>
            <a:pPr>
              <a:lnSpc>
                <a:spcPct val="90000"/>
              </a:lnSpc>
            </a:pPr>
            <a:r>
              <a:rPr lang="en-US" altLang="en-US" sz="2400" dirty="0"/>
              <a:t>May do lots of work that is irrelevant to the goal </a:t>
            </a:r>
          </a:p>
          <a:p>
            <a:pPr lvl="4">
              <a:lnSpc>
                <a:spcPct val="90000"/>
              </a:lnSpc>
            </a:pPr>
            <a:endParaRPr lang="en-US" altLang="en-US" sz="1600" dirty="0"/>
          </a:p>
          <a:p>
            <a:pPr>
              <a:lnSpc>
                <a:spcPct val="90000"/>
              </a:lnSpc>
            </a:pPr>
            <a:r>
              <a:rPr lang="en-US" altLang="en-US" sz="2400" dirty="0"/>
              <a:t>BC is </a:t>
            </a:r>
            <a:r>
              <a:rPr lang="en-US" altLang="en-US" sz="2400" dirty="0">
                <a:solidFill>
                  <a:schemeClr val="accent2"/>
                </a:solidFill>
              </a:rPr>
              <a:t>goal-driven</a:t>
            </a:r>
            <a:r>
              <a:rPr lang="en-US" altLang="en-US" sz="2400" dirty="0"/>
              <a:t>, appropriate for problem-solving,</a:t>
            </a:r>
          </a:p>
          <a:p>
            <a:pPr lvl="1">
              <a:lnSpc>
                <a:spcPct val="90000"/>
              </a:lnSpc>
            </a:pPr>
            <a:r>
              <a:rPr lang="en-US" altLang="en-US" sz="2000" dirty="0"/>
              <a:t>e.g., Where are my keys? How do I get into a PhD program?</a:t>
            </a:r>
          </a:p>
          <a:p>
            <a:pPr lvl="4">
              <a:lnSpc>
                <a:spcPct val="90000"/>
              </a:lnSpc>
              <a:buFontTx/>
              <a:buNone/>
            </a:pPr>
            <a:r>
              <a:rPr lang="en-US" altLang="en-US" sz="1600" dirty="0"/>
              <a:t>
</a:t>
            </a:r>
          </a:p>
          <a:p>
            <a:pPr>
              <a:lnSpc>
                <a:spcPct val="90000"/>
              </a:lnSpc>
            </a:pPr>
            <a:r>
              <a:rPr lang="en-US" altLang="en-US" sz="2400" dirty="0"/>
              <a:t>Complexity of BC can be </a:t>
            </a:r>
            <a:r>
              <a:rPr lang="en-US" altLang="en-US" sz="2400" dirty="0">
                <a:solidFill>
                  <a:srgbClr val="FF0000"/>
                </a:solidFill>
              </a:rPr>
              <a:t>much less </a:t>
            </a:r>
            <a:r>
              <a:rPr lang="en-US" altLang="en-US" sz="2400" dirty="0"/>
              <a:t>than linear in size of </a:t>
            </a:r>
            <a:r>
              <a:rPr lang="en-US" altLang="en-US" sz="2400" dirty="0" smtClean="0"/>
              <a:t>KB</a:t>
            </a:r>
            <a:endParaRPr lang="en-US" altLang="en-US" sz="2400" dirty="0"/>
          </a:p>
        </p:txBody>
      </p:sp>
      <p:sp>
        <p:nvSpPr>
          <p:cNvPr id="2" name="Date Placeholder 1"/>
          <p:cNvSpPr>
            <a:spLocks noGrp="1"/>
          </p:cNvSpPr>
          <p:nvPr>
            <p:ph type="dt" sz="half" idx="10"/>
          </p:nvPr>
        </p:nvSpPr>
        <p:spPr/>
        <p:txBody>
          <a:bodyPr/>
          <a:lstStyle/>
          <a:p>
            <a:pPr>
              <a:defRPr/>
            </a:pPr>
            <a:fld id="{5EE98BCB-C714-4C4C-B196-7E99CB36A5E2}"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62</a:t>
            </a:fld>
            <a:endParaRPr lang="en-US"/>
          </a:p>
        </p:txBody>
      </p:sp>
    </p:spTree>
    <p:extLst>
      <p:ext uri="{BB962C8B-B14F-4D97-AF65-F5344CB8AC3E}">
        <p14:creationId xmlns:p14="http://schemas.microsoft.com/office/powerpoint/2010/main" val="227416383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altLang="en-US"/>
              <a:t>Efficient propositional inference</a:t>
            </a:r>
          </a:p>
        </p:txBody>
      </p:sp>
      <p:sp>
        <p:nvSpPr>
          <p:cNvPr id="67587" name="Rectangle 3"/>
          <p:cNvSpPr>
            <a:spLocks noGrp="1" noChangeArrowheads="1"/>
          </p:cNvSpPr>
          <p:nvPr>
            <p:ph type="body" idx="1"/>
          </p:nvPr>
        </p:nvSpPr>
        <p:spPr/>
        <p:txBody>
          <a:bodyPr/>
          <a:lstStyle/>
          <a:p>
            <a:pPr>
              <a:buFontTx/>
              <a:buNone/>
            </a:pPr>
            <a:r>
              <a:rPr lang="en-US" altLang="en-US" sz="2400" dirty="0"/>
              <a:t>Two families of efficient algorithms for propositional inference:
</a:t>
            </a:r>
          </a:p>
          <a:p>
            <a:pPr>
              <a:buFontTx/>
              <a:buNone/>
            </a:pPr>
            <a:endParaRPr lang="en-US" altLang="en-US" sz="2400" dirty="0"/>
          </a:p>
          <a:p>
            <a:pPr>
              <a:buFontTx/>
              <a:buNone/>
            </a:pPr>
            <a:r>
              <a:rPr lang="en-US" altLang="en-US" sz="2400" dirty="0"/>
              <a:t>Complete backtracking search algorithms</a:t>
            </a:r>
          </a:p>
          <a:p>
            <a:r>
              <a:rPr lang="en-US" altLang="en-US" sz="2400" dirty="0"/>
              <a:t>DPLL algorithm (Davis, Putnam, </a:t>
            </a:r>
            <a:r>
              <a:rPr lang="en-US" altLang="en-US" sz="2400" dirty="0" err="1"/>
              <a:t>Logemann</a:t>
            </a:r>
            <a:r>
              <a:rPr lang="en-US" altLang="en-US" sz="2400" dirty="0"/>
              <a:t>, Loveland</a:t>
            </a:r>
            <a:r>
              <a:rPr lang="en-US" altLang="en-US" sz="2400" dirty="0" smtClean="0"/>
              <a:t>)</a:t>
            </a:r>
            <a:endParaRPr lang="en-US" altLang="en-US" sz="2400" dirty="0"/>
          </a:p>
          <a:p>
            <a:r>
              <a:rPr lang="en-US" altLang="en-US" sz="2400" dirty="0"/>
              <a:t>Incomplete local search algorithms</a:t>
            </a:r>
          </a:p>
          <a:p>
            <a:pPr lvl="1"/>
            <a:r>
              <a:rPr lang="en-US" altLang="en-US" sz="2000" dirty="0" err="1">
                <a:latin typeface="Courier New" panose="02070309020205020404" pitchFamily="49" charset="0"/>
              </a:rPr>
              <a:t>WalkSAT</a:t>
            </a:r>
            <a:r>
              <a:rPr lang="en-US" altLang="en-US" sz="2000" dirty="0"/>
              <a:t> </a:t>
            </a:r>
            <a:r>
              <a:rPr lang="en-US" altLang="en-US" sz="2000" dirty="0" smtClean="0"/>
              <a:t>algorithm</a:t>
            </a:r>
            <a:endParaRPr lang="en-US" altLang="en-US" sz="2000" dirty="0"/>
          </a:p>
        </p:txBody>
      </p:sp>
      <p:sp>
        <p:nvSpPr>
          <p:cNvPr id="2" name="Date Placeholder 1"/>
          <p:cNvSpPr>
            <a:spLocks noGrp="1"/>
          </p:cNvSpPr>
          <p:nvPr>
            <p:ph type="dt" sz="half" idx="10"/>
          </p:nvPr>
        </p:nvSpPr>
        <p:spPr/>
        <p:txBody>
          <a:bodyPr/>
          <a:lstStyle/>
          <a:p>
            <a:pPr>
              <a:defRPr/>
            </a:pPr>
            <a:fld id="{7797AD9F-782B-4F9D-9344-3B77ECE93E41}"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63</a:t>
            </a:fld>
            <a:endParaRPr lang="en-US"/>
          </a:p>
        </p:txBody>
      </p:sp>
    </p:spTree>
    <p:extLst>
      <p:ext uri="{BB962C8B-B14F-4D97-AF65-F5344CB8AC3E}">
        <p14:creationId xmlns:p14="http://schemas.microsoft.com/office/powerpoint/2010/main" val="403037005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ltLang="en-US"/>
              <a:t>The DPLL algorithm</a:t>
            </a:r>
          </a:p>
        </p:txBody>
      </p:sp>
      <p:sp>
        <p:nvSpPr>
          <p:cNvPr id="68611" name="Rectangle 3"/>
          <p:cNvSpPr>
            <a:spLocks noGrp="1" noChangeArrowheads="1"/>
          </p:cNvSpPr>
          <p:nvPr>
            <p:ph type="body" idx="1"/>
          </p:nvPr>
        </p:nvSpPr>
        <p:spPr/>
        <p:txBody>
          <a:bodyPr>
            <a:normAutofit fontScale="92500" lnSpcReduction="10000"/>
          </a:bodyPr>
          <a:lstStyle/>
          <a:p>
            <a:pPr marL="381000" indent="-381000">
              <a:lnSpc>
                <a:spcPct val="80000"/>
              </a:lnSpc>
              <a:buNone/>
            </a:pPr>
            <a:r>
              <a:rPr lang="en-US" altLang="en-US" sz="2000" dirty="0"/>
              <a:t>Determine if an input propositional logic sentence (in CNF) is </a:t>
            </a:r>
            <a:r>
              <a:rPr lang="en-US" altLang="en-US" sz="2000" dirty="0" err="1"/>
              <a:t>satisfiable</a:t>
            </a:r>
            <a:r>
              <a:rPr lang="en-US" altLang="en-US" sz="2000" dirty="0"/>
              <a:t>.
</a:t>
            </a:r>
          </a:p>
          <a:p>
            <a:pPr marL="2095500" lvl="4" indent="-266700">
              <a:lnSpc>
                <a:spcPct val="80000"/>
              </a:lnSpc>
              <a:buNone/>
            </a:pPr>
            <a:endParaRPr lang="en-US" altLang="en-US" sz="1400" dirty="0"/>
          </a:p>
          <a:p>
            <a:pPr marL="381000" indent="-381000">
              <a:lnSpc>
                <a:spcPct val="80000"/>
              </a:lnSpc>
              <a:buNone/>
            </a:pPr>
            <a:r>
              <a:rPr lang="en-US" altLang="en-US" sz="2000" dirty="0"/>
              <a:t>Improvements over truth table enumeration:
</a:t>
            </a:r>
          </a:p>
          <a:p>
            <a:pPr marL="800100" lvl="1" indent="-342900">
              <a:lnSpc>
                <a:spcPct val="80000"/>
              </a:lnSpc>
              <a:buFontTx/>
              <a:buAutoNum type="arabicPeriod"/>
            </a:pPr>
            <a:r>
              <a:rPr lang="en-US" altLang="en-US" sz="1800" dirty="0"/>
              <a:t>Early termination</a:t>
            </a:r>
          </a:p>
          <a:p>
            <a:pPr marL="1219200" lvl="2" indent="-304800">
              <a:lnSpc>
                <a:spcPct val="80000"/>
              </a:lnSpc>
              <a:buNone/>
            </a:pPr>
            <a:r>
              <a:rPr lang="en-US" altLang="en-US" sz="1600" dirty="0"/>
              <a:t>A clause is true if any literal is true.</a:t>
            </a:r>
          </a:p>
          <a:p>
            <a:pPr marL="1219200" lvl="2" indent="-304800">
              <a:lnSpc>
                <a:spcPct val="80000"/>
              </a:lnSpc>
              <a:buNone/>
            </a:pPr>
            <a:r>
              <a:rPr lang="en-US" altLang="en-US" sz="1600" dirty="0"/>
              <a:t>A sentence is false if any clause is false.
</a:t>
            </a:r>
          </a:p>
          <a:p>
            <a:pPr marL="2095500" lvl="4" indent="-266700">
              <a:lnSpc>
                <a:spcPct val="80000"/>
              </a:lnSpc>
              <a:buNone/>
            </a:pPr>
            <a:endParaRPr lang="en-US" altLang="en-US" sz="1400" dirty="0"/>
          </a:p>
          <a:p>
            <a:pPr marL="800100" lvl="1" indent="-342900">
              <a:lnSpc>
                <a:spcPct val="80000"/>
              </a:lnSpc>
              <a:buFontTx/>
              <a:buAutoNum type="arabicPeriod"/>
            </a:pPr>
            <a:r>
              <a:rPr lang="en-US" altLang="en-US" sz="1800" dirty="0"/>
              <a:t>Pure symbol heuristic</a:t>
            </a:r>
          </a:p>
          <a:p>
            <a:pPr marL="1219200" lvl="2" indent="-304800">
              <a:lnSpc>
                <a:spcPct val="80000"/>
              </a:lnSpc>
              <a:buNone/>
            </a:pPr>
            <a:r>
              <a:rPr lang="en-US" altLang="en-US" sz="1600" dirty="0"/>
              <a:t>Pure symbol: always appears with the same "sign" in all clauses. </a:t>
            </a:r>
          </a:p>
          <a:p>
            <a:pPr marL="1219200" lvl="2" indent="-304800">
              <a:lnSpc>
                <a:spcPct val="80000"/>
              </a:lnSpc>
              <a:buNone/>
            </a:pPr>
            <a:r>
              <a:rPr lang="en-US" altLang="en-US" sz="1600" dirty="0"/>
              <a:t>e.g., In the three clauses (A </a:t>
            </a:r>
            <a:r>
              <a:rPr lang="en-US" altLang="en-US" sz="1600" dirty="0">
                <a:sym typeface="Symbol" panose="05050102010706020507" pitchFamily="18" charset="2"/>
              </a:rPr>
              <a:t></a:t>
            </a:r>
            <a:r>
              <a:rPr lang="en-US" altLang="en-US" sz="1600" dirty="0"/>
              <a:t> </a:t>
            </a:r>
            <a:r>
              <a:rPr lang="en-US" altLang="en-US" sz="1600" dirty="0">
                <a:sym typeface="Symbol" panose="05050102010706020507" pitchFamily="18" charset="2"/>
              </a:rPr>
              <a:t></a:t>
            </a:r>
            <a:r>
              <a:rPr lang="en-US" altLang="en-US" sz="1600" dirty="0"/>
              <a:t>B), (</a:t>
            </a:r>
            <a:r>
              <a:rPr lang="en-US" altLang="en-US" sz="1600" dirty="0">
                <a:sym typeface="Symbol" panose="05050102010706020507" pitchFamily="18" charset="2"/>
              </a:rPr>
              <a:t></a:t>
            </a:r>
            <a:r>
              <a:rPr lang="en-US" altLang="en-US" sz="1600" dirty="0"/>
              <a:t>B </a:t>
            </a:r>
            <a:r>
              <a:rPr lang="en-US" altLang="en-US" sz="1600" dirty="0">
                <a:sym typeface="Symbol" panose="05050102010706020507" pitchFamily="18" charset="2"/>
              </a:rPr>
              <a:t></a:t>
            </a:r>
            <a:r>
              <a:rPr lang="en-US" altLang="en-US" sz="1600" dirty="0"/>
              <a:t>  </a:t>
            </a:r>
            <a:r>
              <a:rPr lang="en-US" altLang="en-US" sz="1600" dirty="0">
                <a:cs typeface="Arial" panose="020B0604020202020204" pitchFamily="34" charset="0"/>
                <a:sym typeface="Symbol" panose="05050102010706020507" pitchFamily="18" charset="2"/>
              </a:rPr>
              <a:t></a:t>
            </a:r>
            <a:r>
              <a:rPr lang="en-US" altLang="en-US" sz="1600" dirty="0"/>
              <a:t>C), (C </a:t>
            </a:r>
            <a:r>
              <a:rPr lang="en-US" altLang="en-US" sz="1600" dirty="0">
                <a:sym typeface="Symbol" panose="05050102010706020507" pitchFamily="18" charset="2"/>
              </a:rPr>
              <a:t></a:t>
            </a:r>
            <a:r>
              <a:rPr lang="en-US" altLang="en-US" sz="1600" dirty="0"/>
              <a:t> A), A and B are pure, C is impure. </a:t>
            </a:r>
          </a:p>
          <a:p>
            <a:pPr marL="1219200" lvl="2" indent="-304800">
              <a:lnSpc>
                <a:spcPct val="80000"/>
              </a:lnSpc>
              <a:buNone/>
            </a:pPr>
            <a:r>
              <a:rPr lang="en-US" altLang="en-US" sz="1600" dirty="0"/>
              <a:t>Make a pure symbol literal true.
</a:t>
            </a:r>
          </a:p>
          <a:p>
            <a:pPr marL="2095500" lvl="4" indent="-266700">
              <a:lnSpc>
                <a:spcPct val="80000"/>
              </a:lnSpc>
              <a:buNone/>
            </a:pPr>
            <a:endParaRPr lang="en-US" altLang="en-US" sz="1400" dirty="0"/>
          </a:p>
          <a:p>
            <a:pPr marL="800100" lvl="1" indent="-342900">
              <a:lnSpc>
                <a:spcPct val="80000"/>
              </a:lnSpc>
              <a:buFontTx/>
              <a:buAutoNum type="arabicPeriod"/>
            </a:pPr>
            <a:r>
              <a:rPr lang="en-US" altLang="en-US" sz="1800" dirty="0"/>
              <a:t>Unit clause heuristic</a:t>
            </a:r>
          </a:p>
          <a:p>
            <a:pPr marL="1219200" lvl="2" indent="-304800">
              <a:lnSpc>
                <a:spcPct val="80000"/>
              </a:lnSpc>
              <a:buNone/>
            </a:pPr>
            <a:r>
              <a:rPr lang="en-US" altLang="en-US" sz="1600" dirty="0"/>
              <a:t>Unit clause: only one literal in the clause</a:t>
            </a:r>
          </a:p>
          <a:p>
            <a:pPr marL="1219200" lvl="2" indent="-304800">
              <a:lnSpc>
                <a:spcPct val="80000"/>
              </a:lnSpc>
              <a:buNone/>
            </a:pPr>
            <a:r>
              <a:rPr lang="en-US" altLang="en-US" sz="1600" dirty="0"/>
              <a:t>The only literal in a unit clause must be true.
</a:t>
            </a:r>
          </a:p>
        </p:txBody>
      </p:sp>
      <p:sp>
        <p:nvSpPr>
          <p:cNvPr id="2" name="Date Placeholder 1"/>
          <p:cNvSpPr>
            <a:spLocks noGrp="1"/>
          </p:cNvSpPr>
          <p:nvPr>
            <p:ph type="dt" sz="half" idx="10"/>
          </p:nvPr>
        </p:nvSpPr>
        <p:spPr/>
        <p:txBody>
          <a:bodyPr/>
          <a:lstStyle/>
          <a:p>
            <a:pPr>
              <a:defRPr/>
            </a:pPr>
            <a:fld id="{4B45BB6B-9554-4C72-8907-9AB5998531F1}"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64</a:t>
            </a:fld>
            <a:endParaRPr lang="en-US"/>
          </a:p>
        </p:txBody>
      </p:sp>
    </p:spTree>
    <p:extLst>
      <p:ext uri="{BB962C8B-B14F-4D97-AF65-F5344CB8AC3E}">
        <p14:creationId xmlns:p14="http://schemas.microsoft.com/office/powerpoint/2010/main" val="124221672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altLang="en-US"/>
              <a:t>The DPLL algorithm</a:t>
            </a:r>
          </a:p>
        </p:txBody>
      </p:sp>
      <p:pic>
        <p:nvPicPr>
          <p:cNvPr id="69636" name="Picture 4"/>
          <p:cNvPicPr>
            <a:picLocks noChangeAspect="1" noChangeArrowheads="1"/>
          </p:cNvPicPr>
          <p:nvPr/>
        </p:nvPicPr>
        <p:blipFill>
          <a:blip r:embed="rId2">
            <a:extLst>
              <a:ext uri="{28A0092B-C50C-407E-A947-70E740481C1C}">
                <a14:useLocalDpi xmlns:a14="http://schemas.microsoft.com/office/drawing/2010/main" val="0"/>
              </a:ext>
            </a:extLst>
          </a:blip>
          <a:srcRect l="27344" t="22917" r="3125" b="17708"/>
          <a:stretch>
            <a:fillRect/>
          </a:stretch>
        </p:blipFill>
        <p:spPr bwMode="auto">
          <a:xfrm>
            <a:off x="890058" y="1358901"/>
            <a:ext cx="7620000" cy="487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pPr>
              <a:defRPr/>
            </a:pPr>
            <a:fld id="{B49A8AAC-C0ED-43E0-A829-DDE25312A2C4}"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65</a:t>
            </a:fld>
            <a:endParaRPr lang="en-US"/>
          </a:p>
        </p:txBody>
      </p:sp>
    </p:spTree>
    <p:extLst>
      <p:ext uri="{BB962C8B-B14F-4D97-AF65-F5344CB8AC3E}">
        <p14:creationId xmlns:p14="http://schemas.microsoft.com/office/powerpoint/2010/main" val="257222309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altLang="en-US"/>
              <a:t>The </a:t>
            </a:r>
            <a:r>
              <a:rPr lang="en-US" altLang="en-US">
                <a:latin typeface="Courier New" panose="02070309020205020404" pitchFamily="49" charset="0"/>
              </a:rPr>
              <a:t>WalkSAT</a:t>
            </a:r>
            <a:r>
              <a:rPr lang="en-US" altLang="en-US"/>
              <a:t> algorithm</a:t>
            </a:r>
          </a:p>
        </p:txBody>
      </p:sp>
      <p:sp>
        <p:nvSpPr>
          <p:cNvPr id="70659" name="Rectangle 3"/>
          <p:cNvSpPr>
            <a:spLocks noGrp="1" noChangeArrowheads="1"/>
          </p:cNvSpPr>
          <p:nvPr>
            <p:ph type="body" idx="1"/>
          </p:nvPr>
        </p:nvSpPr>
        <p:spPr/>
        <p:txBody>
          <a:bodyPr/>
          <a:lstStyle/>
          <a:p>
            <a:r>
              <a:rPr lang="en-US" altLang="en-US" sz="2400" dirty="0"/>
              <a:t>Incomplete, local search </a:t>
            </a:r>
            <a:r>
              <a:rPr lang="en-US" altLang="en-US" sz="2400" dirty="0" smtClean="0"/>
              <a:t>algorithm</a:t>
            </a:r>
            <a:endParaRPr lang="en-US" altLang="en-US" sz="2400" dirty="0"/>
          </a:p>
          <a:p>
            <a:r>
              <a:rPr lang="en-US" altLang="en-US" sz="2400" dirty="0"/>
              <a:t>Evaluation function: The min-conflict heuristic of minimizing the number of unsatisfied </a:t>
            </a:r>
            <a:r>
              <a:rPr lang="en-US" altLang="en-US" sz="2400" dirty="0" smtClean="0"/>
              <a:t>clauses</a:t>
            </a:r>
            <a:endParaRPr lang="en-US" altLang="en-US" sz="2400" dirty="0"/>
          </a:p>
          <a:p>
            <a:r>
              <a:rPr lang="en-US" altLang="en-US" sz="2400" dirty="0"/>
              <a:t>Balance between greediness and </a:t>
            </a:r>
            <a:r>
              <a:rPr lang="en-US" altLang="en-US" sz="2400" dirty="0" smtClean="0"/>
              <a:t>randomness</a:t>
            </a:r>
            <a:endParaRPr lang="en-US" altLang="en-US" sz="2400" dirty="0"/>
          </a:p>
        </p:txBody>
      </p:sp>
      <p:sp>
        <p:nvSpPr>
          <p:cNvPr id="2" name="Date Placeholder 1"/>
          <p:cNvSpPr>
            <a:spLocks noGrp="1"/>
          </p:cNvSpPr>
          <p:nvPr>
            <p:ph type="dt" sz="half" idx="10"/>
          </p:nvPr>
        </p:nvSpPr>
        <p:spPr/>
        <p:txBody>
          <a:bodyPr/>
          <a:lstStyle/>
          <a:p>
            <a:pPr>
              <a:defRPr/>
            </a:pPr>
            <a:fld id="{49F3DC8D-F4DA-45A0-85A4-351F16D8BE08}"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66</a:t>
            </a:fld>
            <a:endParaRPr lang="en-US"/>
          </a:p>
        </p:txBody>
      </p:sp>
    </p:spTree>
    <p:extLst>
      <p:ext uri="{BB962C8B-B14F-4D97-AF65-F5344CB8AC3E}">
        <p14:creationId xmlns:p14="http://schemas.microsoft.com/office/powerpoint/2010/main" val="27622178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US" altLang="en-US"/>
              <a:t>The </a:t>
            </a:r>
            <a:r>
              <a:rPr lang="en-US" altLang="en-US">
                <a:latin typeface="Courier New" panose="02070309020205020404" pitchFamily="49" charset="0"/>
              </a:rPr>
              <a:t>WalkSAT</a:t>
            </a:r>
            <a:r>
              <a:rPr lang="en-US" altLang="en-US"/>
              <a:t> algorithm</a:t>
            </a:r>
          </a:p>
        </p:txBody>
      </p:sp>
      <p:pic>
        <p:nvPicPr>
          <p:cNvPr id="71684" name="Picture 4"/>
          <p:cNvPicPr>
            <a:picLocks noChangeAspect="1" noChangeArrowheads="1"/>
          </p:cNvPicPr>
          <p:nvPr/>
        </p:nvPicPr>
        <p:blipFill>
          <a:blip r:embed="rId2">
            <a:extLst>
              <a:ext uri="{28A0092B-C50C-407E-A947-70E740481C1C}">
                <a14:useLocalDpi xmlns:a14="http://schemas.microsoft.com/office/drawing/2010/main" val="0"/>
              </a:ext>
            </a:extLst>
          </a:blip>
          <a:srcRect l="27344" t="22917" r="3125" b="31250"/>
          <a:stretch>
            <a:fillRect/>
          </a:stretch>
        </p:blipFill>
        <p:spPr bwMode="auto">
          <a:xfrm>
            <a:off x="1415480" y="1524000"/>
            <a:ext cx="7543800" cy="372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pPr>
              <a:defRPr/>
            </a:pPr>
            <a:fld id="{44733F32-FDCA-4A5A-B8B7-E665FF95BC2D}"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67</a:t>
            </a:fld>
            <a:endParaRPr lang="en-US"/>
          </a:p>
        </p:txBody>
      </p:sp>
    </p:spTree>
    <p:extLst>
      <p:ext uri="{BB962C8B-B14F-4D97-AF65-F5344CB8AC3E}">
        <p14:creationId xmlns:p14="http://schemas.microsoft.com/office/powerpoint/2010/main" val="84727410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altLang="en-US"/>
              <a:t>Hard satisfiability problems</a:t>
            </a:r>
          </a:p>
        </p:txBody>
      </p:sp>
      <p:sp>
        <p:nvSpPr>
          <p:cNvPr id="72707" name="Rectangle 3"/>
          <p:cNvSpPr>
            <a:spLocks noGrp="1" noChangeArrowheads="1"/>
          </p:cNvSpPr>
          <p:nvPr>
            <p:ph type="body" idx="1"/>
          </p:nvPr>
        </p:nvSpPr>
        <p:spPr/>
        <p:txBody>
          <a:bodyPr>
            <a:normAutofit fontScale="92500" lnSpcReduction="10000"/>
          </a:bodyPr>
          <a:lstStyle/>
          <a:p>
            <a:r>
              <a:rPr lang="en-US" altLang="en-US" dirty="0"/>
              <a:t>Consider random 3-CNF sentences. e.g</a:t>
            </a:r>
            <a:r>
              <a:rPr lang="en-US" altLang="en-US" dirty="0" smtClean="0"/>
              <a:t>.,</a:t>
            </a:r>
            <a:endParaRPr lang="en-US" altLang="en-US" dirty="0"/>
          </a:p>
          <a:p>
            <a:pPr>
              <a:buFontTx/>
              <a:buNone/>
            </a:pPr>
            <a:r>
              <a:rPr lang="en-US" altLang="en-US" dirty="0"/>
              <a:t>	(</a:t>
            </a:r>
            <a:r>
              <a:rPr lang="en-US" altLang="en-US" dirty="0">
                <a:sym typeface="Symbol" panose="05050102010706020507" pitchFamily="18" charset="2"/>
              </a:rPr>
              <a:t></a:t>
            </a:r>
            <a:r>
              <a:rPr lang="en-US" altLang="en-US" dirty="0"/>
              <a:t>D </a:t>
            </a:r>
            <a:r>
              <a:rPr lang="en-US" altLang="en-US" dirty="0">
                <a:sym typeface="Symbol" panose="05050102010706020507" pitchFamily="18" charset="2"/>
              </a:rPr>
              <a:t></a:t>
            </a:r>
            <a:r>
              <a:rPr lang="en-US" altLang="en-US" dirty="0"/>
              <a:t> </a:t>
            </a:r>
            <a:r>
              <a:rPr lang="en-US" altLang="en-US" dirty="0">
                <a:sym typeface="Symbol" panose="05050102010706020507" pitchFamily="18" charset="2"/>
              </a:rPr>
              <a:t></a:t>
            </a:r>
            <a:r>
              <a:rPr lang="en-US" altLang="en-US" dirty="0"/>
              <a:t>B </a:t>
            </a:r>
            <a:r>
              <a:rPr lang="en-US" altLang="en-US" dirty="0">
                <a:sym typeface="Symbol" panose="05050102010706020507" pitchFamily="18" charset="2"/>
              </a:rPr>
              <a:t></a:t>
            </a:r>
            <a:r>
              <a:rPr lang="en-US" altLang="en-US" dirty="0"/>
              <a:t> C) </a:t>
            </a:r>
            <a:r>
              <a:rPr lang="en-US" altLang="en-US" dirty="0">
                <a:sym typeface="Symbol" panose="05050102010706020507" pitchFamily="18" charset="2"/>
              </a:rPr>
              <a:t></a:t>
            </a:r>
            <a:r>
              <a:rPr lang="en-US" altLang="en-US" dirty="0"/>
              <a:t> (B </a:t>
            </a:r>
            <a:r>
              <a:rPr lang="en-US" altLang="en-US" dirty="0">
                <a:sym typeface="Symbol" panose="05050102010706020507" pitchFamily="18" charset="2"/>
              </a:rPr>
              <a:t></a:t>
            </a:r>
            <a:r>
              <a:rPr lang="en-US" altLang="en-US" dirty="0"/>
              <a:t> </a:t>
            </a:r>
            <a:r>
              <a:rPr lang="en-US" altLang="en-US" dirty="0">
                <a:sym typeface="Symbol" panose="05050102010706020507" pitchFamily="18" charset="2"/>
              </a:rPr>
              <a:t></a:t>
            </a:r>
            <a:r>
              <a:rPr lang="en-US" altLang="en-US" dirty="0"/>
              <a:t>A </a:t>
            </a:r>
            <a:r>
              <a:rPr lang="en-US" altLang="en-US" dirty="0">
                <a:sym typeface="Symbol" panose="05050102010706020507" pitchFamily="18" charset="2"/>
              </a:rPr>
              <a:t></a:t>
            </a:r>
            <a:r>
              <a:rPr lang="en-US" altLang="en-US" dirty="0"/>
              <a:t> </a:t>
            </a:r>
            <a:r>
              <a:rPr lang="en-US" altLang="en-US" dirty="0">
                <a:sym typeface="Symbol" panose="05050102010706020507" pitchFamily="18" charset="2"/>
              </a:rPr>
              <a:t></a:t>
            </a:r>
            <a:r>
              <a:rPr lang="en-US" altLang="en-US" dirty="0"/>
              <a:t>C) </a:t>
            </a:r>
            <a:r>
              <a:rPr lang="en-US" altLang="en-US" dirty="0">
                <a:sym typeface="Symbol" panose="05050102010706020507" pitchFamily="18" charset="2"/>
              </a:rPr>
              <a:t></a:t>
            </a:r>
            <a:r>
              <a:rPr lang="en-US" altLang="en-US" dirty="0"/>
              <a:t> (</a:t>
            </a:r>
            <a:r>
              <a:rPr lang="en-US" altLang="en-US" dirty="0">
                <a:sym typeface="Symbol" panose="05050102010706020507" pitchFamily="18" charset="2"/>
              </a:rPr>
              <a:t></a:t>
            </a:r>
            <a:r>
              <a:rPr lang="en-US" altLang="en-US" dirty="0"/>
              <a:t>C </a:t>
            </a:r>
            <a:r>
              <a:rPr lang="en-US" altLang="en-US" dirty="0">
                <a:sym typeface="Symbol" panose="05050102010706020507" pitchFamily="18" charset="2"/>
              </a:rPr>
              <a:t></a:t>
            </a:r>
            <a:r>
              <a:rPr lang="en-US" altLang="en-US" dirty="0"/>
              <a:t>  </a:t>
            </a:r>
            <a:r>
              <a:rPr lang="en-US" altLang="en-US" dirty="0">
                <a:sym typeface="Symbol" panose="05050102010706020507" pitchFamily="18" charset="2"/>
              </a:rPr>
              <a:t></a:t>
            </a:r>
            <a:r>
              <a:rPr lang="en-US" altLang="en-US" dirty="0"/>
              <a:t>B </a:t>
            </a:r>
            <a:r>
              <a:rPr lang="en-US" altLang="en-US" dirty="0">
                <a:sym typeface="Symbol" panose="05050102010706020507" pitchFamily="18" charset="2"/>
              </a:rPr>
              <a:t></a:t>
            </a:r>
            <a:r>
              <a:rPr lang="en-US" altLang="en-US" dirty="0"/>
              <a:t> E) </a:t>
            </a:r>
            <a:r>
              <a:rPr lang="en-US" altLang="en-US" dirty="0">
                <a:sym typeface="Symbol" panose="05050102010706020507" pitchFamily="18" charset="2"/>
              </a:rPr>
              <a:t></a:t>
            </a:r>
            <a:r>
              <a:rPr lang="en-US" altLang="en-US" dirty="0"/>
              <a:t> (E </a:t>
            </a:r>
            <a:r>
              <a:rPr lang="en-US" altLang="en-US" dirty="0">
                <a:sym typeface="Symbol" panose="05050102010706020507" pitchFamily="18" charset="2"/>
              </a:rPr>
              <a:t></a:t>
            </a:r>
            <a:r>
              <a:rPr lang="en-US" altLang="en-US" dirty="0"/>
              <a:t> </a:t>
            </a:r>
            <a:r>
              <a:rPr lang="en-US" altLang="en-US" dirty="0">
                <a:sym typeface="Symbol" panose="05050102010706020507" pitchFamily="18" charset="2"/>
              </a:rPr>
              <a:t></a:t>
            </a:r>
            <a:r>
              <a:rPr lang="en-US" altLang="en-US" dirty="0"/>
              <a:t>D </a:t>
            </a:r>
            <a:r>
              <a:rPr lang="en-US" altLang="en-US" dirty="0">
                <a:sym typeface="Symbol" panose="05050102010706020507" pitchFamily="18" charset="2"/>
              </a:rPr>
              <a:t></a:t>
            </a:r>
            <a:r>
              <a:rPr lang="en-US" altLang="en-US" dirty="0"/>
              <a:t> B) </a:t>
            </a:r>
            <a:r>
              <a:rPr lang="en-US" altLang="en-US" dirty="0">
                <a:sym typeface="Symbol" panose="05050102010706020507" pitchFamily="18" charset="2"/>
              </a:rPr>
              <a:t></a:t>
            </a:r>
            <a:r>
              <a:rPr lang="en-US" altLang="en-US" dirty="0"/>
              <a:t> (B </a:t>
            </a:r>
            <a:r>
              <a:rPr lang="en-US" altLang="en-US" dirty="0">
                <a:sym typeface="Symbol" panose="05050102010706020507" pitchFamily="18" charset="2"/>
              </a:rPr>
              <a:t></a:t>
            </a:r>
            <a:r>
              <a:rPr lang="en-US" altLang="en-US" dirty="0"/>
              <a:t> E </a:t>
            </a:r>
            <a:r>
              <a:rPr lang="en-US" altLang="en-US" dirty="0">
                <a:sym typeface="Symbol" panose="05050102010706020507" pitchFamily="18" charset="2"/>
              </a:rPr>
              <a:t></a:t>
            </a:r>
            <a:r>
              <a:rPr lang="en-US" altLang="en-US" dirty="0"/>
              <a:t> </a:t>
            </a:r>
            <a:r>
              <a:rPr lang="en-US" altLang="en-US" dirty="0">
                <a:sym typeface="Symbol" panose="05050102010706020507" pitchFamily="18" charset="2"/>
              </a:rPr>
              <a:t></a:t>
            </a:r>
            <a:r>
              <a:rPr lang="en-US" altLang="en-US" dirty="0"/>
              <a:t>C)
</a:t>
            </a:r>
            <a:endParaRPr lang="en-US" altLang="en-US" i="1" dirty="0"/>
          </a:p>
          <a:p>
            <a:pPr lvl="1">
              <a:buFontTx/>
              <a:buNone/>
            </a:pPr>
            <a:r>
              <a:rPr lang="en-US" altLang="en-US" i="1" dirty="0"/>
              <a:t>m </a:t>
            </a:r>
            <a:r>
              <a:rPr lang="en-US" altLang="en-US" dirty="0"/>
              <a:t>= number of clauses </a:t>
            </a:r>
          </a:p>
          <a:p>
            <a:pPr lvl="1">
              <a:buFontTx/>
              <a:buNone/>
            </a:pPr>
            <a:r>
              <a:rPr lang="en-US" altLang="en-US" i="1" dirty="0"/>
              <a:t>n </a:t>
            </a:r>
            <a:r>
              <a:rPr lang="en-US" altLang="en-US" dirty="0"/>
              <a:t>= number of symbols
</a:t>
            </a:r>
          </a:p>
          <a:p>
            <a:pPr lvl="1"/>
            <a:r>
              <a:rPr lang="en-US" altLang="en-US" dirty="0"/>
              <a:t>Hard problems seem to cluster near </a:t>
            </a:r>
            <a:r>
              <a:rPr lang="en-US" altLang="en-US" i="1" dirty="0"/>
              <a:t>m/n</a:t>
            </a:r>
            <a:r>
              <a:rPr lang="en-US" altLang="en-US" dirty="0"/>
              <a:t> = 4.3 (critical point</a:t>
            </a:r>
            <a:r>
              <a:rPr lang="en-US" altLang="en-US" dirty="0" smtClean="0"/>
              <a:t>)</a:t>
            </a:r>
            <a:endParaRPr lang="en-US" altLang="en-US" dirty="0"/>
          </a:p>
        </p:txBody>
      </p:sp>
      <p:sp>
        <p:nvSpPr>
          <p:cNvPr id="2" name="Date Placeholder 1"/>
          <p:cNvSpPr>
            <a:spLocks noGrp="1"/>
          </p:cNvSpPr>
          <p:nvPr>
            <p:ph type="dt" sz="half" idx="10"/>
          </p:nvPr>
        </p:nvSpPr>
        <p:spPr/>
        <p:txBody>
          <a:bodyPr/>
          <a:lstStyle/>
          <a:p>
            <a:pPr>
              <a:defRPr/>
            </a:pPr>
            <a:fld id="{BF91D03A-521F-416A-9372-C04FE8CE8874}"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68</a:t>
            </a:fld>
            <a:endParaRPr lang="en-US"/>
          </a:p>
        </p:txBody>
      </p:sp>
    </p:spTree>
    <p:extLst>
      <p:ext uri="{BB962C8B-B14F-4D97-AF65-F5344CB8AC3E}">
        <p14:creationId xmlns:p14="http://schemas.microsoft.com/office/powerpoint/2010/main" val="62936797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altLang="en-US"/>
              <a:t>Hard satisfiability problems</a:t>
            </a:r>
          </a:p>
        </p:txBody>
      </p:sp>
      <p:pic>
        <p:nvPicPr>
          <p:cNvPr id="73732" name="Picture 4" descr="random-3sat-satisfiabil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5358" y="1600201"/>
            <a:ext cx="6629400" cy="4735513"/>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pPr>
              <a:defRPr/>
            </a:pPr>
            <a:fld id="{7FAF288D-53E7-4775-97D6-BDE8A6FA9FFF}"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69</a:t>
            </a:fld>
            <a:endParaRPr lang="en-US"/>
          </a:p>
        </p:txBody>
      </p:sp>
    </p:spTree>
    <p:extLst>
      <p:ext uri="{BB962C8B-B14F-4D97-AF65-F5344CB8AC3E}">
        <p14:creationId xmlns:p14="http://schemas.microsoft.com/office/powerpoint/2010/main" val="38728380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a:t>Exploring a wumpus world</a:t>
            </a:r>
          </a:p>
        </p:txBody>
      </p:sp>
      <p:pic>
        <p:nvPicPr>
          <p:cNvPr id="9220" name="Picture 4" descr="wumpus-seq0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0125" y="2138364"/>
            <a:ext cx="2571750" cy="2581275"/>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pPr>
              <a:defRPr/>
            </a:pPr>
            <a:fld id="{26AC9AE3-233C-452E-9D31-CEFEA385A13A}"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7</a:t>
            </a:fld>
            <a:endParaRPr lang="en-US"/>
          </a:p>
        </p:txBody>
      </p:sp>
    </p:spTree>
    <p:extLst>
      <p:ext uri="{BB962C8B-B14F-4D97-AF65-F5344CB8AC3E}">
        <p14:creationId xmlns:p14="http://schemas.microsoft.com/office/powerpoint/2010/main" val="369352882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altLang="en-US"/>
              <a:t>Hard satisfiability problems</a:t>
            </a:r>
          </a:p>
        </p:txBody>
      </p:sp>
      <p:sp>
        <p:nvSpPr>
          <p:cNvPr id="74755" name="Rectangle 3"/>
          <p:cNvSpPr>
            <a:spLocks noGrp="1" noChangeArrowheads="1"/>
          </p:cNvSpPr>
          <p:nvPr>
            <p:ph type="body" idx="1"/>
          </p:nvPr>
        </p:nvSpPr>
        <p:spPr>
          <a:xfrm>
            <a:off x="983432" y="5257801"/>
            <a:ext cx="8229600" cy="868363"/>
          </a:xfrm>
        </p:spPr>
        <p:txBody>
          <a:bodyPr/>
          <a:lstStyle/>
          <a:p>
            <a:pPr>
              <a:lnSpc>
                <a:spcPct val="90000"/>
              </a:lnSpc>
            </a:pPr>
            <a:r>
              <a:rPr lang="en-US" altLang="en-US" sz="2800" dirty="0"/>
              <a:t>Median runtime for 100 </a:t>
            </a:r>
            <a:r>
              <a:rPr lang="en-US" altLang="en-US" sz="2800" dirty="0" err="1">
                <a:solidFill>
                  <a:schemeClr val="accent2"/>
                </a:solidFill>
              </a:rPr>
              <a:t>satisfiable</a:t>
            </a:r>
            <a:r>
              <a:rPr lang="en-US" altLang="en-US" sz="2800" dirty="0"/>
              <a:t> random 3-CNF sentences, </a:t>
            </a:r>
            <a:r>
              <a:rPr lang="en-US" altLang="en-US" sz="2800" i="1" dirty="0"/>
              <a:t>n</a:t>
            </a:r>
            <a:r>
              <a:rPr lang="en-US" altLang="en-US" sz="2800" dirty="0"/>
              <a:t> = </a:t>
            </a:r>
            <a:r>
              <a:rPr lang="en-US" altLang="en-US" sz="2800" dirty="0" smtClean="0"/>
              <a:t>50</a:t>
            </a:r>
            <a:endParaRPr lang="en-US" altLang="en-US" sz="2800" dirty="0"/>
          </a:p>
        </p:txBody>
      </p:sp>
      <p:pic>
        <p:nvPicPr>
          <p:cNvPr id="74757" name="Picture 5" descr="random-3sat-performa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576" y="1219200"/>
            <a:ext cx="5486400" cy="3919538"/>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pPr>
              <a:defRPr/>
            </a:pPr>
            <a:fld id="{D930F417-95CC-437F-A3DE-539C250EF756}"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70</a:t>
            </a:fld>
            <a:endParaRPr lang="en-US"/>
          </a:p>
        </p:txBody>
      </p:sp>
    </p:spTree>
    <p:extLst>
      <p:ext uri="{BB962C8B-B14F-4D97-AF65-F5344CB8AC3E}">
        <p14:creationId xmlns:p14="http://schemas.microsoft.com/office/powerpoint/2010/main" val="359772248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ltLang="en-US"/>
              <a:t>Inference-based agents in the wumpus world</a:t>
            </a:r>
          </a:p>
        </p:txBody>
      </p:sp>
      <p:sp>
        <p:nvSpPr>
          <p:cNvPr id="75779" name="Rectangle 3"/>
          <p:cNvSpPr>
            <a:spLocks noGrp="1" noChangeArrowheads="1"/>
          </p:cNvSpPr>
          <p:nvPr>
            <p:ph type="body" idx="1"/>
          </p:nvPr>
        </p:nvSpPr>
        <p:spPr/>
        <p:txBody>
          <a:bodyPr>
            <a:normAutofit fontScale="92500" lnSpcReduction="20000"/>
          </a:bodyPr>
          <a:lstStyle/>
          <a:p>
            <a:pPr>
              <a:lnSpc>
                <a:spcPct val="90000"/>
              </a:lnSpc>
              <a:buFontTx/>
              <a:buNone/>
            </a:pPr>
            <a:r>
              <a:rPr lang="en-US" altLang="en-US" sz="2400" dirty="0"/>
              <a:t>A </a:t>
            </a:r>
            <a:r>
              <a:rPr lang="en-US" altLang="en-US" sz="2400" dirty="0" err="1"/>
              <a:t>wumpus</a:t>
            </a:r>
            <a:r>
              <a:rPr lang="en-US" altLang="en-US" sz="2400" dirty="0"/>
              <a:t>-world agent using propositional logic:
</a:t>
            </a:r>
          </a:p>
          <a:p>
            <a:pPr lvl="1">
              <a:lnSpc>
                <a:spcPct val="90000"/>
              </a:lnSpc>
              <a:buFontTx/>
              <a:buNone/>
            </a:pPr>
            <a:endParaRPr lang="en-US" altLang="en-US" sz="2000" dirty="0">
              <a:sym typeface="Symbol" panose="05050102010706020507" pitchFamily="18" charset="2"/>
            </a:endParaRPr>
          </a:p>
          <a:p>
            <a:pPr lvl="1">
              <a:lnSpc>
                <a:spcPct val="90000"/>
              </a:lnSpc>
              <a:buFontTx/>
              <a:buNone/>
            </a:pPr>
            <a:r>
              <a:rPr lang="en-US" altLang="en-US" sz="2000" dirty="0">
                <a:sym typeface="Symbol" panose="05050102010706020507" pitchFamily="18" charset="2"/>
              </a:rPr>
              <a:t></a:t>
            </a:r>
            <a:r>
              <a:rPr lang="en-US" altLang="en-US" sz="2000" dirty="0"/>
              <a:t>P</a:t>
            </a:r>
            <a:r>
              <a:rPr lang="en-US" altLang="en-US" sz="2000" baseline="-25000" dirty="0"/>
              <a:t>1,1</a:t>
            </a:r>
            <a:r>
              <a:rPr lang="en-US" altLang="en-US" sz="2000" dirty="0"/>
              <a:t> </a:t>
            </a:r>
          </a:p>
          <a:p>
            <a:pPr lvl="1">
              <a:lnSpc>
                <a:spcPct val="90000"/>
              </a:lnSpc>
              <a:buFontTx/>
              <a:buNone/>
            </a:pPr>
            <a:r>
              <a:rPr lang="en-US" altLang="en-US" sz="2000" dirty="0">
                <a:sym typeface="Symbol" panose="05050102010706020507" pitchFamily="18" charset="2"/>
              </a:rPr>
              <a:t></a:t>
            </a:r>
            <a:r>
              <a:rPr lang="en-US" altLang="en-US" sz="2000" dirty="0"/>
              <a:t>W</a:t>
            </a:r>
            <a:r>
              <a:rPr lang="en-US" altLang="en-US" sz="2000" baseline="-25000" dirty="0"/>
              <a:t>1,1</a:t>
            </a:r>
            <a:r>
              <a:rPr lang="en-US" altLang="en-US" sz="2000" dirty="0"/>
              <a:t> </a:t>
            </a:r>
          </a:p>
          <a:p>
            <a:pPr lvl="1">
              <a:lnSpc>
                <a:spcPct val="90000"/>
              </a:lnSpc>
              <a:buFontTx/>
              <a:buNone/>
            </a:pPr>
            <a:r>
              <a:rPr lang="en-US" altLang="en-US" sz="2000" dirty="0" err="1"/>
              <a:t>B</a:t>
            </a:r>
            <a:r>
              <a:rPr lang="en-US" altLang="en-US" sz="2000" baseline="-25000" dirty="0" err="1"/>
              <a:t>x,y</a:t>
            </a:r>
            <a:r>
              <a:rPr lang="en-US" altLang="en-US" sz="2000" dirty="0"/>
              <a:t> </a:t>
            </a:r>
            <a:r>
              <a:rPr lang="en-US" altLang="en-US" sz="2000" dirty="0">
                <a:sym typeface="Symbol" panose="05050102010706020507" pitchFamily="18" charset="2"/>
              </a:rPr>
              <a:t></a:t>
            </a:r>
            <a:r>
              <a:rPr lang="en-US" altLang="en-US" sz="2000" dirty="0"/>
              <a:t> (P</a:t>
            </a:r>
            <a:r>
              <a:rPr lang="en-US" altLang="en-US" sz="2000" baseline="-25000" dirty="0"/>
              <a:t>x,y+1</a:t>
            </a:r>
            <a:r>
              <a:rPr lang="en-US" altLang="en-US" sz="2000" dirty="0"/>
              <a:t> </a:t>
            </a:r>
            <a:r>
              <a:rPr lang="en-US" altLang="en-US" sz="2000" dirty="0">
                <a:sym typeface="Symbol" panose="05050102010706020507" pitchFamily="18" charset="2"/>
              </a:rPr>
              <a:t></a:t>
            </a:r>
            <a:r>
              <a:rPr lang="en-US" altLang="en-US" sz="2000" dirty="0"/>
              <a:t> P</a:t>
            </a:r>
            <a:r>
              <a:rPr lang="en-US" altLang="en-US" sz="2000" baseline="-25000" dirty="0"/>
              <a:t>x,y-1</a:t>
            </a:r>
            <a:r>
              <a:rPr lang="en-US" altLang="en-US" sz="2000" dirty="0"/>
              <a:t> </a:t>
            </a:r>
            <a:r>
              <a:rPr lang="en-US" altLang="en-US" sz="2000" dirty="0">
                <a:sym typeface="Symbol" panose="05050102010706020507" pitchFamily="18" charset="2"/>
              </a:rPr>
              <a:t></a:t>
            </a:r>
            <a:r>
              <a:rPr lang="en-US" altLang="en-US" sz="2000" dirty="0"/>
              <a:t> P</a:t>
            </a:r>
            <a:r>
              <a:rPr lang="en-US" altLang="en-US" sz="2000" baseline="-25000" dirty="0"/>
              <a:t>x+1,y</a:t>
            </a:r>
            <a:r>
              <a:rPr lang="en-US" altLang="en-US" sz="2000" dirty="0"/>
              <a:t> </a:t>
            </a:r>
            <a:r>
              <a:rPr lang="en-US" altLang="en-US" sz="2000" dirty="0">
                <a:sym typeface="Symbol" panose="05050102010706020507" pitchFamily="18" charset="2"/>
              </a:rPr>
              <a:t></a:t>
            </a:r>
            <a:r>
              <a:rPr lang="en-US" altLang="en-US" sz="2000" dirty="0"/>
              <a:t> P</a:t>
            </a:r>
            <a:r>
              <a:rPr lang="en-US" altLang="en-US" sz="2000" baseline="-25000" dirty="0"/>
              <a:t>x-1,y</a:t>
            </a:r>
            <a:r>
              <a:rPr lang="en-US" altLang="en-US" sz="2000" dirty="0"/>
              <a:t>) </a:t>
            </a:r>
          </a:p>
          <a:p>
            <a:pPr lvl="1">
              <a:lnSpc>
                <a:spcPct val="90000"/>
              </a:lnSpc>
              <a:buFontTx/>
              <a:buNone/>
            </a:pPr>
            <a:r>
              <a:rPr lang="en-US" altLang="en-US" sz="2000" dirty="0" err="1"/>
              <a:t>S</a:t>
            </a:r>
            <a:r>
              <a:rPr lang="en-US" altLang="en-US" sz="2000" baseline="-25000" dirty="0" err="1"/>
              <a:t>x,y</a:t>
            </a:r>
            <a:r>
              <a:rPr lang="en-US" altLang="en-US" sz="2000" dirty="0"/>
              <a:t> </a:t>
            </a:r>
            <a:r>
              <a:rPr lang="en-US" altLang="en-US" sz="2000" dirty="0">
                <a:sym typeface="Symbol" panose="05050102010706020507" pitchFamily="18" charset="2"/>
              </a:rPr>
              <a:t></a:t>
            </a:r>
            <a:r>
              <a:rPr lang="en-US" altLang="en-US" sz="2000" dirty="0"/>
              <a:t> (W</a:t>
            </a:r>
            <a:r>
              <a:rPr lang="en-US" altLang="en-US" sz="2000" baseline="-25000" dirty="0"/>
              <a:t>x,y+1</a:t>
            </a:r>
            <a:r>
              <a:rPr lang="en-US" altLang="en-US" sz="2000" dirty="0"/>
              <a:t> </a:t>
            </a:r>
            <a:r>
              <a:rPr lang="en-US" altLang="en-US" sz="2000" dirty="0">
                <a:sym typeface="Symbol" panose="05050102010706020507" pitchFamily="18" charset="2"/>
              </a:rPr>
              <a:t></a:t>
            </a:r>
            <a:r>
              <a:rPr lang="en-US" altLang="en-US" sz="2000" dirty="0"/>
              <a:t> W</a:t>
            </a:r>
            <a:r>
              <a:rPr lang="en-US" altLang="en-US" sz="2000" baseline="-25000" dirty="0"/>
              <a:t>x,y-1</a:t>
            </a:r>
            <a:r>
              <a:rPr lang="en-US" altLang="en-US" sz="2000" dirty="0"/>
              <a:t> </a:t>
            </a:r>
            <a:r>
              <a:rPr lang="en-US" altLang="en-US" sz="2000" dirty="0">
                <a:sym typeface="Symbol" panose="05050102010706020507" pitchFamily="18" charset="2"/>
              </a:rPr>
              <a:t></a:t>
            </a:r>
            <a:r>
              <a:rPr lang="en-US" altLang="en-US" sz="2000" dirty="0"/>
              <a:t> W</a:t>
            </a:r>
            <a:r>
              <a:rPr lang="en-US" altLang="en-US" sz="2000" baseline="-25000" dirty="0"/>
              <a:t>x+1,y</a:t>
            </a:r>
            <a:r>
              <a:rPr lang="en-US" altLang="en-US" sz="2000" dirty="0"/>
              <a:t> </a:t>
            </a:r>
            <a:r>
              <a:rPr lang="en-US" altLang="en-US" sz="2000" dirty="0">
                <a:sym typeface="Symbol" panose="05050102010706020507" pitchFamily="18" charset="2"/>
              </a:rPr>
              <a:t></a:t>
            </a:r>
            <a:r>
              <a:rPr lang="en-US" altLang="en-US" sz="2000" dirty="0"/>
              <a:t> W</a:t>
            </a:r>
            <a:r>
              <a:rPr lang="en-US" altLang="en-US" sz="2000" baseline="-25000" dirty="0"/>
              <a:t>x-1,y</a:t>
            </a:r>
            <a:r>
              <a:rPr lang="en-US" altLang="en-US" sz="2000" dirty="0"/>
              <a:t>)</a:t>
            </a:r>
          </a:p>
          <a:p>
            <a:pPr lvl="1">
              <a:lnSpc>
                <a:spcPct val="90000"/>
              </a:lnSpc>
              <a:buFontTx/>
              <a:buNone/>
            </a:pPr>
            <a:r>
              <a:rPr lang="en-US" altLang="en-US" sz="2000" dirty="0"/>
              <a:t>W</a:t>
            </a:r>
            <a:r>
              <a:rPr lang="en-US" altLang="en-US" sz="2000" baseline="-25000" dirty="0"/>
              <a:t>1,1</a:t>
            </a:r>
            <a:r>
              <a:rPr lang="en-US" altLang="en-US" sz="2000" dirty="0"/>
              <a:t> </a:t>
            </a:r>
            <a:r>
              <a:rPr lang="en-US" altLang="en-US" sz="2000" dirty="0">
                <a:sym typeface="Symbol" panose="05050102010706020507" pitchFamily="18" charset="2"/>
              </a:rPr>
              <a:t></a:t>
            </a:r>
            <a:r>
              <a:rPr lang="en-US" altLang="en-US" sz="2000" dirty="0"/>
              <a:t> W</a:t>
            </a:r>
            <a:r>
              <a:rPr lang="en-US" altLang="en-US" sz="2000" baseline="-25000" dirty="0"/>
              <a:t>1,2</a:t>
            </a:r>
            <a:r>
              <a:rPr lang="en-US" altLang="en-US" sz="2000" dirty="0"/>
              <a:t> </a:t>
            </a:r>
            <a:r>
              <a:rPr lang="en-US" altLang="en-US" sz="2000" dirty="0">
                <a:sym typeface="Symbol" panose="05050102010706020507" pitchFamily="18" charset="2"/>
              </a:rPr>
              <a:t></a:t>
            </a:r>
            <a:r>
              <a:rPr lang="en-US" altLang="en-US" sz="2000" dirty="0"/>
              <a:t> … </a:t>
            </a:r>
            <a:r>
              <a:rPr lang="en-US" altLang="en-US" sz="2000" dirty="0">
                <a:sym typeface="Symbol" panose="05050102010706020507" pitchFamily="18" charset="2"/>
              </a:rPr>
              <a:t></a:t>
            </a:r>
            <a:r>
              <a:rPr lang="en-US" altLang="en-US" sz="2000" dirty="0"/>
              <a:t> W</a:t>
            </a:r>
            <a:r>
              <a:rPr lang="en-US" altLang="en-US" sz="2000" baseline="-25000" dirty="0"/>
              <a:t>4,4</a:t>
            </a:r>
            <a:r>
              <a:rPr lang="en-US" altLang="en-US" sz="2000" dirty="0"/>
              <a:t> </a:t>
            </a:r>
          </a:p>
          <a:p>
            <a:pPr lvl="1">
              <a:lnSpc>
                <a:spcPct val="90000"/>
              </a:lnSpc>
              <a:buFontTx/>
              <a:buNone/>
            </a:pPr>
            <a:r>
              <a:rPr lang="en-US" altLang="en-US" sz="2000" dirty="0">
                <a:sym typeface="Symbol" panose="05050102010706020507" pitchFamily="18" charset="2"/>
              </a:rPr>
              <a:t></a:t>
            </a:r>
            <a:r>
              <a:rPr lang="en-US" altLang="en-US" sz="2000" dirty="0"/>
              <a:t>W</a:t>
            </a:r>
            <a:r>
              <a:rPr lang="en-US" altLang="en-US" sz="2000" baseline="-25000" dirty="0"/>
              <a:t>1,1</a:t>
            </a:r>
            <a:r>
              <a:rPr lang="en-US" altLang="en-US" sz="2000" dirty="0"/>
              <a:t> </a:t>
            </a:r>
            <a:r>
              <a:rPr lang="en-US" altLang="en-US" sz="2000" dirty="0">
                <a:sym typeface="Symbol" panose="05050102010706020507" pitchFamily="18" charset="2"/>
              </a:rPr>
              <a:t></a:t>
            </a:r>
            <a:r>
              <a:rPr lang="en-US" altLang="en-US" sz="2000" dirty="0"/>
              <a:t> </a:t>
            </a:r>
            <a:r>
              <a:rPr lang="en-US" altLang="en-US" sz="2000" dirty="0">
                <a:sym typeface="Symbol" panose="05050102010706020507" pitchFamily="18" charset="2"/>
              </a:rPr>
              <a:t></a:t>
            </a:r>
            <a:r>
              <a:rPr lang="en-US" altLang="en-US" sz="2000" dirty="0"/>
              <a:t>W</a:t>
            </a:r>
            <a:r>
              <a:rPr lang="en-US" altLang="en-US" sz="2000" baseline="-25000" dirty="0"/>
              <a:t>1,2</a:t>
            </a:r>
            <a:r>
              <a:rPr lang="en-US" altLang="en-US" sz="2000" dirty="0"/>
              <a:t> </a:t>
            </a:r>
          </a:p>
          <a:p>
            <a:pPr lvl="1">
              <a:lnSpc>
                <a:spcPct val="90000"/>
              </a:lnSpc>
              <a:buFontTx/>
              <a:buNone/>
            </a:pPr>
            <a:r>
              <a:rPr lang="en-US" altLang="en-US" sz="2000" dirty="0">
                <a:sym typeface="Symbol" panose="05050102010706020507" pitchFamily="18" charset="2"/>
              </a:rPr>
              <a:t></a:t>
            </a:r>
            <a:r>
              <a:rPr lang="en-US" altLang="en-US" sz="2000" dirty="0"/>
              <a:t>W</a:t>
            </a:r>
            <a:r>
              <a:rPr lang="en-US" altLang="en-US" sz="2000" baseline="-25000" dirty="0"/>
              <a:t>1,1</a:t>
            </a:r>
            <a:r>
              <a:rPr lang="en-US" altLang="en-US" sz="2000" dirty="0"/>
              <a:t> </a:t>
            </a:r>
            <a:r>
              <a:rPr lang="en-US" altLang="en-US" sz="2000" dirty="0">
                <a:sym typeface="Symbol" panose="05050102010706020507" pitchFamily="18" charset="2"/>
              </a:rPr>
              <a:t></a:t>
            </a:r>
            <a:r>
              <a:rPr lang="en-US" altLang="en-US" sz="2000" dirty="0"/>
              <a:t> </a:t>
            </a:r>
            <a:r>
              <a:rPr lang="en-US" altLang="en-US" sz="2000" dirty="0">
                <a:sym typeface="Symbol" panose="05050102010706020507" pitchFamily="18" charset="2"/>
              </a:rPr>
              <a:t></a:t>
            </a:r>
            <a:r>
              <a:rPr lang="en-US" altLang="en-US" sz="2000" dirty="0"/>
              <a:t>W</a:t>
            </a:r>
            <a:r>
              <a:rPr lang="en-US" altLang="en-US" sz="2000" baseline="-25000" dirty="0"/>
              <a:t>1,3</a:t>
            </a:r>
            <a:r>
              <a:rPr lang="en-US" altLang="en-US" sz="2000" dirty="0"/>
              <a:t> </a:t>
            </a:r>
          </a:p>
          <a:p>
            <a:pPr lvl="1">
              <a:lnSpc>
                <a:spcPct val="90000"/>
              </a:lnSpc>
              <a:buFontTx/>
              <a:buNone/>
            </a:pPr>
            <a:r>
              <a:rPr lang="en-US" altLang="en-US" sz="2000" dirty="0"/>
              <a:t>…
</a:t>
            </a:r>
          </a:p>
          <a:p>
            <a:pPr lvl="1">
              <a:lnSpc>
                <a:spcPct val="90000"/>
              </a:lnSpc>
              <a:buFontTx/>
              <a:buNone/>
            </a:pPr>
            <a:endParaRPr lang="en-US" altLang="en-US" sz="2000" dirty="0"/>
          </a:p>
          <a:p>
            <a:pPr>
              <a:lnSpc>
                <a:spcPct val="90000"/>
              </a:lnSpc>
              <a:buFontTx/>
              <a:buNone/>
            </a:pPr>
            <a:r>
              <a:rPr lang="en-US" altLang="en-US" sz="2400" dirty="0">
                <a:sym typeface="Symbol" panose="05050102010706020507" pitchFamily="18" charset="2"/>
              </a:rPr>
              <a:t> </a:t>
            </a:r>
            <a:r>
              <a:rPr lang="en-US" altLang="en-US" sz="2400" dirty="0"/>
              <a:t>64 distinct proposition symbols, 155 sentences
</a:t>
            </a:r>
          </a:p>
        </p:txBody>
      </p:sp>
      <p:sp>
        <p:nvSpPr>
          <p:cNvPr id="2" name="Date Placeholder 1"/>
          <p:cNvSpPr>
            <a:spLocks noGrp="1"/>
          </p:cNvSpPr>
          <p:nvPr>
            <p:ph type="dt" sz="half" idx="10"/>
          </p:nvPr>
        </p:nvSpPr>
        <p:spPr/>
        <p:txBody>
          <a:bodyPr/>
          <a:lstStyle/>
          <a:p>
            <a:pPr>
              <a:defRPr/>
            </a:pPr>
            <a:fld id="{69CBE440-EA37-4639-90B4-5B9483FB47BA}"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71</a:t>
            </a:fld>
            <a:endParaRPr lang="en-US"/>
          </a:p>
        </p:txBody>
      </p:sp>
    </p:spTree>
    <p:extLst>
      <p:ext uri="{BB962C8B-B14F-4D97-AF65-F5344CB8AC3E}">
        <p14:creationId xmlns:p14="http://schemas.microsoft.com/office/powerpoint/2010/main" val="422068199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8" name="Picture 4"/>
          <p:cNvPicPr>
            <a:picLocks noChangeAspect="1" noChangeArrowheads="1"/>
          </p:cNvPicPr>
          <p:nvPr/>
        </p:nvPicPr>
        <p:blipFill>
          <a:blip r:embed="rId2">
            <a:extLst>
              <a:ext uri="{28A0092B-C50C-407E-A947-70E740481C1C}">
                <a14:useLocalDpi xmlns:a14="http://schemas.microsoft.com/office/drawing/2010/main" val="0"/>
              </a:ext>
            </a:extLst>
          </a:blip>
          <a:srcRect l="27344" t="14583" r="4688" b="20833"/>
          <a:stretch>
            <a:fillRect/>
          </a:stretch>
        </p:blipFill>
        <p:spPr bwMode="auto">
          <a:xfrm>
            <a:off x="911424" y="476672"/>
            <a:ext cx="8229600" cy="586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pPr>
              <a:defRPr/>
            </a:pPr>
            <a:fld id="{EBBFB214-FAFF-4002-BCCA-103F006B97F4}"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95D59A8A-7DBD-46DB-811A-0FD3F62D5942}" type="slidenum">
              <a:rPr lang="en-US" smtClean="0"/>
              <a:pPr>
                <a:defRPr/>
              </a:pPr>
              <a:t>72</a:t>
            </a:fld>
            <a:endParaRPr lang="en-US"/>
          </a:p>
        </p:txBody>
      </p:sp>
    </p:spTree>
    <p:extLst>
      <p:ext uri="{BB962C8B-B14F-4D97-AF65-F5344CB8AC3E}">
        <p14:creationId xmlns:p14="http://schemas.microsoft.com/office/powerpoint/2010/main" val="331248158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3"/>
          <p:cNvSpPr>
            <a:spLocks noGrp="1" noChangeArrowheads="1"/>
          </p:cNvSpPr>
          <p:nvPr>
            <p:ph type="body" idx="1"/>
          </p:nvPr>
        </p:nvSpPr>
        <p:spPr/>
        <p:txBody>
          <a:bodyPr/>
          <a:lstStyle/>
          <a:p>
            <a:r>
              <a:rPr lang="en-US" altLang="en-US" sz="2400" dirty="0"/>
              <a:t>KB contains "physics" sentences for every single </a:t>
            </a:r>
            <a:r>
              <a:rPr lang="en-US" altLang="en-US" sz="2400" dirty="0" smtClean="0"/>
              <a:t>square</a:t>
            </a:r>
            <a:endParaRPr lang="en-US" altLang="en-US" sz="2400" dirty="0"/>
          </a:p>
          <a:p>
            <a:r>
              <a:rPr lang="en-US" altLang="en-US" sz="2400" dirty="0"/>
              <a:t>For every time </a:t>
            </a:r>
            <a:r>
              <a:rPr lang="en-US" altLang="en-US" sz="2400" i="1" dirty="0"/>
              <a:t>t</a:t>
            </a:r>
            <a:r>
              <a:rPr lang="en-US" altLang="en-US" sz="2400" dirty="0"/>
              <a:t> and every location [</a:t>
            </a:r>
            <a:r>
              <a:rPr lang="en-US" altLang="en-US" sz="2400" i="1" dirty="0" err="1"/>
              <a:t>x,y</a:t>
            </a:r>
            <a:r>
              <a:rPr lang="en-US" altLang="en-US" sz="2400" dirty="0" smtClean="0"/>
              <a:t>],</a:t>
            </a:r>
            <a:endParaRPr lang="en-US" altLang="en-US" sz="2400" dirty="0"/>
          </a:p>
          <a:p>
            <a:pPr>
              <a:buFontTx/>
              <a:buNone/>
            </a:pPr>
            <a:r>
              <a:rPr lang="en-US" altLang="en-US" sz="2400" i="1" dirty="0" err="1"/>
              <a:t>L</a:t>
            </a:r>
            <a:r>
              <a:rPr lang="en-US" altLang="en-US" sz="2400" baseline="-25000" dirty="0" err="1"/>
              <a:t>x,y</a:t>
            </a:r>
            <a:r>
              <a:rPr lang="en-US" altLang="en-US" sz="2400" dirty="0"/>
              <a:t> </a:t>
            </a:r>
            <a:r>
              <a:rPr lang="en-US" altLang="en-US" sz="2400" dirty="0">
                <a:sym typeface="Symbol" panose="05050102010706020507" pitchFamily="18" charset="2"/>
              </a:rPr>
              <a:t></a:t>
            </a:r>
            <a:r>
              <a:rPr lang="en-US" altLang="en-US" sz="2400" dirty="0"/>
              <a:t> </a:t>
            </a:r>
            <a:r>
              <a:rPr lang="en-US" altLang="en-US" sz="2400" i="1" dirty="0" err="1"/>
              <a:t>FacingRight</a:t>
            </a:r>
            <a:r>
              <a:rPr lang="en-US" altLang="en-US" sz="2400" baseline="30000" dirty="0" err="1"/>
              <a:t>t</a:t>
            </a:r>
            <a:r>
              <a:rPr lang="en-US" altLang="en-US" sz="2400" i="1" dirty="0"/>
              <a:t> </a:t>
            </a:r>
            <a:r>
              <a:rPr lang="en-US" altLang="en-US" sz="2400" dirty="0">
                <a:sym typeface="Symbol" panose="05050102010706020507" pitchFamily="18" charset="2"/>
              </a:rPr>
              <a:t></a:t>
            </a:r>
            <a:r>
              <a:rPr lang="en-US" altLang="en-US" sz="2400" dirty="0"/>
              <a:t> </a:t>
            </a:r>
            <a:r>
              <a:rPr lang="en-US" altLang="en-US" sz="2400" i="1" dirty="0" err="1"/>
              <a:t>Forward</a:t>
            </a:r>
            <a:r>
              <a:rPr lang="en-US" altLang="en-US" sz="2400" baseline="30000" dirty="0" err="1"/>
              <a:t>t</a:t>
            </a:r>
            <a:r>
              <a:rPr lang="en-US" altLang="en-US" sz="2400" i="1" dirty="0"/>
              <a:t> </a:t>
            </a:r>
            <a:r>
              <a:rPr lang="en-US" altLang="en-US" sz="2400" dirty="0">
                <a:sym typeface="Symbol" panose="05050102010706020507" pitchFamily="18" charset="2"/>
              </a:rPr>
              <a:t></a:t>
            </a:r>
            <a:r>
              <a:rPr lang="en-US" altLang="en-US" sz="2400" dirty="0"/>
              <a:t> </a:t>
            </a:r>
            <a:r>
              <a:rPr lang="en-US" altLang="en-US" sz="2400" i="1" dirty="0"/>
              <a:t>L</a:t>
            </a:r>
            <a:r>
              <a:rPr lang="en-US" altLang="en-US" sz="2400" baseline="-25000" dirty="0"/>
              <a:t>x+1,y</a:t>
            </a:r>
            <a:r>
              <a:rPr lang="en-US" altLang="en-US" sz="2400" dirty="0"/>
              <a:t> </a:t>
            </a:r>
          </a:p>
          <a:p>
            <a:pPr>
              <a:buFontTx/>
              <a:buNone/>
            </a:pPr>
            <a:r>
              <a:rPr lang="en-US" altLang="en-US" sz="2400" dirty="0"/>
              <a:t>
</a:t>
            </a:r>
          </a:p>
          <a:p>
            <a:r>
              <a:rPr lang="en-US" altLang="en-US" sz="2400" dirty="0"/>
              <a:t>Rapid proliferation of </a:t>
            </a:r>
            <a:r>
              <a:rPr lang="en-US" altLang="en-US" sz="2400" dirty="0" smtClean="0"/>
              <a:t>clauses</a:t>
            </a:r>
            <a:endParaRPr lang="en-US" altLang="en-US" sz="2400" dirty="0"/>
          </a:p>
        </p:txBody>
      </p:sp>
      <p:sp>
        <p:nvSpPr>
          <p:cNvPr id="76802" name="Rectangle 2"/>
          <p:cNvSpPr>
            <a:spLocks noGrp="1" noChangeArrowheads="1"/>
          </p:cNvSpPr>
          <p:nvPr>
            <p:ph type="title"/>
          </p:nvPr>
        </p:nvSpPr>
        <p:spPr/>
        <p:txBody>
          <a:bodyPr/>
          <a:lstStyle/>
          <a:p>
            <a:r>
              <a:rPr lang="en-US" altLang="en-US"/>
              <a:t>Expressiveness limitation of propositional logic</a:t>
            </a:r>
          </a:p>
        </p:txBody>
      </p:sp>
      <p:sp>
        <p:nvSpPr>
          <p:cNvPr id="76804" name="Text Box 4"/>
          <p:cNvSpPr txBox="1">
            <a:spLocks noChangeArrowheads="1"/>
          </p:cNvSpPr>
          <p:nvPr/>
        </p:nvSpPr>
        <p:spPr bwMode="auto">
          <a:xfrm>
            <a:off x="6629400" y="3276600"/>
            <a:ext cx="2349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t</a:t>
            </a:r>
          </a:p>
        </p:txBody>
      </p:sp>
      <p:sp>
        <p:nvSpPr>
          <p:cNvPr id="76805" name="Text Box 5"/>
          <p:cNvSpPr txBox="1">
            <a:spLocks noChangeArrowheads="1"/>
          </p:cNvSpPr>
          <p:nvPr/>
        </p:nvSpPr>
        <p:spPr bwMode="auto">
          <a:xfrm>
            <a:off x="2133600" y="3276600"/>
            <a:ext cx="2349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t</a:t>
            </a:r>
          </a:p>
        </p:txBody>
      </p:sp>
      <p:sp>
        <p:nvSpPr>
          <p:cNvPr id="2" name="Date Placeholder 1"/>
          <p:cNvSpPr>
            <a:spLocks noGrp="1"/>
          </p:cNvSpPr>
          <p:nvPr>
            <p:ph type="dt" sz="half" idx="10"/>
          </p:nvPr>
        </p:nvSpPr>
        <p:spPr/>
        <p:txBody>
          <a:bodyPr/>
          <a:lstStyle/>
          <a:p>
            <a:pPr>
              <a:defRPr/>
            </a:pPr>
            <a:fld id="{EA3FBEB7-41E0-490D-9F52-BA0FDCFB1BE0}"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73</a:t>
            </a:fld>
            <a:endParaRPr lang="en-US"/>
          </a:p>
        </p:txBody>
      </p:sp>
    </p:spTree>
    <p:extLst>
      <p:ext uri="{BB962C8B-B14F-4D97-AF65-F5344CB8AC3E}">
        <p14:creationId xmlns:p14="http://schemas.microsoft.com/office/powerpoint/2010/main" val="166810066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altLang="en-US"/>
              <a:t>Summary</a:t>
            </a:r>
          </a:p>
        </p:txBody>
      </p:sp>
      <p:sp>
        <p:nvSpPr>
          <p:cNvPr id="77827" name="Rectangle 3"/>
          <p:cNvSpPr>
            <a:spLocks noGrp="1" noChangeArrowheads="1"/>
          </p:cNvSpPr>
          <p:nvPr>
            <p:ph type="body" idx="1"/>
          </p:nvPr>
        </p:nvSpPr>
        <p:spPr>
          <a:xfrm>
            <a:off x="335360" y="1600202"/>
            <a:ext cx="8944107" cy="4525963"/>
          </a:xfrm>
        </p:spPr>
        <p:txBody>
          <a:bodyPr>
            <a:normAutofit/>
          </a:bodyPr>
          <a:lstStyle/>
          <a:p>
            <a:pPr>
              <a:lnSpc>
                <a:spcPct val="80000"/>
              </a:lnSpc>
            </a:pPr>
            <a:r>
              <a:rPr lang="en-US" altLang="en-US" sz="2000" dirty="0"/>
              <a:t>Logical agents apply </a:t>
            </a:r>
            <a:r>
              <a:rPr lang="en-US" altLang="en-US" sz="2000" dirty="0">
                <a:solidFill>
                  <a:schemeClr val="accent2"/>
                </a:solidFill>
              </a:rPr>
              <a:t>inference</a:t>
            </a:r>
            <a:r>
              <a:rPr lang="en-US" altLang="en-US" sz="2000" dirty="0"/>
              <a:t> to a </a:t>
            </a:r>
            <a:r>
              <a:rPr lang="en-US" altLang="en-US" sz="2000" dirty="0">
                <a:solidFill>
                  <a:schemeClr val="accent2"/>
                </a:solidFill>
              </a:rPr>
              <a:t>knowledge base</a:t>
            </a:r>
            <a:r>
              <a:rPr lang="en-US" altLang="en-US" sz="2000" dirty="0"/>
              <a:t> to derive new information and make </a:t>
            </a:r>
            <a:r>
              <a:rPr lang="en-US" altLang="en-US" sz="2000" dirty="0" smtClean="0"/>
              <a:t>decisions</a:t>
            </a:r>
            <a:endParaRPr lang="en-US" altLang="en-US" sz="2000" dirty="0"/>
          </a:p>
          <a:p>
            <a:pPr>
              <a:lnSpc>
                <a:spcPct val="80000"/>
              </a:lnSpc>
            </a:pPr>
            <a:r>
              <a:rPr lang="en-US" altLang="en-US" sz="2000" dirty="0"/>
              <a:t>Basic concepts of logic</a:t>
            </a:r>
            <a:r>
              <a:rPr lang="en-US" altLang="en-US" sz="2000" dirty="0" smtClean="0"/>
              <a:t>:</a:t>
            </a:r>
            <a:endParaRPr lang="en-US" altLang="en-US" sz="2000" dirty="0"/>
          </a:p>
          <a:p>
            <a:pPr lvl="1">
              <a:lnSpc>
                <a:spcPct val="80000"/>
              </a:lnSpc>
            </a:pPr>
            <a:r>
              <a:rPr lang="en-US" altLang="en-US" sz="1800" dirty="0">
                <a:solidFill>
                  <a:schemeClr val="accent2"/>
                </a:solidFill>
              </a:rPr>
              <a:t>syntax</a:t>
            </a:r>
            <a:r>
              <a:rPr lang="en-US" altLang="en-US" sz="1800" dirty="0"/>
              <a:t>: formal structure of </a:t>
            </a:r>
            <a:r>
              <a:rPr lang="en-US" altLang="en-US" sz="1800" dirty="0" smtClean="0">
                <a:solidFill>
                  <a:schemeClr val="accent2"/>
                </a:solidFill>
              </a:rPr>
              <a:t>sentences</a:t>
            </a:r>
            <a:endParaRPr lang="en-US" altLang="en-US" sz="1800" dirty="0"/>
          </a:p>
          <a:p>
            <a:pPr lvl="1">
              <a:lnSpc>
                <a:spcPct val="80000"/>
              </a:lnSpc>
            </a:pPr>
            <a:r>
              <a:rPr lang="en-US" altLang="en-US" sz="1800" dirty="0">
                <a:solidFill>
                  <a:schemeClr val="accent2"/>
                </a:solidFill>
              </a:rPr>
              <a:t>semantics</a:t>
            </a:r>
            <a:r>
              <a:rPr lang="en-US" altLang="en-US" sz="1800" dirty="0"/>
              <a:t>: </a:t>
            </a:r>
            <a:r>
              <a:rPr lang="en-US" altLang="en-US" sz="1800" dirty="0">
                <a:solidFill>
                  <a:schemeClr val="accent2"/>
                </a:solidFill>
              </a:rPr>
              <a:t>truth</a:t>
            </a:r>
            <a:r>
              <a:rPr lang="en-US" altLang="en-US" sz="1800" dirty="0"/>
              <a:t> of sentences </a:t>
            </a:r>
            <a:r>
              <a:rPr lang="en-US" altLang="en-US" sz="1800" dirty="0" err="1"/>
              <a:t>wrt</a:t>
            </a:r>
            <a:r>
              <a:rPr lang="en-US" altLang="en-US" sz="1800" dirty="0"/>
              <a:t> </a:t>
            </a:r>
            <a:r>
              <a:rPr lang="en-US" altLang="en-US" sz="1800" dirty="0" smtClean="0">
                <a:solidFill>
                  <a:schemeClr val="accent2"/>
                </a:solidFill>
              </a:rPr>
              <a:t>models</a:t>
            </a:r>
            <a:endParaRPr lang="en-US" altLang="en-US" sz="1800" dirty="0"/>
          </a:p>
          <a:p>
            <a:pPr lvl="1">
              <a:lnSpc>
                <a:spcPct val="80000"/>
              </a:lnSpc>
            </a:pPr>
            <a:r>
              <a:rPr lang="en-US" altLang="en-US" sz="1800" dirty="0">
                <a:solidFill>
                  <a:schemeClr val="accent2"/>
                </a:solidFill>
              </a:rPr>
              <a:t>entailment</a:t>
            </a:r>
            <a:r>
              <a:rPr lang="en-US" altLang="en-US" sz="1800" dirty="0"/>
              <a:t>: necessary truth of one sentence given </a:t>
            </a:r>
            <a:r>
              <a:rPr lang="en-US" altLang="en-US" sz="1800" dirty="0" smtClean="0"/>
              <a:t>another</a:t>
            </a:r>
            <a:endParaRPr lang="en-US" altLang="en-US" sz="1800" dirty="0"/>
          </a:p>
          <a:p>
            <a:pPr lvl="1">
              <a:lnSpc>
                <a:spcPct val="80000"/>
              </a:lnSpc>
            </a:pPr>
            <a:r>
              <a:rPr lang="en-US" altLang="en-US" sz="1800" dirty="0">
                <a:solidFill>
                  <a:schemeClr val="accent2"/>
                </a:solidFill>
              </a:rPr>
              <a:t>inference</a:t>
            </a:r>
            <a:r>
              <a:rPr lang="en-US" altLang="en-US" sz="1800" dirty="0"/>
              <a:t>: deriving sentences from other </a:t>
            </a:r>
            <a:r>
              <a:rPr lang="en-US" altLang="en-US" sz="1800" dirty="0" smtClean="0"/>
              <a:t>sentences</a:t>
            </a:r>
            <a:endParaRPr lang="en-US" altLang="en-US" sz="1800" dirty="0"/>
          </a:p>
          <a:p>
            <a:pPr lvl="1">
              <a:lnSpc>
                <a:spcPct val="80000"/>
              </a:lnSpc>
            </a:pPr>
            <a:r>
              <a:rPr lang="en-US" altLang="en-US" sz="1800" dirty="0">
                <a:solidFill>
                  <a:schemeClr val="accent2"/>
                </a:solidFill>
              </a:rPr>
              <a:t>soundness</a:t>
            </a:r>
            <a:r>
              <a:rPr lang="en-US" altLang="en-US" sz="1800" dirty="0"/>
              <a:t>: derivations produce only entailed </a:t>
            </a:r>
            <a:r>
              <a:rPr lang="en-US" altLang="en-US" sz="1800" dirty="0" smtClean="0"/>
              <a:t>sentences</a:t>
            </a:r>
            <a:endParaRPr lang="en-US" altLang="en-US" sz="1800" dirty="0"/>
          </a:p>
          <a:p>
            <a:pPr lvl="1">
              <a:lnSpc>
                <a:spcPct val="80000"/>
              </a:lnSpc>
            </a:pPr>
            <a:r>
              <a:rPr lang="en-US" altLang="en-US" sz="1800" dirty="0">
                <a:solidFill>
                  <a:schemeClr val="accent2"/>
                </a:solidFill>
              </a:rPr>
              <a:t>completeness</a:t>
            </a:r>
            <a:r>
              <a:rPr lang="en-US" altLang="en-US" sz="1800" dirty="0"/>
              <a:t>: derivations can produce all entailed </a:t>
            </a:r>
            <a:r>
              <a:rPr lang="en-US" altLang="en-US" sz="1800" dirty="0" smtClean="0"/>
              <a:t>sentences</a:t>
            </a:r>
            <a:endParaRPr lang="en-US" altLang="en-US" sz="1800" dirty="0"/>
          </a:p>
          <a:p>
            <a:pPr>
              <a:lnSpc>
                <a:spcPct val="80000"/>
              </a:lnSpc>
            </a:pPr>
            <a:r>
              <a:rPr lang="en-US" altLang="en-US" sz="2000" dirty="0" err="1"/>
              <a:t>Wumpus</a:t>
            </a:r>
            <a:r>
              <a:rPr lang="en-US" altLang="en-US" sz="2000" dirty="0"/>
              <a:t> world requires the ability to represent partial and negated information, reason by cases, etc</a:t>
            </a:r>
            <a:r>
              <a:rPr lang="en-US" altLang="en-US" sz="2000" dirty="0" smtClean="0"/>
              <a:t>.</a:t>
            </a:r>
            <a:endParaRPr lang="en-US" altLang="en-US" sz="2000" dirty="0"/>
          </a:p>
          <a:p>
            <a:pPr>
              <a:lnSpc>
                <a:spcPct val="80000"/>
              </a:lnSpc>
            </a:pPr>
            <a:r>
              <a:rPr lang="en-US" altLang="en-US" sz="2000" dirty="0"/>
              <a:t>Resolution is complete for propositional logic</a:t>
            </a:r>
            <a:br>
              <a:rPr lang="en-US" altLang="en-US" sz="2000" dirty="0"/>
            </a:br>
            <a:r>
              <a:rPr lang="en-US" altLang="en-US" sz="2000" dirty="0"/>
              <a:t>Forward, backward chaining are linear-time, complete for Horn </a:t>
            </a:r>
            <a:r>
              <a:rPr lang="en-US" altLang="en-US" sz="2000" dirty="0" smtClean="0"/>
              <a:t>clauses</a:t>
            </a:r>
            <a:endParaRPr lang="en-US" altLang="en-US" sz="2000" dirty="0"/>
          </a:p>
          <a:p>
            <a:pPr>
              <a:lnSpc>
                <a:spcPct val="80000"/>
              </a:lnSpc>
            </a:pPr>
            <a:r>
              <a:rPr lang="en-US" altLang="en-US" sz="2000" dirty="0"/>
              <a:t>Propositional logic lacks expressive power</a:t>
            </a:r>
          </a:p>
        </p:txBody>
      </p:sp>
      <p:sp>
        <p:nvSpPr>
          <p:cNvPr id="2" name="Date Placeholder 1"/>
          <p:cNvSpPr>
            <a:spLocks noGrp="1"/>
          </p:cNvSpPr>
          <p:nvPr>
            <p:ph type="dt" sz="half" idx="10"/>
          </p:nvPr>
        </p:nvSpPr>
        <p:spPr/>
        <p:txBody>
          <a:bodyPr/>
          <a:lstStyle/>
          <a:p>
            <a:pPr>
              <a:defRPr/>
            </a:pPr>
            <a:fld id="{DF688EF5-BAD8-4283-9EA2-2F0886DCD0FA}"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74</a:t>
            </a:fld>
            <a:endParaRPr lang="en-US"/>
          </a:p>
        </p:txBody>
      </p:sp>
    </p:spTree>
    <p:extLst>
      <p:ext uri="{BB962C8B-B14F-4D97-AF65-F5344CB8AC3E}">
        <p14:creationId xmlns:p14="http://schemas.microsoft.com/office/powerpoint/2010/main" val="77450072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F80F0B4C-5F17-4B85-A59A-42CA7ADDD864}"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95D59A8A-7DBD-46DB-811A-0FD3F62D5942}" type="slidenum">
              <a:rPr lang="en-US" smtClean="0"/>
              <a:pPr>
                <a:defRPr/>
              </a:pPr>
              <a:t>75</a:t>
            </a:fld>
            <a:endParaRPr lang="en-US"/>
          </a:p>
        </p:txBody>
      </p:sp>
      <p:sp>
        <p:nvSpPr>
          <p:cNvPr id="4" name="TextBox 3"/>
          <p:cNvSpPr txBox="1"/>
          <p:nvPr/>
        </p:nvSpPr>
        <p:spPr>
          <a:xfrm>
            <a:off x="623392" y="2132856"/>
            <a:ext cx="8064896" cy="3046988"/>
          </a:xfrm>
          <a:prstGeom prst="rect">
            <a:avLst/>
          </a:prstGeom>
          <a:noFill/>
        </p:spPr>
        <p:txBody>
          <a:bodyPr wrap="square" rtlCol="0">
            <a:spAutoFit/>
          </a:bodyPr>
          <a:lstStyle/>
          <a:p>
            <a:r>
              <a:rPr lang="en-US" sz="4800" dirty="0" smtClean="0">
                <a:solidFill>
                  <a:srgbClr val="7030A0"/>
                </a:solidFill>
              </a:rPr>
              <a:t>Thank you for your Attention </a:t>
            </a:r>
          </a:p>
          <a:p>
            <a:pPr algn="ctr"/>
            <a:endParaRPr lang="en-US" sz="4800" dirty="0" smtClean="0">
              <a:solidFill>
                <a:srgbClr val="7030A0"/>
              </a:solidFill>
            </a:endParaRPr>
          </a:p>
          <a:p>
            <a:pPr algn="ctr"/>
            <a:endParaRPr lang="en-US" sz="4800" dirty="0">
              <a:solidFill>
                <a:srgbClr val="7030A0"/>
              </a:solidFill>
            </a:endParaRPr>
          </a:p>
          <a:p>
            <a:pPr algn="ctr"/>
            <a:r>
              <a:rPr lang="en-US" sz="4800" dirty="0" smtClean="0">
                <a:solidFill>
                  <a:srgbClr val="7030A0"/>
                </a:solidFill>
              </a:rPr>
              <a:t>Any more queries</a:t>
            </a:r>
            <a:endParaRPr lang="en-IN" sz="4800" dirty="0">
              <a:solidFill>
                <a:srgbClr val="7030A0"/>
              </a:solidFill>
            </a:endParaRPr>
          </a:p>
        </p:txBody>
      </p:sp>
    </p:spTree>
    <p:extLst>
      <p:ext uri="{BB962C8B-B14F-4D97-AF65-F5344CB8AC3E}">
        <p14:creationId xmlns:p14="http://schemas.microsoft.com/office/powerpoint/2010/main" val="296196210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19" descr="11942.jpg"/>
          <p:cNvPicPr>
            <a:picLocks noChangeAspect="1"/>
          </p:cNvPicPr>
          <p:nvPr/>
        </p:nvPicPr>
        <p:blipFill rotWithShape="1">
          <a:blip r:embed="rId3">
            <a:lum bright="-20000" contrast="22000"/>
          </a:blip>
          <a:srcRect t="5436" b="48065"/>
          <a:stretch/>
        </p:blipFill>
        <p:spPr bwMode="auto">
          <a:xfrm>
            <a:off x="1" y="-2410"/>
            <a:ext cx="12191999" cy="7029426"/>
          </a:xfrm>
          <a:prstGeom prst="rect">
            <a:avLst/>
          </a:prstGeom>
          <a:solidFill>
            <a:schemeClr val="bg2">
              <a:lumMod val="75000"/>
            </a:schemeClr>
          </a:solidFill>
          <a:ln w="9525">
            <a:noFill/>
            <a:miter lim="800000"/>
            <a:headEnd/>
            <a:tailEnd/>
          </a:ln>
        </p:spPr>
      </p:pic>
      <p:grpSp>
        <p:nvGrpSpPr>
          <p:cNvPr id="18" name="Group 17"/>
          <p:cNvGrpSpPr/>
          <p:nvPr/>
        </p:nvGrpSpPr>
        <p:grpSpPr>
          <a:xfrm>
            <a:off x="10075256" y="714358"/>
            <a:ext cx="1853392" cy="645915"/>
            <a:chOff x="6810375" y="833438"/>
            <a:chExt cx="1853392" cy="645915"/>
          </a:xfrm>
        </p:grpSpPr>
        <p:sp>
          <p:nvSpPr>
            <p:cNvPr id="5130" name="TextBox 12"/>
            <p:cNvSpPr txBox="1">
              <a:spLocks noChangeArrowheads="1"/>
            </p:cNvSpPr>
            <p:nvPr/>
          </p:nvSpPr>
          <p:spPr bwMode="auto">
            <a:xfrm>
              <a:off x="6810375" y="833438"/>
              <a:ext cx="1853392" cy="492443"/>
            </a:xfrm>
            <a:prstGeom prst="rect">
              <a:avLst/>
            </a:prstGeom>
            <a:noFill/>
            <a:ln w="9525">
              <a:noFill/>
              <a:miter lim="800000"/>
              <a:headEnd/>
              <a:tailEnd/>
            </a:ln>
          </p:spPr>
          <p:txBody>
            <a:bodyPr wrap="none">
              <a:spAutoFit/>
            </a:bodyPr>
            <a:lstStyle/>
            <a:p>
              <a:r>
                <a:rPr lang="en-US" sz="2600" b="1" dirty="0">
                  <a:solidFill>
                    <a:srgbClr val="FFFFFF"/>
                  </a:solidFill>
                  <a:latin typeface="Helvetica" pitchFamily="34" charset="0"/>
                  <a:cs typeface="Helvetica" pitchFamily="34" charset="0"/>
                </a:rPr>
                <a:t>BITS</a:t>
              </a:r>
              <a:r>
                <a:rPr lang="en-US" sz="2600" b="1" dirty="0">
                  <a:solidFill>
                    <a:srgbClr val="FFFFFF"/>
                  </a:solidFill>
                  <a:latin typeface="Helvetica Neue"/>
                  <a:ea typeface="Helvetica Neue"/>
                  <a:cs typeface="Helvetica Neue"/>
                </a:rPr>
                <a:t> </a:t>
              </a:r>
              <a:r>
                <a:rPr lang="en-US" sz="2600" dirty="0">
                  <a:solidFill>
                    <a:srgbClr val="FFFFFF"/>
                  </a:solidFill>
                  <a:latin typeface="Helvetica" pitchFamily="34" charset="0"/>
                  <a:cs typeface="Helvetica" pitchFamily="34" charset="0"/>
                </a:rPr>
                <a:t>Pilani</a:t>
              </a:r>
            </a:p>
          </p:txBody>
        </p:sp>
        <p:sp>
          <p:nvSpPr>
            <p:cNvPr id="5131" name="TextBox 13"/>
            <p:cNvSpPr txBox="1">
              <a:spLocks noChangeArrowheads="1"/>
            </p:cNvSpPr>
            <p:nvPr/>
          </p:nvSpPr>
          <p:spPr bwMode="auto">
            <a:xfrm>
              <a:off x="7312025" y="1171576"/>
              <a:ext cx="1340432" cy="307777"/>
            </a:xfrm>
            <a:prstGeom prst="rect">
              <a:avLst/>
            </a:prstGeom>
            <a:noFill/>
            <a:ln w="9525">
              <a:noFill/>
              <a:miter lim="800000"/>
              <a:headEnd/>
              <a:tailEnd/>
            </a:ln>
          </p:spPr>
          <p:txBody>
            <a:bodyPr wrap="none">
              <a:spAutoFit/>
            </a:bodyPr>
            <a:lstStyle/>
            <a:p>
              <a:r>
                <a:rPr lang="en-US" sz="1400" dirty="0">
                  <a:solidFill>
                    <a:srgbClr val="FFFFFF"/>
                  </a:solidFill>
                  <a:latin typeface="Helvetica" pitchFamily="34" charset="0"/>
                  <a:cs typeface="Helvetica" pitchFamily="34" charset="0"/>
                </a:rPr>
                <a:t>Pilani Campus</a:t>
              </a:r>
              <a:endParaRPr lang="en-US" sz="1400" dirty="0">
                <a:latin typeface="Helvetica" pitchFamily="34" charset="0"/>
                <a:cs typeface="Helvetica" pitchFamily="34" charset="0"/>
              </a:endParaRPr>
            </a:p>
          </p:txBody>
        </p:sp>
      </p:grpSp>
      <p:pic>
        <p:nvPicPr>
          <p:cNvPr id="5132" name="Picture 15" descr="Picture 7.png"/>
          <p:cNvPicPr>
            <a:picLocks noChangeAspect="1"/>
          </p:cNvPicPr>
          <p:nvPr/>
        </p:nvPicPr>
        <p:blipFill>
          <a:blip r:embed="rId4"/>
          <a:srcRect l="1923" b="5336"/>
          <a:stretch>
            <a:fillRect/>
          </a:stretch>
        </p:blipFill>
        <p:spPr bwMode="auto">
          <a:xfrm>
            <a:off x="9667251" y="2"/>
            <a:ext cx="2193925" cy="692151"/>
          </a:xfrm>
          <a:prstGeom prst="rect">
            <a:avLst/>
          </a:prstGeom>
          <a:noFill/>
          <a:ln w="9525">
            <a:noFill/>
            <a:miter lim="800000"/>
            <a:headEnd/>
            <a:tailEnd/>
          </a:ln>
        </p:spPr>
      </p:pic>
      <p:grpSp>
        <p:nvGrpSpPr>
          <p:cNvPr id="3" name="Group 2"/>
          <p:cNvGrpSpPr/>
          <p:nvPr/>
        </p:nvGrpSpPr>
        <p:grpSpPr>
          <a:xfrm>
            <a:off x="-24680" y="3405898"/>
            <a:ext cx="11017224" cy="1841959"/>
            <a:chOff x="-24680" y="5633261"/>
            <a:chExt cx="8145017" cy="1612163"/>
          </a:xfrm>
        </p:grpSpPr>
        <p:sp>
          <p:nvSpPr>
            <p:cNvPr id="23" name="Rectangle 22"/>
            <p:cNvSpPr/>
            <p:nvPr/>
          </p:nvSpPr>
          <p:spPr>
            <a:xfrm>
              <a:off x="2982045" y="7153984"/>
              <a:ext cx="2730649" cy="91440"/>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4" name="Rectangle 23"/>
            <p:cNvSpPr/>
            <p:nvPr/>
          </p:nvSpPr>
          <p:spPr>
            <a:xfrm>
              <a:off x="5515250" y="7153984"/>
              <a:ext cx="2605087" cy="9144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5" name="Rectangle 24"/>
            <p:cNvSpPr/>
            <p:nvPr/>
          </p:nvSpPr>
          <p:spPr>
            <a:xfrm>
              <a:off x="-24680" y="7153984"/>
              <a:ext cx="3006725" cy="91440"/>
            </a:xfrm>
            <a:prstGeom prst="rect">
              <a:avLst/>
            </a:prstGeom>
            <a:solidFill>
              <a:srgbClr val="FFCE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5129" name="Picture 11" descr="logo.png"/>
            <p:cNvPicPr>
              <a:picLocks noChangeAspect="1"/>
            </p:cNvPicPr>
            <p:nvPr/>
          </p:nvPicPr>
          <p:blipFill>
            <a:blip r:embed="rId5"/>
            <a:srcRect/>
            <a:stretch>
              <a:fillRect/>
            </a:stretch>
          </p:blipFill>
          <p:spPr bwMode="auto">
            <a:xfrm>
              <a:off x="135026" y="5633261"/>
              <a:ext cx="1277650" cy="1417844"/>
            </a:xfrm>
            <a:prstGeom prst="rect">
              <a:avLst/>
            </a:prstGeom>
            <a:noFill/>
            <a:ln w="9525">
              <a:noFill/>
              <a:miter lim="800000"/>
              <a:headEnd/>
              <a:tailEnd/>
            </a:ln>
          </p:spPr>
        </p:pic>
        <p:sp>
          <p:nvSpPr>
            <p:cNvPr id="26" name="TextBox 25"/>
            <p:cNvSpPr txBox="1"/>
            <p:nvPr/>
          </p:nvSpPr>
          <p:spPr>
            <a:xfrm>
              <a:off x="1519147" y="5753981"/>
              <a:ext cx="5542903" cy="1050580"/>
            </a:xfrm>
            <a:prstGeom prst="rect">
              <a:avLst/>
            </a:prstGeom>
            <a:solidFill>
              <a:srgbClr val="FFFF00"/>
            </a:solidFill>
            <a:ln>
              <a:solidFill>
                <a:schemeClr val="accent1"/>
              </a:solidFill>
            </a:ln>
          </p:spPr>
          <p:txBody>
            <a:bodyPr wrap="square">
              <a:spAutoFit/>
            </a:bodyPr>
            <a:lstStyle/>
            <a:p>
              <a:pPr algn="ctr" fontAlgn="auto">
                <a:spcBef>
                  <a:spcPts val="0"/>
                </a:spcBef>
                <a:spcAft>
                  <a:spcPts val="0"/>
                </a:spcAft>
                <a:defRPr/>
              </a:pPr>
              <a:r>
                <a:rPr lang="en-US" sz="2400" b="1" dirty="0" smtClean="0">
                  <a:solidFill>
                    <a:srgbClr val="FF0000"/>
                  </a:solidFill>
                  <a:latin typeface="Adobe Caslon Pro Bold" pitchFamily="18" charset="0"/>
                  <a:cs typeface="Helvetica"/>
                </a:rPr>
                <a:t>DSE CL 557  - Artificial and Computational Intelligence</a:t>
              </a:r>
            </a:p>
            <a:p>
              <a:pPr algn="ctr" fontAlgn="auto">
                <a:spcBef>
                  <a:spcPts val="0"/>
                </a:spcBef>
                <a:spcAft>
                  <a:spcPts val="0"/>
                </a:spcAft>
                <a:defRPr/>
              </a:pPr>
              <a:endParaRPr lang="en-US" sz="2400" b="1" dirty="0" smtClean="0">
                <a:solidFill>
                  <a:srgbClr val="FF0000"/>
                </a:solidFill>
                <a:latin typeface="Adobe Caslon Pro Bold" pitchFamily="18" charset="0"/>
                <a:cs typeface="Helvetica"/>
              </a:endParaRPr>
            </a:p>
            <a:p>
              <a:pPr algn="ctr" fontAlgn="auto">
                <a:spcBef>
                  <a:spcPts val="0"/>
                </a:spcBef>
                <a:spcAft>
                  <a:spcPts val="0"/>
                </a:spcAft>
                <a:defRPr/>
              </a:pPr>
              <a:r>
                <a:rPr lang="en-US" sz="2400" b="1" dirty="0" smtClean="0">
                  <a:solidFill>
                    <a:srgbClr val="000099"/>
                  </a:solidFill>
                  <a:latin typeface="Adobe Caslon Pro Bold" pitchFamily="18" charset="0"/>
                  <a:cs typeface="Helvetica"/>
                </a:rPr>
                <a:t>#10.  Logical Agent (Cont..)</a:t>
              </a:r>
              <a:endParaRPr lang="en-US" sz="1200" dirty="0">
                <a:solidFill>
                  <a:schemeClr val="tx1">
                    <a:lumMod val="95000"/>
                    <a:lumOff val="5000"/>
                  </a:schemeClr>
                </a:solidFill>
                <a:latin typeface="Palatino Linotype" pitchFamily="18" charset="0"/>
                <a:cs typeface="Helvetica"/>
              </a:endParaRPr>
            </a:p>
          </p:txBody>
        </p:sp>
      </p:grpSp>
      <p:sp>
        <p:nvSpPr>
          <p:cNvPr id="2" name="Rectangle 1"/>
          <p:cNvSpPr/>
          <p:nvPr/>
        </p:nvSpPr>
        <p:spPr>
          <a:xfrm>
            <a:off x="191344" y="2449182"/>
            <a:ext cx="3046254" cy="369332"/>
          </a:xfrm>
          <a:prstGeom prst="rect">
            <a:avLst/>
          </a:prstGeom>
        </p:spPr>
        <p:txBody>
          <a:bodyPr wrap="square">
            <a:spAutoFit/>
          </a:bodyPr>
          <a:lstStyle/>
          <a:p>
            <a:pPr algn="ctr">
              <a:spcBef>
                <a:spcPct val="50000"/>
              </a:spcBef>
            </a:pPr>
            <a:r>
              <a:rPr lang="en-US" sz="900" dirty="0" smtClean="0">
                <a:solidFill>
                  <a:schemeClr val="bg1"/>
                </a:solidFill>
                <a:latin typeface="Palatino"/>
                <a:cs typeface="Palatino"/>
              </a:rPr>
              <a:t>(some slides </a:t>
            </a:r>
            <a:r>
              <a:rPr lang="en-US" sz="900" dirty="0">
                <a:solidFill>
                  <a:schemeClr val="bg1"/>
                </a:solidFill>
                <a:latin typeface="Palatino"/>
                <a:cs typeface="Palatino"/>
              </a:rPr>
              <a:t>adapted </a:t>
            </a:r>
            <a:r>
              <a:rPr lang="en-US" sz="900" dirty="0" smtClean="0">
                <a:solidFill>
                  <a:schemeClr val="bg1"/>
                </a:solidFill>
                <a:latin typeface="Palatino"/>
                <a:cs typeface="Palatino"/>
              </a:rPr>
              <a:t>from </a:t>
            </a:r>
            <a:r>
              <a:rPr lang="en-US" sz="900" dirty="0" smtClean="0">
                <a:solidFill>
                  <a:schemeClr val="bg1"/>
                </a:solidFill>
                <a:latin typeface="Calibri"/>
                <a:cs typeface="Calibri"/>
              </a:rPr>
              <a:t>Stuart</a:t>
            </a:r>
            <a:r>
              <a:rPr lang="en-US" sz="900" dirty="0" smtClean="0">
                <a:solidFill>
                  <a:schemeClr val="bg1"/>
                </a:solidFill>
                <a:latin typeface="Palatino"/>
                <a:cs typeface="Palatino"/>
              </a:rPr>
              <a:t>  </a:t>
            </a:r>
            <a:r>
              <a:rPr lang="en-IN" sz="900" dirty="0">
                <a:solidFill>
                  <a:schemeClr val="bg1"/>
                </a:solidFill>
              </a:rPr>
              <a:t>http://aima.cs.berkeley.edu/</a:t>
            </a:r>
            <a:r>
              <a:rPr lang="en-US" sz="900" dirty="0" smtClean="0">
                <a:solidFill>
                  <a:schemeClr val="bg1"/>
                </a:solidFill>
                <a:latin typeface="Palatino"/>
                <a:cs typeface="Palatino"/>
              </a:rPr>
              <a:t>)</a:t>
            </a:r>
            <a:endParaRPr lang="en-US" sz="900" dirty="0">
              <a:solidFill>
                <a:schemeClr val="bg1"/>
              </a:solidFill>
              <a:latin typeface="Palatino"/>
              <a:cs typeface="Palatino"/>
            </a:endParaRPr>
          </a:p>
        </p:txBody>
      </p:sp>
      <p:sp>
        <p:nvSpPr>
          <p:cNvPr id="6" name="Rectangle 5"/>
          <p:cNvSpPr/>
          <p:nvPr/>
        </p:nvSpPr>
        <p:spPr>
          <a:xfrm>
            <a:off x="191344" y="5775647"/>
            <a:ext cx="3507563" cy="461665"/>
          </a:xfrm>
          <a:prstGeom prst="rect">
            <a:avLst/>
          </a:prstGeom>
        </p:spPr>
        <p:txBody>
          <a:bodyPr wrap="none">
            <a:spAutoFit/>
          </a:bodyPr>
          <a:lstStyle/>
          <a:p>
            <a:fld id="{FF8EA8C4-DC85-4AF6-93A9-6960CF029261}" type="datetime2">
              <a:rPr lang="en-US" sz="2400">
                <a:solidFill>
                  <a:schemeClr val="bg1"/>
                </a:solidFill>
                <a:latin typeface="Adobe Caslon Pro Bold" pitchFamily="18" charset="0"/>
                <a:cs typeface="Helvetica"/>
              </a:rPr>
              <a:pPr/>
              <a:t>Sunday, January 17, 2021</a:t>
            </a:fld>
            <a:endParaRPr lang="en-IN" sz="2400" dirty="0">
              <a:solidFill>
                <a:schemeClr val="bg1"/>
              </a:solidFill>
            </a:endParaRPr>
          </a:p>
        </p:txBody>
      </p:sp>
      <p:sp>
        <p:nvSpPr>
          <p:cNvPr id="7" name="Rectangle 6"/>
          <p:cNvSpPr/>
          <p:nvPr/>
        </p:nvSpPr>
        <p:spPr>
          <a:xfrm>
            <a:off x="8112224" y="5775647"/>
            <a:ext cx="2993260" cy="461665"/>
          </a:xfrm>
          <a:prstGeom prst="rect">
            <a:avLst/>
          </a:prstGeom>
        </p:spPr>
        <p:txBody>
          <a:bodyPr wrap="square">
            <a:spAutoFit/>
          </a:bodyPr>
          <a:lstStyle/>
          <a:p>
            <a:r>
              <a:rPr lang="en-US" sz="2400" dirty="0">
                <a:solidFill>
                  <a:schemeClr val="bg1"/>
                </a:solidFill>
                <a:latin typeface="Adobe Caslon Pro Bold" pitchFamily="18" charset="0"/>
                <a:cs typeface="Helvetica"/>
              </a:rPr>
              <a:t>Dr. Saikishor Jangiti</a:t>
            </a:r>
            <a:endParaRPr lang="en-IN" sz="2400" dirty="0">
              <a:solidFill>
                <a:schemeClr val="bg1"/>
              </a:solidFill>
            </a:endParaRPr>
          </a:p>
        </p:txBody>
      </p:sp>
      <p:pic>
        <p:nvPicPr>
          <p:cNvPr id="1026" name="Picture 2" descr="The Wumpus World in Artificial intelligenc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454" y="334643"/>
            <a:ext cx="2412033" cy="2100274"/>
          </a:xfrm>
          <a:prstGeom prst="rect">
            <a:avLst/>
          </a:prstGeom>
          <a:noFill/>
          <a:extLst>
            <a:ext uri="{909E8E84-426E-40DD-AFC4-6F175D3DCCD1}">
              <a14:hiddenFill xmlns:a14="http://schemas.microsoft.com/office/drawing/2010/main">
                <a:solidFill>
                  <a:srgbClr val="FFFFFF"/>
                </a:solidFill>
              </a14:hiddenFill>
            </a:ext>
          </a:extLst>
        </p:spPr>
      </p:pic>
      <p:sp>
        <p:nvSpPr>
          <p:cNvPr id="8" name="Date Placeholder 7"/>
          <p:cNvSpPr>
            <a:spLocks noGrp="1"/>
          </p:cNvSpPr>
          <p:nvPr>
            <p:ph type="dt" sz="half" idx="10"/>
          </p:nvPr>
        </p:nvSpPr>
        <p:spPr/>
        <p:txBody>
          <a:bodyPr/>
          <a:lstStyle/>
          <a:p>
            <a:pPr>
              <a:defRPr/>
            </a:pPr>
            <a:fld id="{4A3CFEE9-5B3B-4B13-8FC5-6F5FB41E25BA}" type="datetime8">
              <a:rPr lang="en-US" smtClean="0"/>
              <a:t>1/17/2021 11:29 AM</a:t>
            </a:fld>
            <a:endParaRPr lang="en-US"/>
          </a:p>
        </p:txBody>
      </p:sp>
      <p:sp>
        <p:nvSpPr>
          <p:cNvPr id="9" name="Slide Number Placeholder 8"/>
          <p:cNvSpPr>
            <a:spLocks noGrp="1"/>
          </p:cNvSpPr>
          <p:nvPr>
            <p:ph type="sldNum" sz="quarter" idx="12"/>
          </p:nvPr>
        </p:nvSpPr>
        <p:spPr/>
        <p:txBody>
          <a:bodyPr/>
          <a:lstStyle/>
          <a:p>
            <a:pPr>
              <a:defRPr/>
            </a:pPr>
            <a:fld id="{4C84874A-9F9C-412B-8B59-7BB7BD4CCB0F}" type="slidenum">
              <a:rPr lang="en-US" smtClean="0"/>
              <a:pPr>
                <a:defRPr/>
              </a:pPr>
              <a:t>76</a:t>
            </a:fld>
            <a:endParaRPr lang="en-US"/>
          </a:p>
        </p:txBody>
      </p:sp>
    </p:spTree>
    <p:extLst>
      <p:ext uri="{BB962C8B-B14F-4D97-AF65-F5344CB8AC3E}">
        <p14:creationId xmlns:p14="http://schemas.microsoft.com/office/powerpoint/2010/main" val="3019610884"/>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dirty="0"/>
              <a:t>Today</a:t>
            </a:r>
            <a:endParaRPr lang="en-US" altLang="en-US" dirty="0"/>
          </a:p>
        </p:txBody>
      </p:sp>
      <p:sp>
        <p:nvSpPr>
          <p:cNvPr id="4099" name="Rectangle 3"/>
          <p:cNvSpPr>
            <a:spLocks noGrp="1" noChangeArrowheads="1"/>
          </p:cNvSpPr>
          <p:nvPr>
            <p:ph type="body" idx="1"/>
          </p:nvPr>
        </p:nvSpPr>
        <p:spPr/>
        <p:txBody>
          <a:bodyPr/>
          <a:lstStyle/>
          <a:p>
            <a:r>
              <a:rPr lang="en-US" altLang="en-US" dirty="0" smtClean="0"/>
              <a:t>Inference </a:t>
            </a:r>
            <a:r>
              <a:rPr lang="en-US" altLang="en-US" dirty="0"/>
              <a:t>rules and theorem proving</a:t>
            </a:r>
          </a:p>
          <a:p>
            <a:pPr lvl="1"/>
            <a:r>
              <a:rPr lang="en-US" altLang="en-US" dirty="0" smtClean="0"/>
              <a:t>Forward </a:t>
            </a:r>
            <a:r>
              <a:rPr lang="en-US" altLang="en-US" dirty="0"/>
              <a:t>chaining</a:t>
            </a:r>
          </a:p>
          <a:p>
            <a:pPr lvl="1"/>
            <a:r>
              <a:rPr lang="en-US" altLang="en-US" dirty="0" smtClean="0"/>
              <a:t>Backward chaining</a:t>
            </a:r>
            <a:endParaRPr lang="en-US" altLang="en-US" dirty="0"/>
          </a:p>
          <a:p>
            <a:pPr lvl="1"/>
            <a:r>
              <a:rPr lang="en-US" altLang="en-US" dirty="0" smtClean="0"/>
              <a:t>Resolution</a:t>
            </a:r>
            <a:endParaRPr lang="en-IN" dirty="0"/>
          </a:p>
          <a:p>
            <a:r>
              <a:rPr lang="en-IN" dirty="0"/>
              <a:t>DPLL Algorithm </a:t>
            </a:r>
          </a:p>
          <a:p>
            <a:r>
              <a:rPr lang="en-IN" dirty="0" smtClean="0"/>
              <a:t>Agents </a:t>
            </a:r>
            <a:r>
              <a:rPr lang="en-IN" dirty="0"/>
              <a:t>based on Propositional logic </a:t>
            </a:r>
          </a:p>
          <a:p>
            <a:r>
              <a:rPr lang="en-US" dirty="0" smtClean="0"/>
              <a:t>Overview </a:t>
            </a:r>
            <a:r>
              <a:rPr lang="en-US" dirty="0"/>
              <a:t>of FOL </a:t>
            </a:r>
            <a:r>
              <a:rPr lang="en-US" dirty="0" smtClean="0"/>
              <a:t>semantics and </a:t>
            </a:r>
            <a:r>
              <a:rPr lang="en-US" dirty="0"/>
              <a:t>representation </a:t>
            </a:r>
          </a:p>
          <a:p>
            <a:pPr marL="0" indent="0">
              <a:buNone/>
            </a:pPr>
            <a:endParaRPr lang="en-IN" dirty="0"/>
          </a:p>
          <a:p>
            <a:pPr lvl="1"/>
            <a:endParaRPr lang="en-US" altLang="en-US" dirty="0"/>
          </a:p>
        </p:txBody>
      </p:sp>
      <p:sp>
        <p:nvSpPr>
          <p:cNvPr id="4" name="Rectangle 3"/>
          <p:cNvSpPr/>
          <p:nvPr/>
        </p:nvSpPr>
        <p:spPr>
          <a:xfrm>
            <a:off x="804073" y="6100072"/>
            <a:ext cx="8596044" cy="369332"/>
          </a:xfrm>
          <a:prstGeom prst="rect">
            <a:avLst/>
          </a:prstGeom>
        </p:spPr>
        <p:txBody>
          <a:bodyPr wrap="square">
            <a:spAutoFit/>
          </a:bodyPr>
          <a:lstStyle/>
          <a:p>
            <a:r>
              <a:rPr lang="en-IN" dirty="0"/>
              <a:t>Reference: </a:t>
            </a:r>
            <a:r>
              <a:rPr lang="en-IN" dirty="0" smtClean="0"/>
              <a:t>Chapter 7.5 to 7.7 &amp; 8.1 from </a:t>
            </a:r>
            <a:r>
              <a:rPr lang="en-IN" dirty="0"/>
              <a:t>AI: A modern approach (Russell, </a:t>
            </a:r>
            <a:r>
              <a:rPr lang="en-IN" dirty="0" err="1"/>
              <a:t>Norvig</a:t>
            </a:r>
            <a:r>
              <a:rPr lang="en-IN" dirty="0"/>
              <a:t>)</a:t>
            </a:r>
          </a:p>
        </p:txBody>
      </p:sp>
      <p:sp>
        <p:nvSpPr>
          <p:cNvPr id="5" name="Date Placeholder 4"/>
          <p:cNvSpPr>
            <a:spLocks noGrp="1"/>
          </p:cNvSpPr>
          <p:nvPr>
            <p:ph type="dt" sz="half" idx="10"/>
          </p:nvPr>
        </p:nvSpPr>
        <p:spPr/>
        <p:txBody>
          <a:bodyPr/>
          <a:lstStyle/>
          <a:p>
            <a:pPr>
              <a:defRPr/>
            </a:pPr>
            <a:fld id="{4F990797-1261-4906-BAE2-435BD9D7B3A0}" type="datetime8">
              <a:rPr lang="en-US" smtClean="0"/>
              <a:t>1/17/2021 11:29 AM</a:t>
            </a:fld>
            <a:endParaRPr lang="en-US"/>
          </a:p>
        </p:txBody>
      </p:sp>
      <p:sp>
        <p:nvSpPr>
          <p:cNvPr id="6" name="Slide Number Placeholder 5"/>
          <p:cNvSpPr>
            <a:spLocks noGrp="1"/>
          </p:cNvSpPr>
          <p:nvPr>
            <p:ph type="sldNum" sz="quarter" idx="12"/>
          </p:nvPr>
        </p:nvSpPr>
        <p:spPr/>
        <p:txBody>
          <a:bodyPr/>
          <a:lstStyle/>
          <a:p>
            <a:pPr>
              <a:defRPr/>
            </a:pPr>
            <a:fld id="{54CD2F88-8A41-4E7F-9278-91FE67E35F94}" type="slidenum">
              <a:rPr lang="en-US" smtClean="0"/>
              <a:pPr>
                <a:defRPr/>
              </a:pPr>
              <a:t>77</a:t>
            </a:fld>
            <a:endParaRPr lang="en-US"/>
          </a:p>
        </p:txBody>
      </p:sp>
    </p:spTree>
    <p:extLst>
      <p:ext uri="{BB962C8B-B14F-4D97-AF65-F5344CB8AC3E}">
        <p14:creationId xmlns:p14="http://schemas.microsoft.com/office/powerpoint/2010/main" val="278086868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a:t>Resolution algorithm</a:t>
            </a:r>
          </a:p>
        </p:txBody>
      </p:sp>
      <p:sp>
        <p:nvSpPr>
          <p:cNvPr id="39939" name="Rectangle 3"/>
          <p:cNvSpPr>
            <a:spLocks noGrp="1" noChangeArrowheads="1"/>
          </p:cNvSpPr>
          <p:nvPr>
            <p:ph type="body" idx="1"/>
          </p:nvPr>
        </p:nvSpPr>
        <p:spPr/>
        <p:txBody>
          <a:bodyPr/>
          <a:lstStyle/>
          <a:p>
            <a:r>
              <a:rPr lang="en-US" altLang="en-US" sz="2400" dirty="0"/>
              <a:t>Proof by contradiction, i.e., show </a:t>
            </a:r>
            <a:r>
              <a:rPr lang="en-US" altLang="en-US" sz="2400" i="1" dirty="0"/>
              <a:t>KB</a:t>
            </a:r>
            <a:r>
              <a:rPr lang="en-US" altLang="en-US" sz="2400" dirty="0">
                <a:sym typeface="Symbol" panose="05050102010706020507" pitchFamily="18" charset="2"/>
              </a:rPr>
              <a:t></a:t>
            </a:r>
            <a:r>
              <a:rPr lang="en-US" altLang="en-US" sz="2400" dirty="0"/>
              <a:t>α </a:t>
            </a:r>
            <a:r>
              <a:rPr lang="en-US" altLang="en-US" sz="2400" dirty="0" err="1" smtClean="0"/>
              <a:t>unsatisfiable</a:t>
            </a:r>
            <a:endParaRPr lang="en-US" altLang="en-US" sz="2400" dirty="0"/>
          </a:p>
        </p:txBody>
      </p:sp>
      <p:pic>
        <p:nvPicPr>
          <p:cNvPr id="39940" name="Picture 4"/>
          <p:cNvPicPr>
            <a:picLocks noChangeAspect="1" noChangeArrowheads="1"/>
          </p:cNvPicPr>
          <p:nvPr/>
        </p:nvPicPr>
        <p:blipFill>
          <a:blip r:embed="rId2">
            <a:extLst>
              <a:ext uri="{28A0092B-C50C-407E-A947-70E740481C1C}">
                <a14:useLocalDpi xmlns:a14="http://schemas.microsoft.com/office/drawing/2010/main" val="0"/>
              </a:ext>
            </a:extLst>
          </a:blip>
          <a:srcRect l="25781" t="28125" r="5469" b="32292"/>
          <a:stretch>
            <a:fillRect/>
          </a:stretch>
        </p:blipFill>
        <p:spPr bwMode="auto">
          <a:xfrm>
            <a:off x="1058333" y="2281561"/>
            <a:ext cx="7772400" cy="335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p:cNvSpPr>
            <a:spLocks noGrp="1"/>
          </p:cNvSpPr>
          <p:nvPr>
            <p:ph type="dt" sz="half" idx="10"/>
          </p:nvPr>
        </p:nvSpPr>
        <p:spPr/>
        <p:txBody>
          <a:bodyPr/>
          <a:lstStyle/>
          <a:p>
            <a:pPr>
              <a:defRPr/>
            </a:pPr>
            <a:fld id="{018CEB38-BDE1-47F0-8642-25912C32F36E}" type="datetime8">
              <a:rPr lang="en-US" smtClean="0"/>
              <a:t>1/17/2021 11:29 AM</a:t>
            </a:fld>
            <a:endParaRPr lang="en-US"/>
          </a:p>
        </p:txBody>
      </p:sp>
      <p:sp>
        <p:nvSpPr>
          <p:cNvPr id="5" name="Slide Number Placeholder 4"/>
          <p:cNvSpPr>
            <a:spLocks noGrp="1"/>
          </p:cNvSpPr>
          <p:nvPr>
            <p:ph type="sldNum" sz="quarter" idx="12"/>
          </p:nvPr>
        </p:nvSpPr>
        <p:spPr/>
        <p:txBody>
          <a:bodyPr/>
          <a:lstStyle/>
          <a:p>
            <a:pPr>
              <a:defRPr/>
            </a:pPr>
            <a:fld id="{54CD2F88-8A41-4E7F-9278-91FE67E35F94}" type="slidenum">
              <a:rPr lang="en-US" smtClean="0"/>
              <a:pPr>
                <a:defRPr/>
              </a:pPr>
              <a:t>78</a:t>
            </a:fld>
            <a:endParaRPr lang="en-US"/>
          </a:p>
        </p:txBody>
      </p:sp>
    </p:spTree>
    <p:extLst>
      <p:ext uri="{BB962C8B-B14F-4D97-AF65-F5344CB8AC3E}">
        <p14:creationId xmlns:p14="http://schemas.microsoft.com/office/powerpoint/2010/main" val="276582545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a:t>Resolution example</a:t>
            </a:r>
          </a:p>
        </p:txBody>
      </p:sp>
      <p:sp>
        <p:nvSpPr>
          <p:cNvPr id="40963" name="Rectangle 3"/>
          <p:cNvSpPr>
            <a:spLocks noGrp="1" noChangeArrowheads="1"/>
          </p:cNvSpPr>
          <p:nvPr>
            <p:ph type="body" idx="1"/>
          </p:nvPr>
        </p:nvSpPr>
        <p:spPr/>
        <p:txBody>
          <a:bodyPr/>
          <a:lstStyle/>
          <a:p>
            <a:r>
              <a:rPr lang="en-US" altLang="en-US" i="1" dirty="0"/>
              <a:t>KB</a:t>
            </a:r>
            <a:r>
              <a:rPr lang="en-US" altLang="en-US" dirty="0"/>
              <a:t> = (B</a:t>
            </a:r>
            <a:r>
              <a:rPr lang="en-US" altLang="en-US" baseline="-25000" dirty="0"/>
              <a:t>1,1</a:t>
            </a:r>
            <a:r>
              <a:rPr lang="en-US" altLang="en-US" dirty="0"/>
              <a:t> </a:t>
            </a:r>
            <a:r>
              <a:rPr lang="en-US" altLang="en-US" dirty="0">
                <a:sym typeface="Symbol" panose="05050102010706020507" pitchFamily="18" charset="2"/>
              </a:rPr>
              <a:t></a:t>
            </a:r>
            <a:r>
              <a:rPr lang="en-US" altLang="en-US" dirty="0"/>
              <a:t> (P</a:t>
            </a:r>
            <a:r>
              <a:rPr lang="en-US" altLang="en-US" baseline="-25000" dirty="0"/>
              <a:t>1,2</a:t>
            </a:r>
            <a:r>
              <a:rPr lang="en-US" altLang="en-US" dirty="0">
                <a:sym typeface="Symbol" panose="05050102010706020507" pitchFamily="18" charset="2"/>
              </a:rPr>
              <a:t></a:t>
            </a:r>
            <a:r>
              <a:rPr lang="en-US" altLang="en-US" dirty="0"/>
              <a:t> P</a:t>
            </a:r>
            <a:r>
              <a:rPr lang="en-US" altLang="en-US" baseline="-25000" dirty="0"/>
              <a:t>2,1</a:t>
            </a:r>
            <a:r>
              <a:rPr lang="en-US" altLang="en-US" dirty="0"/>
              <a:t>)) </a:t>
            </a:r>
            <a:r>
              <a:rPr lang="en-US" altLang="en-US" dirty="0">
                <a:sym typeface="Symbol" panose="05050102010706020507" pitchFamily="18" charset="2"/>
              </a:rPr>
              <a:t></a:t>
            </a:r>
            <a:r>
              <a:rPr lang="en-US" altLang="en-US" dirty="0"/>
              <a:t> B</a:t>
            </a:r>
            <a:r>
              <a:rPr lang="en-US" altLang="en-US" baseline="-25000" dirty="0"/>
              <a:t>1,1 </a:t>
            </a:r>
            <a:r>
              <a:rPr lang="en-US" altLang="en-US" dirty="0"/>
              <a:t>α = </a:t>
            </a:r>
            <a:r>
              <a:rPr lang="en-US" altLang="en-US" dirty="0">
                <a:sym typeface="Symbol" panose="05050102010706020507" pitchFamily="18" charset="2"/>
              </a:rPr>
              <a:t></a:t>
            </a:r>
            <a:r>
              <a:rPr lang="en-US" altLang="en-US" dirty="0" smtClean="0"/>
              <a:t>P</a:t>
            </a:r>
            <a:r>
              <a:rPr lang="en-US" altLang="en-US" baseline="-25000" dirty="0" smtClean="0"/>
              <a:t>1,2</a:t>
            </a:r>
            <a:endParaRPr lang="en-US" altLang="en-US" dirty="0"/>
          </a:p>
        </p:txBody>
      </p:sp>
      <p:pic>
        <p:nvPicPr>
          <p:cNvPr id="40964" name="Picture 4" descr="wumpus-resol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270" y="2991199"/>
            <a:ext cx="8010525" cy="17526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pPr>
              <a:defRPr/>
            </a:pPr>
            <a:fld id="{8461FEB2-5CA7-4158-9899-0EBE98F154F9}" type="datetime8">
              <a:rPr lang="en-US" smtClean="0"/>
              <a:t>1/17/2021 11:29 AM</a:t>
            </a:fld>
            <a:endParaRPr lang="en-US"/>
          </a:p>
        </p:txBody>
      </p:sp>
      <p:sp>
        <p:nvSpPr>
          <p:cNvPr id="5" name="Slide Number Placeholder 4"/>
          <p:cNvSpPr>
            <a:spLocks noGrp="1"/>
          </p:cNvSpPr>
          <p:nvPr>
            <p:ph type="sldNum" sz="quarter" idx="12"/>
          </p:nvPr>
        </p:nvSpPr>
        <p:spPr/>
        <p:txBody>
          <a:bodyPr/>
          <a:lstStyle/>
          <a:p>
            <a:pPr>
              <a:defRPr/>
            </a:pPr>
            <a:fld id="{54CD2F88-8A41-4E7F-9278-91FE67E35F94}" type="slidenum">
              <a:rPr lang="en-US" smtClean="0"/>
              <a:pPr>
                <a:defRPr/>
              </a:pPr>
              <a:t>79</a:t>
            </a:fld>
            <a:endParaRPr lang="en-US"/>
          </a:p>
        </p:txBody>
      </p:sp>
    </p:spTree>
    <p:extLst>
      <p:ext uri="{BB962C8B-B14F-4D97-AF65-F5344CB8AC3E}">
        <p14:creationId xmlns:p14="http://schemas.microsoft.com/office/powerpoint/2010/main" val="25745412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tLang="en-US"/>
              <a:t>Exploring a wumpus world</a:t>
            </a:r>
          </a:p>
        </p:txBody>
      </p:sp>
      <p:pic>
        <p:nvPicPr>
          <p:cNvPr id="81924" name="Picture 4" descr="wumpus-seq1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0125" y="2138364"/>
            <a:ext cx="2571750" cy="2581275"/>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pPr>
              <a:defRPr/>
            </a:pPr>
            <a:fld id="{D54751CE-61BE-4956-B994-44939C956AE5}"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8</a:t>
            </a:fld>
            <a:endParaRPr lang="en-US"/>
          </a:p>
        </p:txBody>
      </p:sp>
    </p:spTree>
    <p:extLst>
      <p:ext uri="{BB962C8B-B14F-4D97-AF65-F5344CB8AC3E}">
        <p14:creationId xmlns:p14="http://schemas.microsoft.com/office/powerpoint/2010/main" val="58306445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en-US"/>
              <a:t>Forward and backward chaining</a:t>
            </a:r>
          </a:p>
        </p:txBody>
      </p:sp>
      <p:sp>
        <p:nvSpPr>
          <p:cNvPr id="41987" name="Rectangle 3"/>
          <p:cNvSpPr>
            <a:spLocks noGrp="1" noChangeArrowheads="1"/>
          </p:cNvSpPr>
          <p:nvPr>
            <p:ph type="body" idx="1"/>
          </p:nvPr>
        </p:nvSpPr>
        <p:spPr/>
        <p:txBody>
          <a:bodyPr/>
          <a:lstStyle/>
          <a:p>
            <a:pPr>
              <a:lnSpc>
                <a:spcPct val="80000"/>
              </a:lnSpc>
            </a:pPr>
            <a:r>
              <a:rPr lang="en-US" altLang="en-US" sz="2000" dirty="0">
                <a:solidFill>
                  <a:schemeClr val="accent2"/>
                </a:solidFill>
              </a:rPr>
              <a:t>Horn Form</a:t>
            </a:r>
            <a:r>
              <a:rPr lang="en-US" altLang="en-US" sz="2000" dirty="0"/>
              <a:t> (restricted)</a:t>
            </a:r>
          </a:p>
          <a:p>
            <a:pPr lvl="1">
              <a:lnSpc>
                <a:spcPct val="80000"/>
              </a:lnSpc>
              <a:buFontTx/>
              <a:buNone/>
            </a:pPr>
            <a:r>
              <a:rPr lang="en-US" altLang="en-US" sz="1800" dirty="0"/>
              <a:t>		KB = </a:t>
            </a:r>
            <a:r>
              <a:rPr lang="en-US" altLang="en-US" sz="1800" dirty="0">
                <a:solidFill>
                  <a:srgbClr val="FF0000"/>
                </a:solidFill>
              </a:rPr>
              <a:t>conjunction</a:t>
            </a:r>
            <a:r>
              <a:rPr lang="en-US" altLang="en-US" sz="1800" dirty="0"/>
              <a:t> of </a:t>
            </a:r>
            <a:r>
              <a:rPr lang="en-US" altLang="en-US" sz="1800" dirty="0">
                <a:solidFill>
                  <a:srgbClr val="FF0000"/>
                </a:solidFill>
              </a:rPr>
              <a:t>Horn clauses</a:t>
            </a:r>
            <a:r>
              <a:rPr lang="en-US" altLang="en-US" sz="1800" dirty="0"/>
              <a:t>
</a:t>
            </a:r>
          </a:p>
          <a:p>
            <a:pPr lvl="1">
              <a:lnSpc>
                <a:spcPct val="80000"/>
              </a:lnSpc>
            </a:pPr>
            <a:r>
              <a:rPr lang="en-US" altLang="en-US" sz="1800" dirty="0"/>
              <a:t>Horn clause = </a:t>
            </a:r>
          </a:p>
          <a:p>
            <a:pPr lvl="2">
              <a:lnSpc>
                <a:spcPct val="80000"/>
              </a:lnSpc>
            </a:pPr>
            <a:r>
              <a:rPr lang="en-US" altLang="en-US" sz="1600" dirty="0"/>
              <a:t>proposition symbol;  or</a:t>
            </a:r>
          </a:p>
          <a:p>
            <a:pPr lvl="2">
              <a:lnSpc>
                <a:spcPct val="80000"/>
              </a:lnSpc>
            </a:pPr>
            <a:r>
              <a:rPr lang="en-US" altLang="en-US" sz="1600" dirty="0"/>
              <a:t>(conjunction of symbols) </a:t>
            </a:r>
            <a:r>
              <a:rPr lang="en-US" altLang="en-US" sz="1600" dirty="0">
                <a:sym typeface="Symbol" panose="05050102010706020507" pitchFamily="18" charset="2"/>
              </a:rPr>
              <a:t> </a:t>
            </a:r>
            <a:r>
              <a:rPr lang="en-US" altLang="en-US" sz="1600" dirty="0"/>
              <a:t>symbol</a:t>
            </a:r>
          </a:p>
          <a:p>
            <a:pPr lvl="1">
              <a:lnSpc>
                <a:spcPct val="80000"/>
              </a:lnSpc>
            </a:pPr>
            <a:r>
              <a:rPr lang="en-US" altLang="en-US" sz="1800" dirty="0"/>
              <a:t>E.g., C </a:t>
            </a:r>
            <a:r>
              <a:rPr lang="en-US" altLang="en-US" sz="1800" dirty="0">
                <a:sym typeface="Symbol" panose="05050102010706020507" pitchFamily="18" charset="2"/>
              </a:rPr>
              <a:t></a:t>
            </a:r>
            <a:r>
              <a:rPr lang="en-US" altLang="en-US" sz="1800" dirty="0"/>
              <a:t> (B </a:t>
            </a:r>
            <a:r>
              <a:rPr lang="en-US" altLang="en-US" sz="1800" dirty="0">
                <a:sym typeface="Symbol" panose="05050102010706020507" pitchFamily="18" charset="2"/>
              </a:rPr>
              <a:t></a:t>
            </a:r>
            <a:r>
              <a:rPr lang="en-US" altLang="en-US" sz="1800" dirty="0"/>
              <a:t> A) </a:t>
            </a:r>
            <a:r>
              <a:rPr lang="en-US" altLang="en-US" sz="1800" dirty="0">
                <a:sym typeface="Symbol" panose="05050102010706020507" pitchFamily="18" charset="2"/>
              </a:rPr>
              <a:t></a:t>
            </a:r>
            <a:r>
              <a:rPr lang="en-US" altLang="en-US" sz="1800" dirty="0"/>
              <a:t> (C </a:t>
            </a:r>
            <a:r>
              <a:rPr lang="en-US" altLang="en-US" sz="1800" dirty="0">
                <a:sym typeface="Symbol" panose="05050102010706020507" pitchFamily="18" charset="2"/>
              </a:rPr>
              <a:t></a:t>
            </a:r>
            <a:r>
              <a:rPr lang="en-US" altLang="en-US" sz="1800" dirty="0"/>
              <a:t> D </a:t>
            </a:r>
            <a:r>
              <a:rPr lang="en-US" altLang="en-US" sz="1800" dirty="0">
                <a:sym typeface="Symbol" panose="05050102010706020507" pitchFamily="18" charset="2"/>
              </a:rPr>
              <a:t></a:t>
            </a:r>
            <a:r>
              <a:rPr lang="en-US" altLang="en-US" sz="1800" dirty="0"/>
              <a:t> B</a:t>
            </a:r>
            <a:r>
              <a:rPr lang="en-US" altLang="en-US" sz="1800" dirty="0" smtClean="0"/>
              <a:t>)</a:t>
            </a:r>
          </a:p>
          <a:p>
            <a:pPr lvl="1">
              <a:lnSpc>
                <a:spcPct val="80000"/>
              </a:lnSpc>
            </a:pPr>
            <a:endParaRPr lang="en-US" altLang="en-US" sz="1800" dirty="0"/>
          </a:p>
          <a:p>
            <a:pPr>
              <a:lnSpc>
                <a:spcPct val="80000"/>
              </a:lnSpc>
            </a:pPr>
            <a:r>
              <a:rPr lang="en-US" altLang="en-US" sz="2000" dirty="0">
                <a:solidFill>
                  <a:schemeClr val="accent2"/>
                </a:solidFill>
              </a:rPr>
              <a:t>Modus Ponens</a:t>
            </a:r>
            <a:r>
              <a:rPr lang="en-US" altLang="en-US" sz="2000" dirty="0"/>
              <a:t> (for Horn Form): complete for Horn </a:t>
            </a:r>
            <a:r>
              <a:rPr lang="en-US" altLang="en-US" sz="2000" dirty="0" smtClean="0"/>
              <a:t>KBs</a:t>
            </a:r>
            <a:endParaRPr lang="en-US" altLang="en-US" sz="2000" dirty="0"/>
          </a:p>
          <a:p>
            <a:pPr algn="ctr">
              <a:lnSpc>
                <a:spcPct val="80000"/>
              </a:lnSpc>
              <a:buFontTx/>
              <a:buNone/>
            </a:pPr>
            <a:r>
              <a:rPr lang="en-US" altLang="en-US" sz="2000" dirty="0"/>
              <a:t>α</a:t>
            </a:r>
            <a:r>
              <a:rPr lang="en-US" altLang="en-US" sz="2000" baseline="-25000" dirty="0"/>
              <a:t>1</a:t>
            </a:r>
            <a:r>
              <a:rPr lang="en-US" altLang="en-US" sz="2000" dirty="0"/>
              <a:t>, … ,α</a:t>
            </a:r>
            <a:r>
              <a:rPr lang="en-US" altLang="en-US" sz="2000" baseline="-25000" dirty="0"/>
              <a:t>n</a:t>
            </a:r>
            <a:r>
              <a:rPr lang="en-US" altLang="en-US" sz="2000" dirty="0"/>
              <a:t>,		α</a:t>
            </a:r>
            <a:r>
              <a:rPr lang="en-US" altLang="en-US" sz="2000" baseline="-25000" dirty="0"/>
              <a:t>1</a:t>
            </a:r>
            <a:r>
              <a:rPr lang="en-US" altLang="en-US" sz="2000" dirty="0"/>
              <a:t> </a:t>
            </a:r>
            <a:r>
              <a:rPr lang="en-US" altLang="en-US" sz="2000" dirty="0">
                <a:sym typeface="Symbol" panose="05050102010706020507" pitchFamily="18" charset="2"/>
              </a:rPr>
              <a:t></a:t>
            </a:r>
            <a:r>
              <a:rPr lang="en-US" altLang="en-US" sz="2000" dirty="0"/>
              <a:t> … </a:t>
            </a:r>
            <a:r>
              <a:rPr lang="en-US" altLang="en-US" sz="2000" dirty="0">
                <a:sym typeface="Symbol" panose="05050102010706020507" pitchFamily="18" charset="2"/>
              </a:rPr>
              <a:t></a:t>
            </a:r>
            <a:r>
              <a:rPr lang="en-US" altLang="en-US" sz="2000" dirty="0"/>
              <a:t> α</a:t>
            </a:r>
            <a:r>
              <a:rPr lang="en-US" altLang="en-US" sz="2000" baseline="-25000" dirty="0"/>
              <a:t>n</a:t>
            </a:r>
            <a:r>
              <a:rPr lang="en-US" altLang="en-US" sz="2000" dirty="0"/>
              <a:t> </a:t>
            </a:r>
            <a:r>
              <a:rPr lang="en-US" altLang="en-US" sz="2000" dirty="0">
                <a:sym typeface="Symbol" panose="05050102010706020507" pitchFamily="18" charset="2"/>
              </a:rPr>
              <a:t></a:t>
            </a:r>
            <a:r>
              <a:rPr lang="en-US" altLang="en-US" sz="2000" dirty="0"/>
              <a:t> </a:t>
            </a:r>
            <a:r>
              <a:rPr lang="el-GR" altLang="en-US" sz="2000" dirty="0">
                <a:cs typeface="Arial" panose="020B0604020202020204" pitchFamily="34" charset="0"/>
              </a:rPr>
              <a:t>β</a:t>
            </a:r>
            <a:r>
              <a:rPr lang="en-US" altLang="en-US" sz="2000" dirty="0"/>
              <a:t>
</a:t>
            </a:r>
          </a:p>
          <a:p>
            <a:pPr algn="ctr">
              <a:lnSpc>
                <a:spcPct val="80000"/>
              </a:lnSpc>
              <a:buFontTx/>
              <a:buNone/>
            </a:pPr>
            <a:r>
              <a:rPr lang="el-GR" altLang="en-US" sz="2000" dirty="0">
                <a:cs typeface="Arial" panose="020B0604020202020204" pitchFamily="34" charset="0"/>
              </a:rPr>
              <a:t>β</a:t>
            </a:r>
            <a:endParaRPr lang="en-US" altLang="en-US" sz="2000" dirty="0"/>
          </a:p>
          <a:p>
            <a:pPr>
              <a:lnSpc>
                <a:spcPct val="80000"/>
              </a:lnSpc>
            </a:pPr>
            <a:endParaRPr lang="en-US" altLang="en-US" sz="2000" dirty="0"/>
          </a:p>
          <a:p>
            <a:pPr>
              <a:lnSpc>
                <a:spcPct val="80000"/>
              </a:lnSpc>
            </a:pPr>
            <a:r>
              <a:rPr lang="en-US" altLang="en-US" sz="2000" dirty="0"/>
              <a:t>Can be used with </a:t>
            </a:r>
            <a:r>
              <a:rPr lang="en-US" altLang="en-US" sz="2000" dirty="0">
                <a:solidFill>
                  <a:schemeClr val="accent2"/>
                </a:solidFill>
              </a:rPr>
              <a:t>forward chaining</a:t>
            </a:r>
            <a:r>
              <a:rPr lang="en-US" altLang="en-US" sz="2000" dirty="0"/>
              <a:t> or </a:t>
            </a:r>
            <a:r>
              <a:rPr lang="en-US" altLang="en-US" sz="2000" dirty="0">
                <a:solidFill>
                  <a:schemeClr val="accent2"/>
                </a:solidFill>
              </a:rPr>
              <a:t>backward chaining</a:t>
            </a:r>
            <a:r>
              <a:rPr lang="en-US" altLang="en-US" sz="2000" dirty="0"/>
              <a:t>.</a:t>
            </a:r>
          </a:p>
          <a:p>
            <a:pPr>
              <a:lnSpc>
                <a:spcPct val="80000"/>
              </a:lnSpc>
            </a:pPr>
            <a:r>
              <a:rPr lang="en-US" altLang="en-US" sz="2000" dirty="0"/>
              <a:t>These algorithms are very natural and run in </a:t>
            </a:r>
            <a:r>
              <a:rPr lang="en-US" altLang="en-US" sz="2000" dirty="0">
                <a:solidFill>
                  <a:srgbClr val="FF0000"/>
                </a:solidFill>
              </a:rPr>
              <a:t>linear</a:t>
            </a:r>
            <a:r>
              <a:rPr lang="en-US" altLang="en-US" sz="2000" dirty="0"/>
              <a:t> </a:t>
            </a:r>
            <a:r>
              <a:rPr lang="en-US" altLang="en-US" sz="2000" dirty="0" smtClean="0"/>
              <a:t>time</a:t>
            </a:r>
            <a:endParaRPr lang="en-US" altLang="en-US" sz="2000" dirty="0"/>
          </a:p>
        </p:txBody>
      </p:sp>
      <p:sp>
        <p:nvSpPr>
          <p:cNvPr id="41988" name="Line 4"/>
          <p:cNvSpPr>
            <a:spLocks noChangeShapeType="1"/>
          </p:cNvSpPr>
          <p:nvPr/>
        </p:nvSpPr>
        <p:spPr bwMode="auto">
          <a:xfrm>
            <a:off x="2783632" y="4581128"/>
            <a:ext cx="533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4" name="Date Placeholder 3"/>
          <p:cNvSpPr>
            <a:spLocks noGrp="1"/>
          </p:cNvSpPr>
          <p:nvPr>
            <p:ph type="dt" sz="half" idx="10"/>
          </p:nvPr>
        </p:nvSpPr>
        <p:spPr/>
        <p:txBody>
          <a:bodyPr/>
          <a:lstStyle/>
          <a:p>
            <a:pPr>
              <a:defRPr/>
            </a:pPr>
            <a:fld id="{ED0E7726-6467-4AFD-BF4B-724B65777567}" type="datetime8">
              <a:rPr lang="en-US" smtClean="0"/>
              <a:t>1/17/2021 11:29 AM</a:t>
            </a:fld>
            <a:endParaRPr lang="en-US"/>
          </a:p>
        </p:txBody>
      </p:sp>
      <p:sp>
        <p:nvSpPr>
          <p:cNvPr id="5" name="Slide Number Placeholder 4"/>
          <p:cNvSpPr>
            <a:spLocks noGrp="1"/>
          </p:cNvSpPr>
          <p:nvPr>
            <p:ph type="sldNum" sz="quarter" idx="12"/>
          </p:nvPr>
        </p:nvSpPr>
        <p:spPr/>
        <p:txBody>
          <a:bodyPr/>
          <a:lstStyle/>
          <a:p>
            <a:pPr>
              <a:defRPr/>
            </a:pPr>
            <a:fld id="{54CD2F88-8A41-4E7F-9278-91FE67E35F94}" type="slidenum">
              <a:rPr lang="en-US" smtClean="0"/>
              <a:pPr>
                <a:defRPr/>
              </a:pPr>
              <a:t>80</a:t>
            </a:fld>
            <a:endParaRPr lang="en-US"/>
          </a:p>
        </p:txBody>
      </p:sp>
    </p:spTree>
    <p:extLst>
      <p:ext uri="{BB962C8B-B14F-4D97-AF65-F5344CB8AC3E}">
        <p14:creationId xmlns:p14="http://schemas.microsoft.com/office/powerpoint/2010/main" val="405180050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ltLang="en-US"/>
              <a:t>Forward chaining</a:t>
            </a:r>
          </a:p>
        </p:txBody>
      </p:sp>
      <p:sp>
        <p:nvSpPr>
          <p:cNvPr id="43011" name="Rectangle 3"/>
          <p:cNvSpPr>
            <a:spLocks noGrp="1" noChangeArrowheads="1"/>
          </p:cNvSpPr>
          <p:nvPr>
            <p:ph type="body" idx="1"/>
          </p:nvPr>
        </p:nvSpPr>
        <p:spPr/>
        <p:txBody>
          <a:bodyPr/>
          <a:lstStyle/>
          <a:p>
            <a:r>
              <a:rPr lang="en-US" altLang="en-US" sz="2400"/>
              <a:t>Idea: fire any rule whose premises are satisfied in the </a:t>
            </a:r>
            <a:r>
              <a:rPr lang="en-US" altLang="en-US" sz="2400" i="1"/>
              <a:t>KB</a:t>
            </a:r>
            <a:r>
              <a:rPr lang="en-US" altLang="en-US" sz="2400"/>
              <a:t>,</a:t>
            </a:r>
          </a:p>
          <a:p>
            <a:pPr lvl="1"/>
            <a:r>
              <a:rPr lang="en-US" altLang="en-US" sz="2000"/>
              <a:t>add its conclusion to the </a:t>
            </a:r>
            <a:r>
              <a:rPr lang="en-US" altLang="en-US" sz="2000" i="1"/>
              <a:t>KB</a:t>
            </a:r>
            <a:r>
              <a:rPr lang="en-US" altLang="en-US" sz="2000"/>
              <a:t>, until query is found</a:t>
            </a:r>
          </a:p>
        </p:txBody>
      </p:sp>
      <p:pic>
        <p:nvPicPr>
          <p:cNvPr id="43012" name="Picture 4"/>
          <p:cNvPicPr>
            <a:picLocks noChangeAspect="1" noChangeArrowheads="1"/>
          </p:cNvPicPr>
          <p:nvPr/>
        </p:nvPicPr>
        <p:blipFill>
          <a:blip r:embed="rId2">
            <a:extLst>
              <a:ext uri="{28A0092B-C50C-407E-A947-70E740481C1C}">
                <a14:useLocalDpi xmlns:a14="http://schemas.microsoft.com/office/drawing/2010/main" val="0"/>
              </a:ext>
            </a:extLst>
          </a:blip>
          <a:srcRect l="51563" t="32292" r="4688" b="30208"/>
          <a:stretch>
            <a:fillRect/>
          </a:stretch>
        </p:blipFill>
        <p:spPr bwMode="auto">
          <a:xfrm>
            <a:off x="3581400" y="2895600"/>
            <a:ext cx="5029200" cy="3233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p:cNvSpPr>
            <a:spLocks noGrp="1"/>
          </p:cNvSpPr>
          <p:nvPr>
            <p:ph type="dt" sz="half" idx="10"/>
          </p:nvPr>
        </p:nvSpPr>
        <p:spPr/>
        <p:txBody>
          <a:bodyPr/>
          <a:lstStyle/>
          <a:p>
            <a:pPr>
              <a:defRPr/>
            </a:pPr>
            <a:fld id="{A7128FF8-70B2-426F-AE74-1B9F75FC3317}" type="datetime8">
              <a:rPr lang="en-US" smtClean="0"/>
              <a:t>1/17/2021 11:29 AM</a:t>
            </a:fld>
            <a:endParaRPr lang="en-US"/>
          </a:p>
        </p:txBody>
      </p:sp>
      <p:sp>
        <p:nvSpPr>
          <p:cNvPr id="5" name="Slide Number Placeholder 4"/>
          <p:cNvSpPr>
            <a:spLocks noGrp="1"/>
          </p:cNvSpPr>
          <p:nvPr>
            <p:ph type="sldNum" sz="quarter" idx="12"/>
          </p:nvPr>
        </p:nvSpPr>
        <p:spPr/>
        <p:txBody>
          <a:bodyPr/>
          <a:lstStyle/>
          <a:p>
            <a:pPr>
              <a:defRPr/>
            </a:pPr>
            <a:fld id="{54CD2F88-8A41-4E7F-9278-91FE67E35F94}" type="slidenum">
              <a:rPr lang="en-US" smtClean="0"/>
              <a:pPr>
                <a:defRPr/>
              </a:pPr>
              <a:t>81</a:t>
            </a:fld>
            <a:endParaRPr lang="en-US"/>
          </a:p>
        </p:txBody>
      </p:sp>
    </p:spTree>
    <p:extLst>
      <p:ext uri="{BB962C8B-B14F-4D97-AF65-F5344CB8AC3E}">
        <p14:creationId xmlns:p14="http://schemas.microsoft.com/office/powerpoint/2010/main" val="244368320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en-US"/>
              <a:t>Forward chaining algorithm</a:t>
            </a:r>
          </a:p>
        </p:txBody>
      </p:sp>
      <p:sp>
        <p:nvSpPr>
          <p:cNvPr id="44035" name="Rectangle 3"/>
          <p:cNvSpPr>
            <a:spLocks noGrp="1" noChangeArrowheads="1"/>
          </p:cNvSpPr>
          <p:nvPr>
            <p:ph type="body" idx="1"/>
          </p:nvPr>
        </p:nvSpPr>
        <p:spPr>
          <a:xfrm>
            <a:off x="914400" y="5359400"/>
            <a:ext cx="8229600" cy="792163"/>
          </a:xfrm>
        </p:spPr>
        <p:txBody>
          <a:bodyPr/>
          <a:lstStyle/>
          <a:p>
            <a:pPr>
              <a:lnSpc>
                <a:spcPct val="80000"/>
              </a:lnSpc>
            </a:pPr>
            <a:r>
              <a:rPr lang="en-US" altLang="en-US" sz="2800" dirty="0"/>
              <a:t>Forward chaining is sound and complete for Horn </a:t>
            </a:r>
            <a:r>
              <a:rPr lang="en-US" altLang="en-US" sz="2800" dirty="0" smtClean="0"/>
              <a:t>KB</a:t>
            </a:r>
            <a:endParaRPr lang="en-US" altLang="en-US" sz="2800" dirty="0"/>
          </a:p>
        </p:txBody>
      </p:sp>
      <p:pic>
        <p:nvPicPr>
          <p:cNvPr id="44036" name="Picture 4"/>
          <p:cNvPicPr>
            <a:picLocks noChangeAspect="1" noChangeArrowheads="1"/>
          </p:cNvPicPr>
          <p:nvPr/>
        </p:nvPicPr>
        <p:blipFill>
          <a:blip r:embed="rId2">
            <a:extLst>
              <a:ext uri="{28A0092B-C50C-407E-A947-70E740481C1C}">
                <a14:useLocalDpi xmlns:a14="http://schemas.microsoft.com/office/drawing/2010/main" val="0"/>
              </a:ext>
            </a:extLst>
          </a:blip>
          <a:srcRect l="31250" t="30208" r="781" b="17708"/>
          <a:stretch>
            <a:fillRect/>
          </a:stretch>
        </p:blipFill>
        <p:spPr bwMode="auto">
          <a:xfrm>
            <a:off x="2135560" y="1337470"/>
            <a:ext cx="66294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p:cNvSpPr>
            <a:spLocks noGrp="1"/>
          </p:cNvSpPr>
          <p:nvPr>
            <p:ph type="dt" sz="half" idx="10"/>
          </p:nvPr>
        </p:nvSpPr>
        <p:spPr/>
        <p:txBody>
          <a:bodyPr/>
          <a:lstStyle/>
          <a:p>
            <a:pPr>
              <a:defRPr/>
            </a:pPr>
            <a:fld id="{E5862694-F02B-4250-8079-1C973B3FB372}" type="datetime8">
              <a:rPr lang="en-US" smtClean="0"/>
              <a:t>1/17/2021 11:29 AM</a:t>
            </a:fld>
            <a:endParaRPr lang="en-US"/>
          </a:p>
        </p:txBody>
      </p:sp>
      <p:sp>
        <p:nvSpPr>
          <p:cNvPr id="5" name="Slide Number Placeholder 4"/>
          <p:cNvSpPr>
            <a:spLocks noGrp="1"/>
          </p:cNvSpPr>
          <p:nvPr>
            <p:ph type="sldNum" sz="quarter" idx="12"/>
          </p:nvPr>
        </p:nvSpPr>
        <p:spPr/>
        <p:txBody>
          <a:bodyPr/>
          <a:lstStyle/>
          <a:p>
            <a:pPr>
              <a:defRPr/>
            </a:pPr>
            <a:fld id="{54CD2F88-8A41-4E7F-9278-91FE67E35F94}" type="slidenum">
              <a:rPr lang="en-US" smtClean="0"/>
              <a:pPr>
                <a:defRPr/>
              </a:pPr>
              <a:t>82</a:t>
            </a:fld>
            <a:endParaRPr lang="en-US"/>
          </a:p>
        </p:txBody>
      </p:sp>
    </p:spTree>
    <p:extLst>
      <p:ext uri="{BB962C8B-B14F-4D97-AF65-F5344CB8AC3E}">
        <p14:creationId xmlns:p14="http://schemas.microsoft.com/office/powerpoint/2010/main" val="27568591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61" name="Picture 5" descr="fc-horn-example01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1704" y="1484784"/>
            <a:ext cx="3125788" cy="4648200"/>
          </a:xfrm>
          <a:prstGeom prst="rect">
            <a:avLst/>
          </a:prstGeom>
          <a:noFill/>
          <a:extLst>
            <a:ext uri="{909E8E84-426E-40DD-AFC4-6F175D3DCCD1}">
              <a14:hiddenFill xmlns:a14="http://schemas.microsoft.com/office/drawing/2010/main">
                <a:solidFill>
                  <a:srgbClr val="FFFFFF"/>
                </a:solidFill>
              </a14:hiddenFill>
            </a:ext>
          </a:extLst>
        </p:spPr>
      </p:pic>
      <p:sp>
        <p:nvSpPr>
          <p:cNvPr id="45058" name="Rectangle 2"/>
          <p:cNvSpPr>
            <a:spLocks noGrp="1" noChangeArrowheads="1"/>
          </p:cNvSpPr>
          <p:nvPr>
            <p:ph type="title"/>
          </p:nvPr>
        </p:nvSpPr>
        <p:spPr/>
        <p:txBody>
          <a:bodyPr/>
          <a:lstStyle/>
          <a:p>
            <a:r>
              <a:rPr lang="en-US" altLang="en-US"/>
              <a:t>Forward chaining example</a:t>
            </a:r>
          </a:p>
        </p:txBody>
      </p:sp>
      <p:sp>
        <p:nvSpPr>
          <p:cNvPr id="4" name="Date Placeholder 3"/>
          <p:cNvSpPr>
            <a:spLocks noGrp="1"/>
          </p:cNvSpPr>
          <p:nvPr>
            <p:ph type="dt" sz="half" idx="10"/>
          </p:nvPr>
        </p:nvSpPr>
        <p:spPr/>
        <p:txBody>
          <a:bodyPr/>
          <a:lstStyle/>
          <a:p>
            <a:pPr>
              <a:defRPr/>
            </a:pPr>
            <a:fld id="{5A8ACB75-54BD-4200-80D8-1AB73894B524}" type="datetime8">
              <a:rPr lang="en-US" smtClean="0"/>
              <a:t>1/17/2021 11:29 AM</a:t>
            </a:fld>
            <a:endParaRPr lang="en-US"/>
          </a:p>
        </p:txBody>
      </p:sp>
      <p:sp>
        <p:nvSpPr>
          <p:cNvPr id="5" name="Slide Number Placeholder 4"/>
          <p:cNvSpPr>
            <a:spLocks noGrp="1"/>
          </p:cNvSpPr>
          <p:nvPr>
            <p:ph type="sldNum" sz="quarter" idx="12"/>
          </p:nvPr>
        </p:nvSpPr>
        <p:spPr/>
        <p:txBody>
          <a:bodyPr/>
          <a:lstStyle/>
          <a:p>
            <a:pPr>
              <a:defRPr/>
            </a:pPr>
            <a:fld id="{54CD2F88-8A41-4E7F-9278-91FE67E35F94}" type="slidenum">
              <a:rPr lang="en-US" smtClean="0"/>
              <a:pPr>
                <a:defRPr/>
              </a:pPr>
              <a:t>83</a:t>
            </a:fld>
            <a:endParaRPr lang="en-US"/>
          </a:p>
        </p:txBody>
      </p:sp>
    </p:spTree>
    <p:extLst>
      <p:ext uri="{BB962C8B-B14F-4D97-AF65-F5344CB8AC3E}">
        <p14:creationId xmlns:p14="http://schemas.microsoft.com/office/powerpoint/2010/main" val="248593071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7" name="Picture 5" descr="fc-horn-example02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1704" y="1524496"/>
            <a:ext cx="3125788" cy="4648200"/>
          </a:xfrm>
          <a:prstGeom prst="rect">
            <a:avLst/>
          </a:prstGeom>
          <a:noFill/>
          <a:extLst>
            <a:ext uri="{909E8E84-426E-40DD-AFC4-6F175D3DCCD1}">
              <a14:hiddenFill xmlns:a14="http://schemas.microsoft.com/office/drawing/2010/main">
                <a:solidFill>
                  <a:srgbClr val="FFFFFF"/>
                </a:solidFill>
              </a14:hiddenFill>
            </a:ext>
          </a:extLst>
        </p:spPr>
      </p:pic>
      <p:sp>
        <p:nvSpPr>
          <p:cNvPr id="95235" name="Rectangle 3"/>
          <p:cNvSpPr>
            <a:spLocks noGrp="1" noChangeArrowheads="1"/>
          </p:cNvSpPr>
          <p:nvPr>
            <p:ph type="title"/>
          </p:nvPr>
        </p:nvSpPr>
        <p:spPr/>
        <p:txBody>
          <a:bodyPr/>
          <a:lstStyle/>
          <a:p>
            <a:r>
              <a:rPr lang="en-US" altLang="en-US"/>
              <a:t>Forward chaining example</a:t>
            </a:r>
          </a:p>
        </p:txBody>
      </p:sp>
      <p:pic>
        <p:nvPicPr>
          <p:cNvPr id="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51563" t="57343" r="30321" b="38482"/>
          <a:stretch/>
        </p:blipFill>
        <p:spPr bwMode="auto">
          <a:xfrm>
            <a:off x="917104" y="4725144"/>
            <a:ext cx="2082552" cy="360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p:cNvSpPr>
            <a:spLocks noGrp="1"/>
          </p:cNvSpPr>
          <p:nvPr>
            <p:ph type="dt" sz="half" idx="10"/>
          </p:nvPr>
        </p:nvSpPr>
        <p:spPr/>
        <p:txBody>
          <a:bodyPr/>
          <a:lstStyle/>
          <a:p>
            <a:pPr>
              <a:defRPr/>
            </a:pPr>
            <a:fld id="{760A2C9D-91D9-48D3-8364-908FA1437C16}" type="datetime8">
              <a:rPr lang="en-US" smtClean="0"/>
              <a:t>1/17/2021 11:29 AM</a:t>
            </a:fld>
            <a:endParaRPr lang="en-US"/>
          </a:p>
        </p:txBody>
      </p:sp>
      <p:sp>
        <p:nvSpPr>
          <p:cNvPr id="5" name="Slide Number Placeholder 4"/>
          <p:cNvSpPr>
            <a:spLocks noGrp="1"/>
          </p:cNvSpPr>
          <p:nvPr>
            <p:ph type="sldNum" sz="quarter" idx="12"/>
          </p:nvPr>
        </p:nvSpPr>
        <p:spPr/>
        <p:txBody>
          <a:bodyPr/>
          <a:lstStyle/>
          <a:p>
            <a:pPr>
              <a:defRPr/>
            </a:pPr>
            <a:fld id="{54CD2F88-8A41-4E7F-9278-91FE67E35F94}" type="slidenum">
              <a:rPr lang="en-US" smtClean="0"/>
              <a:pPr>
                <a:defRPr/>
              </a:pPr>
              <a:t>84</a:t>
            </a:fld>
            <a:endParaRPr lang="en-US"/>
          </a:p>
        </p:txBody>
      </p:sp>
    </p:spTree>
    <p:extLst>
      <p:ext uri="{BB962C8B-B14F-4D97-AF65-F5344CB8AC3E}">
        <p14:creationId xmlns:p14="http://schemas.microsoft.com/office/powerpoint/2010/main" val="49084189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2" name="Picture 4" descr="fc-horn-example03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1704" y="1524000"/>
            <a:ext cx="3125788" cy="4648200"/>
          </a:xfrm>
          <a:prstGeom prst="rect">
            <a:avLst/>
          </a:prstGeom>
          <a:noFill/>
          <a:extLst>
            <a:ext uri="{909E8E84-426E-40DD-AFC4-6F175D3DCCD1}">
              <a14:hiddenFill xmlns:a14="http://schemas.microsoft.com/office/drawing/2010/main">
                <a:solidFill>
                  <a:srgbClr val="FFFFFF"/>
                </a:solidFill>
              </a14:hiddenFill>
            </a:ext>
          </a:extLst>
        </p:spPr>
      </p:pic>
      <p:sp>
        <p:nvSpPr>
          <p:cNvPr id="99331" name="Rectangle 3"/>
          <p:cNvSpPr>
            <a:spLocks noGrp="1" noChangeArrowheads="1"/>
          </p:cNvSpPr>
          <p:nvPr>
            <p:ph type="title"/>
          </p:nvPr>
        </p:nvSpPr>
        <p:spPr/>
        <p:txBody>
          <a:bodyPr/>
          <a:lstStyle/>
          <a:p>
            <a:r>
              <a:rPr lang="en-US" altLang="en-US"/>
              <a:t>Forward chaining example</a:t>
            </a:r>
          </a:p>
        </p:txBody>
      </p:sp>
      <p:pic>
        <p:nvPicPr>
          <p:cNvPr id="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51563" t="58519" r="32491" b="30208"/>
          <a:stretch/>
        </p:blipFill>
        <p:spPr bwMode="auto">
          <a:xfrm>
            <a:off x="959007" y="4671119"/>
            <a:ext cx="1833045" cy="972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p:cNvSpPr>
            <a:spLocks noGrp="1"/>
          </p:cNvSpPr>
          <p:nvPr>
            <p:ph type="dt" sz="half" idx="10"/>
          </p:nvPr>
        </p:nvSpPr>
        <p:spPr/>
        <p:txBody>
          <a:bodyPr/>
          <a:lstStyle/>
          <a:p>
            <a:pPr>
              <a:defRPr/>
            </a:pPr>
            <a:fld id="{E294B5E1-28A6-47D0-ACEB-A6A34272F705}" type="datetime8">
              <a:rPr lang="en-US" smtClean="0"/>
              <a:t>1/17/2021 11:29 AM</a:t>
            </a:fld>
            <a:endParaRPr lang="en-US"/>
          </a:p>
        </p:txBody>
      </p:sp>
      <p:sp>
        <p:nvSpPr>
          <p:cNvPr id="5" name="Slide Number Placeholder 4"/>
          <p:cNvSpPr>
            <a:spLocks noGrp="1"/>
          </p:cNvSpPr>
          <p:nvPr>
            <p:ph type="sldNum" sz="quarter" idx="12"/>
          </p:nvPr>
        </p:nvSpPr>
        <p:spPr/>
        <p:txBody>
          <a:bodyPr/>
          <a:lstStyle/>
          <a:p>
            <a:pPr>
              <a:defRPr/>
            </a:pPr>
            <a:fld id="{54CD2F88-8A41-4E7F-9278-91FE67E35F94}" type="slidenum">
              <a:rPr lang="en-US" smtClean="0"/>
              <a:pPr>
                <a:defRPr/>
              </a:pPr>
              <a:t>85</a:t>
            </a:fld>
            <a:endParaRPr lang="en-US"/>
          </a:p>
        </p:txBody>
      </p:sp>
    </p:spTree>
    <p:extLst>
      <p:ext uri="{BB962C8B-B14F-4D97-AF65-F5344CB8AC3E}">
        <p14:creationId xmlns:p14="http://schemas.microsoft.com/office/powerpoint/2010/main" val="350171690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6" name="Picture 4" descr="fc-horn-example04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1704" y="1524000"/>
            <a:ext cx="3125788" cy="4648200"/>
          </a:xfrm>
          <a:prstGeom prst="rect">
            <a:avLst/>
          </a:prstGeom>
          <a:noFill/>
          <a:extLst>
            <a:ext uri="{909E8E84-426E-40DD-AFC4-6F175D3DCCD1}">
              <a14:hiddenFill xmlns:a14="http://schemas.microsoft.com/office/drawing/2010/main">
                <a:solidFill>
                  <a:srgbClr val="FFFFFF"/>
                </a:solidFill>
              </a14:hiddenFill>
            </a:ext>
          </a:extLst>
        </p:spPr>
      </p:pic>
      <p:sp>
        <p:nvSpPr>
          <p:cNvPr id="100355" name="Rectangle 3"/>
          <p:cNvSpPr>
            <a:spLocks noGrp="1" noChangeArrowheads="1"/>
          </p:cNvSpPr>
          <p:nvPr>
            <p:ph type="title"/>
          </p:nvPr>
        </p:nvSpPr>
        <p:spPr/>
        <p:txBody>
          <a:bodyPr/>
          <a:lstStyle/>
          <a:p>
            <a:r>
              <a:rPr lang="en-US" altLang="en-US"/>
              <a:t>Forward chaining example</a:t>
            </a:r>
          </a:p>
        </p:txBody>
      </p:sp>
      <p:pic>
        <p:nvPicPr>
          <p:cNvPr id="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51563" t="53168" r="32200" b="30208"/>
          <a:stretch/>
        </p:blipFill>
        <p:spPr bwMode="auto">
          <a:xfrm>
            <a:off x="917104" y="4365104"/>
            <a:ext cx="1866528" cy="143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p:cNvSpPr>
            <a:spLocks noGrp="1"/>
          </p:cNvSpPr>
          <p:nvPr>
            <p:ph type="dt" sz="half" idx="10"/>
          </p:nvPr>
        </p:nvSpPr>
        <p:spPr/>
        <p:txBody>
          <a:bodyPr/>
          <a:lstStyle/>
          <a:p>
            <a:pPr>
              <a:defRPr/>
            </a:pPr>
            <a:fld id="{B13DA327-D35A-498F-BA7C-734413E3ECB9}" type="datetime8">
              <a:rPr lang="en-US" smtClean="0"/>
              <a:t>1/17/2021 11:29 AM</a:t>
            </a:fld>
            <a:endParaRPr lang="en-US"/>
          </a:p>
        </p:txBody>
      </p:sp>
      <p:sp>
        <p:nvSpPr>
          <p:cNvPr id="5" name="Slide Number Placeholder 4"/>
          <p:cNvSpPr>
            <a:spLocks noGrp="1"/>
          </p:cNvSpPr>
          <p:nvPr>
            <p:ph type="sldNum" sz="quarter" idx="12"/>
          </p:nvPr>
        </p:nvSpPr>
        <p:spPr/>
        <p:txBody>
          <a:bodyPr/>
          <a:lstStyle/>
          <a:p>
            <a:pPr>
              <a:defRPr/>
            </a:pPr>
            <a:fld id="{54CD2F88-8A41-4E7F-9278-91FE67E35F94}" type="slidenum">
              <a:rPr lang="en-US" smtClean="0"/>
              <a:pPr>
                <a:defRPr/>
              </a:pPr>
              <a:t>86</a:t>
            </a:fld>
            <a:endParaRPr lang="en-US"/>
          </a:p>
        </p:txBody>
      </p:sp>
    </p:spTree>
    <p:extLst>
      <p:ext uri="{BB962C8B-B14F-4D97-AF65-F5344CB8AC3E}">
        <p14:creationId xmlns:p14="http://schemas.microsoft.com/office/powerpoint/2010/main" val="58246270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80" name="Picture 4" descr="fc-horn-example05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1704" y="1524000"/>
            <a:ext cx="3125788" cy="4648200"/>
          </a:xfrm>
          <a:prstGeom prst="rect">
            <a:avLst/>
          </a:prstGeom>
          <a:noFill/>
          <a:extLst>
            <a:ext uri="{909E8E84-426E-40DD-AFC4-6F175D3DCCD1}">
              <a14:hiddenFill xmlns:a14="http://schemas.microsoft.com/office/drawing/2010/main">
                <a:solidFill>
                  <a:srgbClr val="FFFFFF"/>
                </a:solidFill>
              </a14:hiddenFill>
            </a:ext>
          </a:extLst>
        </p:spPr>
      </p:pic>
      <p:sp>
        <p:nvSpPr>
          <p:cNvPr id="101379" name="Rectangle 3"/>
          <p:cNvSpPr>
            <a:spLocks noGrp="1" noChangeArrowheads="1"/>
          </p:cNvSpPr>
          <p:nvPr>
            <p:ph type="title"/>
          </p:nvPr>
        </p:nvSpPr>
        <p:spPr/>
        <p:txBody>
          <a:bodyPr/>
          <a:lstStyle/>
          <a:p>
            <a:r>
              <a:rPr lang="en-US" altLang="en-US"/>
              <a:t>Forward chaining example</a:t>
            </a:r>
          </a:p>
        </p:txBody>
      </p:sp>
      <p:pic>
        <p:nvPicPr>
          <p:cNvPr id="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51563" t="44605" r="32777" b="30208"/>
          <a:stretch/>
        </p:blipFill>
        <p:spPr bwMode="auto">
          <a:xfrm>
            <a:off x="479376" y="3933055"/>
            <a:ext cx="1800200" cy="2171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p:cNvSpPr>
            <a:spLocks noGrp="1"/>
          </p:cNvSpPr>
          <p:nvPr>
            <p:ph type="dt" sz="half" idx="10"/>
          </p:nvPr>
        </p:nvSpPr>
        <p:spPr/>
        <p:txBody>
          <a:bodyPr/>
          <a:lstStyle/>
          <a:p>
            <a:pPr>
              <a:defRPr/>
            </a:pPr>
            <a:fld id="{74EB88BE-24A5-479B-9E1F-774D5AB73F7D}" type="datetime8">
              <a:rPr lang="en-US" smtClean="0"/>
              <a:t>1/17/2021 11:29 AM</a:t>
            </a:fld>
            <a:endParaRPr lang="en-US"/>
          </a:p>
        </p:txBody>
      </p:sp>
      <p:sp>
        <p:nvSpPr>
          <p:cNvPr id="5" name="Slide Number Placeholder 4"/>
          <p:cNvSpPr>
            <a:spLocks noGrp="1"/>
          </p:cNvSpPr>
          <p:nvPr>
            <p:ph type="sldNum" sz="quarter" idx="12"/>
          </p:nvPr>
        </p:nvSpPr>
        <p:spPr/>
        <p:txBody>
          <a:bodyPr/>
          <a:lstStyle/>
          <a:p>
            <a:pPr>
              <a:defRPr/>
            </a:pPr>
            <a:fld id="{54CD2F88-8A41-4E7F-9278-91FE67E35F94}" type="slidenum">
              <a:rPr lang="en-US" smtClean="0"/>
              <a:pPr>
                <a:defRPr/>
              </a:pPr>
              <a:t>87</a:t>
            </a:fld>
            <a:endParaRPr lang="en-US"/>
          </a:p>
        </p:txBody>
      </p:sp>
    </p:spTree>
    <p:extLst>
      <p:ext uri="{BB962C8B-B14F-4D97-AF65-F5344CB8AC3E}">
        <p14:creationId xmlns:p14="http://schemas.microsoft.com/office/powerpoint/2010/main" val="135804300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4" name="Picture 4" descr="fc-horn-example06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7688" y="1550020"/>
            <a:ext cx="3125788" cy="4648200"/>
          </a:xfrm>
          <a:prstGeom prst="rect">
            <a:avLst/>
          </a:prstGeom>
          <a:noFill/>
          <a:extLst>
            <a:ext uri="{909E8E84-426E-40DD-AFC4-6F175D3DCCD1}">
              <a14:hiddenFill xmlns:a14="http://schemas.microsoft.com/office/drawing/2010/main">
                <a:solidFill>
                  <a:srgbClr val="FFFFFF"/>
                </a:solidFill>
              </a14:hiddenFill>
            </a:ext>
          </a:extLst>
        </p:spPr>
      </p:pic>
      <p:sp>
        <p:nvSpPr>
          <p:cNvPr id="102403" name="Rectangle 3"/>
          <p:cNvSpPr>
            <a:spLocks noGrp="1" noChangeArrowheads="1"/>
          </p:cNvSpPr>
          <p:nvPr>
            <p:ph type="title"/>
          </p:nvPr>
        </p:nvSpPr>
        <p:spPr/>
        <p:txBody>
          <a:bodyPr/>
          <a:lstStyle/>
          <a:p>
            <a:r>
              <a:rPr lang="en-US" altLang="en-US"/>
              <a:t>Forward chaining example</a:t>
            </a:r>
          </a:p>
        </p:txBody>
      </p:sp>
      <p:pic>
        <p:nvPicPr>
          <p:cNvPr id="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51563" t="40643" r="31524" b="30208"/>
          <a:stretch/>
        </p:blipFill>
        <p:spPr bwMode="auto">
          <a:xfrm>
            <a:off x="911424" y="3284984"/>
            <a:ext cx="1944216" cy="251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p:cNvSpPr>
            <a:spLocks noGrp="1"/>
          </p:cNvSpPr>
          <p:nvPr>
            <p:ph type="dt" sz="half" idx="10"/>
          </p:nvPr>
        </p:nvSpPr>
        <p:spPr/>
        <p:txBody>
          <a:bodyPr/>
          <a:lstStyle/>
          <a:p>
            <a:pPr>
              <a:defRPr/>
            </a:pPr>
            <a:fld id="{92B9FD2E-20B7-4C88-AA35-2E2DF28FE17A}" type="datetime8">
              <a:rPr lang="en-US" smtClean="0"/>
              <a:t>1/17/2021 11:29 AM</a:t>
            </a:fld>
            <a:endParaRPr lang="en-US"/>
          </a:p>
        </p:txBody>
      </p:sp>
      <p:sp>
        <p:nvSpPr>
          <p:cNvPr id="5" name="Slide Number Placeholder 4"/>
          <p:cNvSpPr>
            <a:spLocks noGrp="1"/>
          </p:cNvSpPr>
          <p:nvPr>
            <p:ph type="sldNum" sz="quarter" idx="12"/>
          </p:nvPr>
        </p:nvSpPr>
        <p:spPr/>
        <p:txBody>
          <a:bodyPr/>
          <a:lstStyle/>
          <a:p>
            <a:pPr>
              <a:defRPr/>
            </a:pPr>
            <a:fld id="{54CD2F88-8A41-4E7F-9278-91FE67E35F94}" type="slidenum">
              <a:rPr lang="en-US" smtClean="0"/>
              <a:pPr>
                <a:defRPr/>
              </a:pPr>
              <a:t>88</a:t>
            </a:fld>
            <a:endParaRPr lang="en-US"/>
          </a:p>
        </p:txBody>
      </p:sp>
    </p:spTree>
    <p:extLst>
      <p:ext uri="{BB962C8B-B14F-4D97-AF65-F5344CB8AC3E}">
        <p14:creationId xmlns:p14="http://schemas.microsoft.com/office/powerpoint/2010/main" val="376479796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8" name="Picture 4" descr="fc-horn-example07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1704" y="1524000"/>
            <a:ext cx="3125788" cy="4648200"/>
          </a:xfrm>
          <a:prstGeom prst="rect">
            <a:avLst/>
          </a:prstGeom>
          <a:noFill/>
          <a:extLst>
            <a:ext uri="{909E8E84-426E-40DD-AFC4-6F175D3DCCD1}">
              <a14:hiddenFill xmlns:a14="http://schemas.microsoft.com/office/drawing/2010/main">
                <a:solidFill>
                  <a:srgbClr val="FFFFFF"/>
                </a:solidFill>
              </a14:hiddenFill>
            </a:ext>
          </a:extLst>
        </p:spPr>
      </p:pic>
      <p:sp>
        <p:nvSpPr>
          <p:cNvPr id="103427" name="Rectangle 3"/>
          <p:cNvSpPr>
            <a:spLocks noGrp="1" noChangeArrowheads="1"/>
          </p:cNvSpPr>
          <p:nvPr>
            <p:ph type="title"/>
          </p:nvPr>
        </p:nvSpPr>
        <p:spPr/>
        <p:txBody>
          <a:bodyPr/>
          <a:lstStyle/>
          <a:p>
            <a:r>
              <a:rPr lang="en-US" altLang="en-US"/>
              <a:t>Forward chaining example</a:t>
            </a:r>
          </a:p>
        </p:txBody>
      </p:sp>
      <p:pic>
        <p:nvPicPr>
          <p:cNvPr id="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51563" t="32292" r="31573" b="30208"/>
          <a:stretch/>
        </p:blipFill>
        <p:spPr bwMode="auto">
          <a:xfrm>
            <a:off x="845096" y="2492896"/>
            <a:ext cx="1938536" cy="3233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p:cNvSpPr>
            <a:spLocks noGrp="1"/>
          </p:cNvSpPr>
          <p:nvPr>
            <p:ph type="dt" sz="half" idx="10"/>
          </p:nvPr>
        </p:nvSpPr>
        <p:spPr/>
        <p:txBody>
          <a:bodyPr/>
          <a:lstStyle/>
          <a:p>
            <a:pPr>
              <a:defRPr/>
            </a:pPr>
            <a:fld id="{F2B58B6A-2BC2-4BD4-A0AE-1AFF7216663F}" type="datetime8">
              <a:rPr lang="en-US" smtClean="0"/>
              <a:t>1/17/2021 11:29 AM</a:t>
            </a:fld>
            <a:endParaRPr lang="en-US"/>
          </a:p>
        </p:txBody>
      </p:sp>
      <p:sp>
        <p:nvSpPr>
          <p:cNvPr id="5" name="Slide Number Placeholder 4"/>
          <p:cNvSpPr>
            <a:spLocks noGrp="1"/>
          </p:cNvSpPr>
          <p:nvPr>
            <p:ph type="sldNum" sz="quarter" idx="12"/>
          </p:nvPr>
        </p:nvSpPr>
        <p:spPr/>
        <p:txBody>
          <a:bodyPr/>
          <a:lstStyle/>
          <a:p>
            <a:pPr>
              <a:defRPr/>
            </a:pPr>
            <a:fld id="{54CD2F88-8A41-4E7F-9278-91FE67E35F94}" type="slidenum">
              <a:rPr lang="en-US" smtClean="0"/>
              <a:pPr>
                <a:defRPr/>
              </a:pPr>
              <a:t>89</a:t>
            </a:fld>
            <a:endParaRPr lang="en-US"/>
          </a:p>
        </p:txBody>
      </p:sp>
    </p:spTree>
    <p:extLst>
      <p:ext uri="{BB962C8B-B14F-4D97-AF65-F5344CB8AC3E}">
        <p14:creationId xmlns:p14="http://schemas.microsoft.com/office/powerpoint/2010/main" val="31862351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altLang="en-US"/>
              <a:t>Exploring a wumpus world</a:t>
            </a:r>
          </a:p>
        </p:txBody>
      </p:sp>
      <p:pic>
        <p:nvPicPr>
          <p:cNvPr id="83971" name="Picture 3" descr="wumpus-seq2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0125" y="2138364"/>
            <a:ext cx="2571750" cy="2581275"/>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pPr>
              <a:defRPr/>
            </a:pPr>
            <a:fld id="{D3B0E7CB-E5BD-453E-AEA5-FE2A709C95E7}" type="datetime8">
              <a:rPr lang="en-US" smtClean="0"/>
              <a:t>1/17/2021 11:29 AM</a:t>
            </a:fld>
            <a:endParaRPr lang="en-US"/>
          </a:p>
        </p:txBody>
      </p:sp>
      <p:sp>
        <p:nvSpPr>
          <p:cNvPr id="3" name="Slide Number Placeholder 2"/>
          <p:cNvSpPr>
            <a:spLocks noGrp="1"/>
          </p:cNvSpPr>
          <p:nvPr>
            <p:ph type="sldNum" sz="quarter" idx="12"/>
          </p:nvPr>
        </p:nvSpPr>
        <p:spPr/>
        <p:txBody>
          <a:bodyPr/>
          <a:lstStyle/>
          <a:p>
            <a:pPr>
              <a:defRPr/>
            </a:pPr>
            <a:fld id="{54CD2F88-8A41-4E7F-9278-91FE67E35F94}" type="slidenum">
              <a:rPr lang="en-US" smtClean="0"/>
              <a:pPr>
                <a:defRPr/>
              </a:pPr>
              <a:t>9</a:t>
            </a:fld>
            <a:endParaRPr lang="en-US"/>
          </a:p>
        </p:txBody>
      </p:sp>
    </p:spTree>
    <p:extLst>
      <p:ext uri="{BB962C8B-B14F-4D97-AF65-F5344CB8AC3E}">
        <p14:creationId xmlns:p14="http://schemas.microsoft.com/office/powerpoint/2010/main" val="401152205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2" name="Picture 4" descr="fc-horn-example08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9696" y="1524000"/>
            <a:ext cx="3125788" cy="4648200"/>
          </a:xfrm>
          <a:prstGeom prst="rect">
            <a:avLst/>
          </a:prstGeom>
          <a:noFill/>
          <a:extLst>
            <a:ext uri="{909E8E84-426E-40DD-AFC4-6F175D3DCCD1}">
              <a14:hiddenFill xmlns:a14="http://schemas.microsoft.com/office/drawing/2010/main">
                <a:solidFill>
                  <a:srgbClr val="FFFFFF"/>
                </a:solidFill>
              </a14:hiddenFill>
            </a:ext>
          </a:extLst>
        </p:spPr>
      </p:pic>
      <p:sp>
        <p:nvSpPr>
          <p:cNvPr id="104451" name="Rectangle 3"/>
          <p:cNvSpPr>
            <a:spLocks noGrp="1" noChangeArrowheads="1"/>
          </p:cNvSpPr>
          <p:nvPr>
            <p:ph type="title"/>
          </p:nvPr>
        </p:nvSpPr>
        <p:spPr/>
        <p:txBody>
          <a:bodyPr/>
          <a:lstStyle/>
          <a:p>
            <a:r>
              <a:rPr lang="en-US" altLang="en-US"/>
              <a:t>Forward chaining example</a:t>
            </a:r>
          </a:p>
        </p:txBody>
      </p:sp>
      <p:pic>
        <p:nvPicPr>
          <p:cNvPr id="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51563" t="32292" r="31573" b="30208"/>
          <a:stretch/>
        </p:blipFill>
        <p:spPr bwMode="auto">
          <a:xfrm>
            <a:off x="845096" y="2492896"/>
            <a:ext cx="1938536" cy="3233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p:cNvSpPr>
            <a:spLocks noGrp="1"/>
          </p:cNvSpPr>
          <p:nvPr>
            <p:ph type="dt" sz="half" idx="10"/>
          </p:nvPr>
        </p:nvSpPr>
        <p:spPr/>
        <p:txBody>
          <a:bodyPr/>
          <a:lstStyle/>
          <a:p>
            <a:pPr>
              <a:defRPr/>
            </a:pPr>
            <a:fld id="{C52619F0-4749-4081-A242-9A60C9E03C70}" type="datetime8">
              <a:rPr lang="en-US" smtClean="0"/>
              <a:t>1/17/2021 11:29 AM</a:t>
            </a:fld>
            <a:endParaRPr lang="en-US"/>
          </a:p>
        </p:txBody>
      </p:sp>
      <p:sp>
        <p:nvSpPr>
          <p:cNvPr id="5" name="Slide Number Placeholder 4"/>
          <p:cNvSpPr>
            <a:spLocks noGrp="1"/>
          </p:cNvSpPr>
          <p:nvPr>
            <p:ph type="sldNum" sz="quarter" idx="12"/>
          </p:nvPr>
        </p:nvSpPr>
        <p:spPr/>
        <p:txBody>
          <a:bodyPr/>
          <a:lstStyle/>
          <a:p>
            <a:pPr>
              <a:defRPr/>
            </a:pPr>
            <a:fld id="{54CD2F88-8A41-4E7F-9278-91FE67E35F94}" type="slidenum">
              <a:rPr lang="en-US" smtClean="0"/>
              <a:pPr>
                <a:defRPr/>
              </a:pPr>
              <a:t>90</a:t>
            </a:fld>
            <a:endParaRPr lang="en-US"/>
          </a:p>
        </p:txBody>
      </p:sp>
    </p:spTree>
    <p:extLst>
      <p:ext uri="{BB962C8B-B14F-4D97-AF65-F5344CB8AC3E}">
        <p14:creationId xmlns:p14="http://schemas.microsoft.com/office/powerpoint/2010/main" val="243811293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ltLang="en-US"/>
              <a:t>Proof of completeness</a:t>
            </a:r>
          </a:p>
        </p:txBody>
      </p:sp>
      <p:sp>
        <p:nvSpPr>
          <p:cNvPr id="53251" name="Rectangle 3"/>
          <p:cNvSpPr>
            <a:spLocks noGrp="1" noChangeArrowheads="1"/>
          </p:cNvSpPr>
          <p:nvPr>
            <p:ph type="body" idx="1"/>
          </p:nvPr>
        </p:nvSpPr>
        <p:spPr>
          <a:xfrm>
            <a:off x="263352" y="1600202"/>
            <a:ext cx="9016115" cy="4525963"/>
          </a:xfrm>
        </p:spPr>
        <p:txBody>
          <a:bodyPr/>
          <a:lstStyle/>
          <a:p>
            <a:pPr marL="609600" indent="-609600">
              <a:lnSpc>
                <a:spcPct val="90000"/>
              </a:lnSpc>
            </a:pPr>
            <a:r>
              <a:rPr lang="en-US" altLang="en-US" sz="2800" dirty="0"/>
              <a:t>FC derives every atomic sentence that is entailed by </a:t>
            </a:r>
            <a:r>
              <a:rPr lang="en-US" altLang="en-US" sz="2800" i="1" dirty="0" smtClean="0"/>
              <a:t>KB</a:t>
            </a:r>
            <a:endParaRPr lang="en-US" altLang="en-US" sz="2800" dirty="0"/>
          </a:p>
          <a:p>
            <a:pPr marL="990600" lvl="1" indent="-533400">
              <a:lnSpc>
                <a:spcPct val="90000"/>
              </a:lnSpc>
              <a:buFontTx/>
              <a:buAutoNum type="arabicPeriod"/>
            </a:pPr>
            <a:r>
              <a:rPr lang="en-US" altLang="en-US" sz="2400" dirty="0"/>
              <a:t>FC reaches a </a:t>
            </a:r>
            <a:r>
              <a:rPr lang="en-US" altLang="en-US" sz="2400" dirty="0">
                <a:solidFill>
                  <a:schemeClr val="accent2"/>
                </a:solidFill>
              </a:rPr>
              <a:t>fixed point</a:t>
            </a:r>
            <a:r>
              <a:rPr lang="en-US" altLang="en-US" sz="2400" dirty="0"/>
              <a:t> where no new atomic sentences are </a:t>
            </a:r>
            <a:r>
              <a:rPr lang="en-US" altLang="en-US" sz="2400" dirty="0" smtClean="0"/>
              <a:t>derived</a:t>
            </a:r>
            <a:endParaRPr lang="en-US" altLang="en-US" sz="2400" dirty="0"/>
          </a:p>
          <a:p>
            <a:pPr marL="990600" lvl="1" indent="-533400">
              <a:lnSpc>
                <a:spcPct val="90000"/>
              </a:lnSpc>
              <a:buFontTx/>
              <a:buAutoNum type="arabicPeriod"/>
            </a:pPr>
            <a:r>
              <a:rPr lang="en-US" altLang="en-US" sz="2400" dirty="0"/>
              <a:t>Consider the final state as a model </a:t>
            </a:r>
            <a:r>
              <a:rPr lang="en-US" altLang="en-US" sz="2400" i="1" dirty="0"/>
              <a:t>m</a:t>
            </a:r>
            <a:r>
              <a:rPr lang="en-US" altLang="en-US" sz="2400" dirty="0"/>
              <a:t>, assigning true/false to </a:t>
            </a:r>
            <a:r>
              <a:rPr lang="en-US" altLang="en-US" sz="2400" dirty="0" smtClean="0"/>
              <a:t>symbols</a:t>
            </a:r>
            <a:endParaRPr lang="en-US" altLang="en-US" sz="2400" dirty="0"/>
          </a:p>
          <a:p>
            <a:pPr marL="990600" lvl="1" indent="-533400">
              <a:lnSpc>
                <a:spcPct val="90000"/>
              </a:lnSpc>
              <a:buFontTx/>
              <a:buAutoNum type="arabicPeriod"/>
            </a:pPr>
            <a:r>
              <a:rPr lang="en-US" altLang="en-US" sz="2400" dirty="0"/>
              <a:t>Every clause in the original </a:t>
            </a:r>
            <a:r>
              <a:rPr lang="en-US" altLang="en-US" sz="2400" i="1" dirty="0"/>
              <a:t>KB</a:t>
            </a:r>
            <a:r>
              <a:rPr lang="en-US" altLang="en-US" sz="2400" dirty="0"/>
              <a:t> is true in </a:t>
            </a:r>
            <a:r>
              <a:rPr lang="en-US" altLang="en-US" sz="2400" i="1" dirty="0" smtClean="0"/>
              <a:t>m</a:t>
            </a:r>
            <a:endParaRPr lang="en-US" altLang="en-US" sz="2400" dirty="0"/>
          </a:p>
          <a:p>
            <a:pPr marL="1371600" lvl="2" indent="-457200">
              <a:lnSpc>
                <a:spcPct val="90000"/>
              </a:lnSpc>
              <a:buNone/>
            </a:pPr>
            <a:r>
              <a:rPr lang="en-US" altLang="en-US" sz="2000" dirty="0"/>
              <a:t>  </a:t>
            </a:r>
            <a:r>
              <a:rPr lang="en-US" altLang="en-US" sz="2000" i="1" dirty="0"/>
              <a:t>a</a:t>
            </a:r>
            <a:r>
              <a:rPr lang="en-US" altLang="en-US" sz="2000" baseline="-25000" dirty="0"/>
              <a:t>1 </a:t>
            </a:r>
            <a:r>
              <a:rPr lang="en-US" altLang="en-US" sz="2000" dirty="0">
                <a:sym typeface="Symbol" panose="05050102010706020507" pitchFamily="18" charset="2"/>
              </a:rPr>
              <a:t></a:t>
            </a:r>
            <a:r>
              <a:rPr lang="en-US" altLang="en-US" sz="2000" baseline="-25000" dirty="0"/>
              <a:t> </a:t>
            </a:r>
            <a:r>
              <a:rPr lang="en-US" altLang="en-US" sz="2000" dirty="0"/>
              <a:t> … </a:t>
            </a:r>
            <a:r>
              <a:rPr lang="en-US" altLang="en-US" sz="2000" dirty="0">
                <a:sym typeface="Symbol" panose="05050102010706020507" pitchFamily="18" charset="2"/>
              </a:rPr>
              <a:t></a:t>
            </a:r>
            <a:r>
              <a:rPr lang="en-US" altLang="en-US" sz="2000" dirty="0"/>
              <a:t>  </a:t>
            </a:r>
            <a:r>
              <a:rPr lang="en-US" altLang="en-US" sz="2000" i="1" dirty="0"/>
              <a:t>a</a:t>
            </a:r>
            <a:r>
              <a:rPr lang="en-US" altLang="en-US" sz="2000" baseline="-25000" dirty="0"/>
              <a:t>k </a:t>
            </a:r>
            <a:r>
              <a:rPr lang="en-US" altLang="en-US" sz="2000" baseline="-25000" dirty="0">
                <a:sym typeface="Symbol" panose="05050102010706020507" pitchFamily="18" charset="2"/>
              </a:rPr>
              <a:t> </a:t>
            </a:r>
            <a:r>
              <a:rPr lang="en-US" altLang="en-US" sz="2000" i="1" dirty="0"/>
              <a:t>b</a:t>
            </a:r>
            <a:r>
              <a:rPr lang="en-US" altLang="en-US" sz="2000" dirty="0"/>
              <a:t>
</a:t>
            </a:r>
          </a:p>
          <a:p>
            <a:pPr marL="990600" lvl="1" indent="-533400">
              <a:lnSpc>
                <a:spcPct val="90000"/>
              </a:lnSpc>
              <a:buFontTx/>
              <a:buAutoNum type="arabicPeriod"/>
            </a:pPr>
            <a:r>
              <a:rPr lang="en-US" altLang="en-US" sz="2400" dirty="0"/>
              <a:t>Hence </a:t>
            </a:r>
            <a:r>
              <a:rPr lang="en-US" altLang="en-US" sz="2400" i="1" dirty="0"/>
              <a:t>m</a:t>
            </a:r>
            <a:r>
              <a:rPr lang="en-US" altLang="en-US" sz="2400" dirty="0"/>
              <a:t> is a model of </a:t>
            </a:r>
            <a:r>
              <a:rPr lang="en-US" altLang="en-US" sz="2400" i="1" dirty="0" smtClean="0"/>
              <a:t>KB</a:t>
            </a:r>
            <a:endParaRPr lang="en-US" altLang="en-US" sz="2400" dirty="0"/>
          </a:p>
          <a:p>
            <a:pPr marL="990600" lvl="1" indent="-533400">
              <a:lnSpc>
                <a:spcPct val="90000"/>
              </a:lnSpc>
              <a:buFontTx/>
              <a:buAutoNum type="arabicPeriod"/>
            </a:pPr>
            <a:r>
              <a:rPr lang="en-US" altLang="en-US" sz="2400" dirty="0"/>
              <a:t>If </a:t>
            </a:r>
            <a:r>
              <a:rPr lang="en-US" altLang="en-US" sz="2400" i="1" dirty="0"/>
              <a:t>KB</a:t>
            </a:r>
            <a:r>
              <a:rPr lang="en-US" altLang="en-US" sz="2400" dirty="0"/>
              <a:t>╞ </a:t>
            </a:r>
            <a:r>
              <a:rPr lang="en-US" altLang="en-US" sz="2400" i="1" dirty="0"/>
              <a:t>q</a:t>
            </a:r>
            <a:r>
              <a:rPr lang="en-US" altLang="en-US" sz="2400" dirty="0"/>
              <a:t>, </a:t>
            </a:r>
            <a:r>
              <a:rPr lang="en-US" altLang="en-US" sz="2400" i="1" dirty="0"/>
              <a:t>q</a:t>
            </a:r>
            <a:r>
              <a:rPr lang="en-US" altLang="en-US" sz="2400" dirty="0"/>
              <a:t> is true in </a:t>
            </a:r>
            <a:r>
              <a:rPr lang="en-US" altLang="en-US" sz="2400" dirty="0">
                <a:solidFill>
                  <a:srgbClr val="FF0000"/>
                </a:solidFill>
              </a:rPr>
              <a:t>every</a:t>
            </a:r>
            <a:r>
              <a:rPr lang="en-US" altLang="en-US" sz="2400" dirty="0"/>
              <a:t> model of </a:t>
            </a:r>
            <a:r>
              <a:rPr lang="en-US" altLang="en-US" sz="2400" i="1" dirty="0"/>
              <a:t>KB</a:t>
            </a:r>
            <a:r>
              <a:rPr lang="en-US" altLang="en-US" sz="2400" dirty="0"/>
              <a:t>, including </a:t>
            </a:r>
            <a:r>
              <a:rPr lang="en-US" altLang="en-US" sz="2400" i="1" dirty="0" smtClean="0"/>
              <a:t>m</a:t>
            </a:r>
            <a:endParaRPr lang="en-US" altLang="en-US" sz="2400" dirty="0"/>
          </a:p>
        </p:txBody>
      </p:sp>
      <p:sp>
        <p:nvSpPr>
          <p:cNvPr id="4" name="Date Placeholder 3"/>
          <p:cNvSpPr>
            <a:spLocks noGrp="1"/>
          </p:cNvSpPr>
          <p:nvPr>
            <p:ph type="dt" sz="half" idx="10"/>
          </p:nvPr>
        </p:nvSpPr>
        <p:spPr/>
        <p:txBody>
          <a:bodyPr/>
          <a:lstStyle/>
          <a:p>
            <a:pPr>
              <a:defRPr/>
            </a:pPr>
            <a:fld id="{450D0CD3-0DD2-409D-AB34-ED2CED71049A}" type="datetime8">
              <a:rPr lang="en-US" smtClean="0"/>
              <a:t>1/17/2021 11:29 AM</a:t>
            </a:fld>
            <a:endParaRPr lang="en-US"/>
          </a:p>
        </p:txBody>
      </p:sp>
      <p:sp>
        <p:nvSpPr>
          <p:cNvPr id="5" name="Slide Number Placeholder 4"/>
          <p:cNvSpPr>
            <a:spLocks noGrp="1"/>
          </p:cNvSpPr>
          <p:nvPr>
            <p:ph type="sldNum" sz="quarter" idx="12"/>
          </p:nvPr>
        </p:nvSpPr>
        <p:spPr/>
        <p:txBody>
          <a:bodyPr/>
          <a:lstStyle/>
          <a:p>
            <a:pPr>
              <a:defRPr/>
            </a:pPr>
            <a:fld id="{54CD2F88-8A41-4E7F-9278-91FE67E35F94}" type="slidenum">
              <a:rPr lang="en-US" smtClean="0"/>
              <a:pPr>
                <a:defRPr/>
              </a:pPr>
              <a:t>91</a:t>
            </a:fld>
            <a:endParaRPr lang="en-US"/>
          </a:p>
        </p:txBody>
      </p:sp>
    </p:spTree>
    <p:extLst>
      <p:ext uri="{BB962C8B-B14F-4D97-AF65-F5344CB8AC3E}">
        <p14:creationId xmlns:p14="http://schemas.microsoft.com/office/powerpoint/2010/main" val="305136453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en-US" dirty="0"/>
              <a:t>Backward chaining</a:t>
            </a:r>
          </a:p>
        </p:txBody>
      </p:sp>
      <p:sp>
        <p:nvSpPr>
          <p:cNvPr id="54275" name="Rectangle 3"/>
          <p:cNvSpPr>
            <a:spLocks noGrp="1" noChangeArrowheads="1"/>
          </p:cNvSpPr>
          <p:nvPr>
            <p:ph type="body" idx="1"/>
          </p:nvPr>
        </p:nvSpPr>
        <p:spPr/>
        <p:txBody>
          <a:bodyPr>
            <a:normAutofit fontScale="92500" lnSpcReduction="20000"/>
          </a:bodyPr>
          <a:lstStyle/>
          <a:p>
            <a:pPr marL="609600" indent="-609600">
              <a:lnSpc>
                <a:spcPct val="90000"/>
              </a:lnSpc>
              <a:buNone/>
            </a:pPr>
            <a:r>
              <a:rPr lang="en-US" altLang="en-US" sz="2800" dirty="0"/>
              <a:t>Idea: work backwards from the query </a:t>
            </a:r>
            <a:r>
              <a:rPr lang="en-US" altLang="en-US" sz="2800" i="1" dirty="0"/>
              <a:t>q</a:t>
            </a:r>
            <a:r>
              <a:rPr lang="en-US" altLang="en-US" sz="2800" dirty="0"/>
              <a:t>:
</a:t>
            </a:r>
          </a:p>
          <a:p>
            <a:pPr marL="990600" lvl="1" indent="-533400">
              <a:lnSpc>
                <a:spcPct val="90000"/>
              </a:lnSpc>
              <a:buNone/>
            </a:pPr>
            <a:r>
              <a:rPr lang="en-US" altLang="en-US" sz="2400" dirty="0"/>
              <a:t>to prove </a:t>
            </a:r>
            <a:r>
              <a:rPr lang="en-US" altLang="en-US" sz="2400" i="1" dirty="0"/>
              <a:t>q</a:t>
            </a:r>
            <a:r>
              <a:rPr lang="en-US" altLang="en-US" sz="2400" dirty="0"/>
              <a:t> by BC,</a:t>
            </a:r>
          </a:p>
          <a:p>
            <a:pPr marL="1371600" lvl="2" indent="-457200">
              <a:lnSpc>
                <a:spcPct val="90000"/>
              </a:lnSpc>
              <a:buNone/>
            </a:pPr>
            <a:r>
              <a:rPr lang="en-US" altLang="en-US" sz="2000" dirty="0"/>
              <a:t>check if </a:t>
            </a:r>
            <a:r>
              <a:rPr lang="en-US" altLang="en-US" sz="2000" i="1" dirty="0"/>
              <a:t>q</a:t>
            </a:r>
            <a:r>
              <a:rPr lang="en-US" altLang="en-US" sz="2000" dirty="0"/>
              <a:t> is known already, or</a:t>
            </a:r>
          </a:p>
          <a:p>
            <a:pPr marL="1371600" lvl="2" indent="-457200">
              <a:lnSpc>
                <a:spcPct val="90000"/>
              </a:lnSpc>
              <a:buNone/>
            </a:pPr>
            <a:r>
              <a:rPr lang="en-US" altLang="en-US" sz="2000" dirty="0"/>
              <a:t>prove by BC all premises of some rule concluding </a:t>
            </a:r>
            <a:r>
              <a:rPr lang="en-US" altLang="en-US" sz="2000" i="1" dirty="0"/>
              <a:t>q</a:t>
            </a:r>
            <a:r>
              <a:rPr lang="en-US" altLang="en-US" sz="2000" dirty="0"/>
              <a:t>
</a:t>
            </a:r>
          </a:p>
          <a:p>
            <a:pPr marL="1371600" lvl="2" indent="-457200">
              <a:lnSpc>
                <a:spcPct val="90000"/>
              </a:lnSpc>
              <a:buNone/>
            </a:pPr>
            <a:endParaRPr lang="en-US" altLang="en-US" sz="2000" dirty="0"/>
          </a:p>
          <a:p>
            <a:pPr marL="609600" indent="-609600">
              <a:lnSpc>
                <a:spcPct val="90000"/>
              </a:lnSpc>
              <a:buNone/>
            </a:pPr>
            <a:r>
              <a:rPr lang="en-US" altLang="en-US" sz="2400" dirty="0"/>
              <a:t>Avoid loops: check if new </a:t>
            </a:r>
            <a:r>
              <a:rPr lang="en-US" altLang="en-US" sz="2400" dirty="0" err="1"/>
              <a:t>subgoal</a:t>
            </a:r>
            <a:r>
              <a:rPr lang="en-US" altLang="en-US" sz="2400" dirty="0"/>
              <a:t> is already on the goal stack
</a:t>
            </a:r>
          </a:p>
          <a:p>
            <a:pPr marL="609600" indent="-609600">
              <a:lnSpc>
                <a:spcPct val="90000"/>
              </a:lnSpc>
              <a:buNone/>
            </a:pPr>
            <a:endParaRPr lang="en-US" altLang="en-US" sz="2400" dirty="0"/>
          </a:p>
          <a:p>
            <a:pPr marL="609600" indent="-609600">
              <a:lnSpc>
                <a:spcPct val="90000"/>
              </a:lnSpc>
              <a:buNone/>
            </a:pPr>
            <a:r>
              <a:rPr lang="en-US" altLang="en-US" sz="2400" dirty="0"/>
              <a:t>Avoid repeated work: check if new </a:t>
            </a:r>
            <a:r>
              <a:rPr lang="en-US" altLang="en-US" sz="2400" dirty="0" err="1"/>
              <a:t>subgoal</a:t>
            </a:r>
            <a:r>
              <a:rPr lang="en-US" altLang="en-US" sz="2400" dirty="0"/>
              <a:t>
</a:t>
            </a:r>
          </a:p>
          <a:p>
            <a:pPr marL="990600" lvl="1" indent="-533400">
              <a:lnSpc>
                <a:spcPct val="90000"/>
              </a:lnSpc>
              <a:buFontTx/>
              <a:buAutoNum type="arabicPeriod"/>
            </a:pPr>
            <a:r>
              <a:rPr lang="en-US" altLang="en-US" sz="2400" dirty="0"/>
              <a:t>has already been proved true, </a:t>
            </a:r>
            <a:r>
              <a:rPr lang="en-US" altLang="en-US" sz="2400" dirty="0" smtClean="0"/>
              <a:t>or</a:t>
            </a:r>
            <a:endParaRPr lang="en-US" altLang="en-US" sz="2400" dirty="0"/>
          </a:p>
          <a:p>
            <a:pPr marL="990600" lvl="1" indent="-533400">
              <a:lnSpc>
                <a:spcPct val="90000"/>
              </a:lnSpc>
              <a:buFontTx/>
              <a:buAutoNum type="arabicPeriod"/>
            </a:pPr>
            <a:r>
              <a:rPr lang="en-US" altLang="en-US" sz="2400" dirty="0"/>
              <a:t>has already </a:t>
            </a:r>
            <a:r>
              <a:rPr lang="en-US" altLang="en-US" sz="2400" dirty="0" smtClean="0"/>
              <a:t>failed</a:t>
            </a:r>
            <a:endParaRPr lang="en-US" altLang="en-US" sz="2400" dirty="0"/>
          </a:p>
        </p:txBody>
      </p:sp>
      <p:sp>
        <p:nvSpPr>
          <p:cNvPr id="4" name="Date Placeholder 3"/>
          <p:cNvSpPr>
            <a:spLocks noGrp="1"/>
          </p:cNvSpPr>
          <p:nvPr>
            <p:ph type="dt" sz="half" idx="10"/>
          </p:nvPr>
        </p:nvSpPr>
        <p:spPr/>
        <p:txBody>
          <a:bodyPr/>
          <a:lstStyle/>
          <a:p>
            <a:pPr>
              <a:defRPr/>
            </a:pPr>
            <a:fld id="{0EC1B8C1-C2AD-49B9-BAA3-F5FBED973F66}" type="datetime8">
              <a:rPr lang="en-US" smtClean="0"/>
              <a:t>1/17/2021 11:29 AM</a:t>
            </a:fld>
            <a:endParaRPr lang="en-US"/>
          </a:p>
        </p:txBody>
      </p:sp>
      <p:sp>
        <p:nvSpPr>
          <p:cNvPr id="5" name="Slide Number Placeholder 4"/>
          <p:cNvSpPr>
            <a:spLocks noGrp="1"/>
          </p:cNvSpPr>
          <p:nvPr>
            <p:ph type="sldNum" sz="quarter" idx="12"/>
          </p:nvPr>
        </p:nvSpPr>
        <p:spPr/>
        <p:txBody>
          <a:bodyPr/>
          <a:lstStyle/>
          <a:p>
            <a:pPr>
              <a:defRPr/>
            </a:pPr>
            <a:fld id="{54CD2F88-8A41-4E7F-9278-91FE67E35F94}" type="slidenum">
              <a:rPr lang="en-US" smtClean="0"/>
              <a:pPr>
                <a:defRPr/>
              </a:pPr>
              <a:t>92</a:t>
            </a:fld>
            <a:endParaRPr lang="en-US"/>
          </a:p>
        </p:txBody>
      </p:sp>
    </p:spTree>
    <p:extLst>
      <p:ext uri="{BB962C8B-B14F-4D97-AF65-F5344CB8AC3E}">
        <p14:creationId xmlns:p14="http://schemas.microsoft.com/office/powerpoint/2010/main" val="259555254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ltLang="en-US"/>
              <a:t>Backward chaining example</a:t>
            </a:r>
          </a:p>
        </p:txBody>
      </p:sp>
      <p:pic>
        <p:nvPicPr>
          <p:cNvPr id="55301" name="Picture 5" descr="bc-horn-example01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447800"/>
            <a:ext cx="3176588" cy="47244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pPr>
              <a:defRPr/>
            </a:pPr>
            <a:fld id="{ECE59BF9-CA7B-4D1B-8BE4-9884DE482043}" type="datetime8">
              <a:rPr lang="en-US" smtClean="0"/>
              <a:t>1/17/2021 11:29 AM</a:t>
            </a:fld>
            <a:endParaRPr lang="en-US"/>
          </a:p>
        </p:txBody>
      </p:sp>
      <p:sp>
        <p:nvSpPr>
          <p:cNvPr id="5" name="Slide Number Placeholder 4"/>
          <p:cNvSpPr>
            <a:spLocks noGrp="1"/>
          </p:cNvSpPr>
          <p:nvPr>
            <p:ph type="sldNum" sz="quarter" idx="12"/>
          </p:nvPr>
        </p:nvSpPr>
        <p:spPr/>
        <p:txBody>
          <a:bodyPr/>
          <a:lstStyle/>
          <a:p>
            <a:pPr>
              <a:defRPr/>
            </a:pPr>
            <a:fld id="{54CD2F88-8A41-4E7F-9278-91FE67E35F94}" type="slidenum">
              <a:rPr lang="en-US" smtClean="0"/>
              <a:pPr>
                <a:defRPr/>
              </a:pPr>
              <a:t>93</a:t>
            </a:fld>
            <a:endParaRPr lang="en-US"/>
          </a:p>
        </p:txBody>
      </p:sp>
    </p:spTree>
    <p:extLst>
      <p:ext uri="{BB962C8B-B14F-4D97-AF65-F5344CB8AC3E}">
        <p14:creationId xmlns:p14="http://schemas.microsoft.com/office/powerpoint/2010/main" val="104693702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altLang="en-US"/>
              <a:t>Backward chaining example</a:t>
            </a:r>
          </a:p>
        </p:txBody>
      </p:sp>
      <p:pic>
        <p:nvPicPr>
          <p:cNvPr id="114693" name="Picture 5" descr="bc-horn-example02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447800"/>
            <a:ext cx="3176588" cy="47244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pPr>
              <a:defRPr/>
            </a:pPr>
            <a:fld id="{E6F346FE-D912-4EF2-B732-BC7833136596}" type="datetime8">
              <a:rPr lang="en-US" smtClean="0"/>
              <a:t>1/17/2021 11:29 AM</a:t>
            </a:fld>
            <a:endParaRPr lang="en-US"/>
          </a:p>
        </p:txBody>
      </p:sp>
      <p:sp>
        <p:nvSpPr>
          <p:cNvPr id="5" name="Slide Number Placeholder 4"/>
          <p:cNvSpPr>
            <a:spLocks noGrp="1"/>
          </p:cNvSpPr>
          <p:nvPr>
            <p:ph type="sldNum" sz="quarter" idx="12"/>
          </p:nvPr>
        </p:nvSpPr>
        <p:spPr/>
        <p:txBody>
          <a:bodyPr/>
          <a:lstStyle/>
          <a:p>
            <a:pPr>
              <a:defRPr/>
            </a:pPr>
            <a:fld id="{54CD2F88-8A41-4E7F-9278-91FE67E35F94}" type="slidenum">
              <a:rPr lang="en-US" smtClean="0"/>
              <a:pPr>
                <a:defRPr/>
              </a:pPr>
              <a:t>94</a:t>
            </a:fld>
            <a:endParaRPr lang="en-US"/>
          </a:p>
        </p:txBody>
      </p:sp>
    </p:spTree>
    <p:extLst>
      <p:ext uri="{BB962C8B-B14F-4D97-AF65-F5344CB8AC3E}">
        <p14:creationId xmlns:p14="http://schemas.microsoft.com/office/powerpoint/2010/main" val="225246662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ltLang="en-US"/>
              <a:t>Backward chaining example</a:t>
            </a:r>
          </a:p>
        </p:txBody>
      </p:sp>
      <p:pic>
        <p:nvPicPr>
          <p:cNvPr id="115716" name="Picture 4" descr="bc-horn-example03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447800"/>
            <a:ext cx="3176588" cy="47244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pPr>
              <a:defRPr/>
            </a:pPr>
            <a:fld id="{813E5E53-09FC-44C8-B165-3A47C3BCD5E2}" type="datetime8">
              <a:rPr lang="en-US" smtClean="0"/>
              <a:t>1/17/2021 11:29 AM</a:t>
            </a:fld>
            <a:endParaRPr lang="en-US"/>
          </a:p>
        </p:txBody>
      </p:sp>
      <p:sp>
        <p:nvSpPr>
          <p:cNvPr id="5" name="Slide Number Placeholder 4"/>
          <p:cNvSpPr>
            <a:spLocks noGrp="1"/>
          </p:cNvSpPr>
          <p:nvPr>
            <p:ph type="sldNum" sz="quarter" idx="12"/>
          </p:nvPr>
        </p:nvSpPr>
        <p:spPr/>
        <p:txBody>
          <a:bodyPr/>
          <a:lstStyle/>
          <a:p>
            <a:pPr>
              <a:defRPr/>
            </a:pPr>
            <a:fld id="{54CD2F88-8A41-4E7F-9278-91FE67E35F94}" type="slidenum">
              <a:rPr lang="en-US" smtClean="0"/>
              <a:pPr>
                <a:defRPr/>
              </a:pPr>
              <a:t>95</a:t>
            </a:fld>
            <a:endParaRPr lang="en-US"/>
          </a:p>
        </p:txBody>
      </p:sp>
    </p:spTree>
    <p:extLst>
      <p:ext uri="{BB962C8B-B14F-4D97-AF65-F5344CB8AC3E}">
        <p14:creationId xmlns:p14="http://schemas.microsoft.com/office/powerpoint/2010/main" val="22063989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r>
              <a:rPr lang="en-US" altLang="en-US"/>
              <a:t>Backward chaining example</a:t>
            </a:r>
          </a:p>
        </p:txBody>
      </p:sp>
      <p:pic>
        <p:nvPicPr>
          <p:cNvPr id="116740" name="Picture 4" descr="bc-horn-example04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447800"/>
            <a:ext cx="3176588" cy="47244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pPr>
              <a:defRPr/>
            </a:pPr>
            <a:fld id="{2FF227A9-5572-42EE-A662-5702C371772A}" type="datetime8">
              <a:rPr lang="en-US" smtClean="0"/>
              <a:t>1/17/2021 11:29 AM</a:t>
            </a:fld>
            <a:endParaRPr lang="en-US"/>
          </a:p>
        </p:txBody>
      </p:sp>
      <p:sp>
        <p:nvSpPr>
          <p:cNvPr id="5" name="Slide Number Placeholder 4"/>
          <p:cNvSpPr>
            <a:spLocks noGrp="1"/>
          </p:cNvSpPr>
          <p:nvPr>
            <p:ph type="sldNum" sz="quarter" idx="12"/>
          </p:nvPr>
        </p:nvSpPr>
        <p:spPr/>
        <p:txBody>
          <a:bodyPr/>
          <a:lstStyle/>
          <a:p>
            <a:pPr>
              <a:defRPr/>
            </a:pPr>
            <a:fld id="{54CD2F88-8A41-4E7F-9278-91FE67E35F94}" type="slidenum">
              <a:rPr lang="en-US" smtClean="0"/>
              <a:pPr>
                <a:defRPr/>
              </a:pPr>
              <a:t>96</a:t>
            </a:fld>
            <a:endParaRPr lang="en-US"/>
          </a:p>
        </p:txBody>
      </p:sp>
    </p:spTree>
    <p:extLst>
      <p:ext uri="{BB962C8B-B14F-4D97-AF65-F5344CB8AC3E}">
        <p14:creationId xmlns:p14="http://schemas.microsoft.com/office/powerpoint/2010/main" val="141043464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altLang="en-US"/>
              <a:t>Backward chaining example</a:t>
            </a:r>
          </a:p>
        </p:txBody>
      </p:sp>
      <p:pic>
        <p:nvPicPr>
          <p:cNvPr id="117764" name="Picture 4" descr="bc-horn-example05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447800"/>
            <a:ext cx="3176588" cy="47244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pPr>
              <a:defRPr/>
            </a:pPr>
            <a:fld id="{DFD3AD4A-4ECB-48BB-8CA2-B1044EB8D7A3}" type="datetime8">
              <a:rPr lang="en-US" smtClean="0"/>
              <a:t>1/17/2021 11:29 AM</a:t>
            </a:fld>
            <a:endParaRPr lang="en-US"/>
          </a:p>
        </p:txBody>
      </p:sp>
      <p:sp>
        <p:nvSpPr>
          <p:cNvPr id="5" name="Slide Number Placeholder 4"/>
          <p:cNvSpPr>
            <a:spLocks noGrp="1"/>
          </p:cNvSpPr>
          <p:nvPr>
            <p:ph type="sldNum" sz="quarter" idx="12"/>
          </p:nvPr>
        </p:nvSpPr>
        <p:spPr/>
        <p:txBody>
          <a:bodyPr/>
          <a:lstStyle/>
          <a:p>
            <a:pPr>
              <a:defRPr/>
            </a:pPr>
            <a:fld id="{54CD2F88-8A41-4E7F-9278-91FE67E35F94}" type="slidenum">
              <a:rPr lang="en-US" smtClean="0"/>
              <a:pPr>
                <a:defRPr/>
              </a:pPr>
              <a:t>97</a:t>
            </a:fld>
            <a:endParaRPr lang="en-US"/>
          </a:p>
        </p:txBody>
      </p:sp>
    </p:spTree>
    <p:extLst>
      <p:ext uri="{BB962C8B-B14F-4D97-AF65-F5344CB8AC3E}">
        <p14:creationId xmlns:p14="http://schemas.microsoft.com/office/powerpoint/2010/main" val="54351232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r>
              <a:rPr lang="en-US" altLang="en-US"/>
              <a:t>Backward chaining example</a:t>
            </a:r>
          </a:p>
        </p:txBody>
      </p:sp>
      <p:pic>
        <p:nvPicPr>
          <p:cNvPr id="118788" name="Picture 4" descr="bc-horn-example06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447800"/>
            <a:ext cx="3176588" cy="47244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pPr>
              <a:defRPr/>
            </a:pPr>
            <a:fld id="{B67D5B56-C80D-4A0F-BCCA-54C9FA570EFD}" type="datetime8">
              <a:rPr lang="en-US" smtClean="0"/>
              <a:t>1/17/2021 11:29 AM</a:t>
            </a:fld>
            <a:endParaRPr lang="en-US"/>
          </a:p>
        </p:txBody>
      </p:sp>
      <p:sp>
        <p:nvSpPr>
          <p:cNvPr id="5" name="Slide Number Placeholder 4"/>
          <p:cNvSpPr>
            <a:spLocks noGrp="1"/>
          </p:cNvSpPr>
          <p:nvPr>
            <p:ph type="sldNum" sz="quarter" idx="12"/>
          </p:nvPr>
        </p:nvSpPr>
        <p:spPr/>
        <p:txBody>
          <a:bodyPr/>
          <a:lstStyle/>
          <a:p>
            <a:pPr>
              <a:defRPr/>
            </a:pPr>
            <a:fld id="{54CD2F88-8A41-4E7F-9278-91FE67E35F94}" type="slidenum">
              <a:rPr lang="en-US" smtClean="0"/>
              <a:pPr>
                <a:defRPr/>
              </a:pPr>
              <a:t>98</a:t>
            </a:fld>
            <a:endParaRPr lang="en-US"/>
          </a:p>
        </p:txBody>
      </p:sp>
    </p:spTree>
    <p:extLst>
      <p:ext uri="{BB962C8B-B14F-4D97-AF65-F5344CB8AC3E}">
        <p14:creationId xmlns:p14="http://schemas.microsoft.com/office/powerpoint/2010/main" val="211950452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r>
              <a:rPr lang="en-US" altLang="en-US"/>
              <a:t>Backward chaining example</a:t>
            </a:r>
          </a:p>
        </p:txBody>
      </p:sp>
      <p:pic>
        <p:nvPicPr>
          <p:cNvPr id="119812" name="Picture 4" descr="bc-horn-example07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447800"/>
            <a:ext cx="3176588" cy="47244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pPr>
              <a:defRPr/>
            </a:pPr>
            <a:fld id="{B1F89532-BECE-4482-9DC4-085C12EBD47E}" type="datetime8">
              <a:rPr lang="en-US" smtClean="0"/>
              <a:t>1/17/2021 11:29 AM</a:t>
            </a:fld>
            <a:endParaRPr lang="en-US"/>
          </a:p>
        </p:txBody>
      </p:sp>
      <p:sp>
        <p:nvSpPr>
          <p:cNvPr id="5" name="Slide Number Placeholder 4"/>
          <p:cNvSpPr>
            <a:spLocks noGrp="1"/>
          </p:cNvSpPr>
          <p:nvPr>
            <p:ph type="sldNum" sz="quarter" idx="12"/>
          </p:nvPr>
        </p:nvSpPr>
        <p:spPr/>
        <p:txBody>
          <a:bodyPr/>
          <a:lstStyle/>
          <a:p>
            <a:pPr>
              <a:defRPr/>
            </a:pPr>
            <a:fld id="{54CD2F88-8A41-4E7F-9278-91FE67E35F94}" type="slidenum">
              <a:rPr lang="en-US" smtClean="0"/>
              <a:pPr>
                <a:defRPr/>
              </a:pPr>
              <a:t>99</a:t>
            </a:fld>
            <a:endParaRPr lang="en-US"/>
          </a:p>
        </p:txBody>
      </p:sp>
    </p:spTree>
    <p:extLst>
      <p:ext uri="{BB962C8B-B14F-4D97-AF65-F5344CB8AC3E}">
        <p14:creationId xmlns:p14="http://schemas.microsoft.com/office/powerpoint/2010/main" val="390012416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t|X_{t-1})&#10;\]&#10;\end{document}&#10;"/>
  <p:tag name="FILENAME" val="txp_fig"/>
  <p:tag name="FORMAT" val="pngmono"/>
  <p:tag name="RES" val="1200"/>
  <p:tag name="BLEND" val="0"/>
  <p:tag name="TRANSPARENT" val="0"/>
  <p:tag name="TBUG" val="0"/>
  <p:tag name="ALLOWFS" val="0"/>
  <p:tag name="ORIGWIDTH" val="111"/>
  <p:tag name="PICTUREFILESIZE" val="6242"/>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804}\\&#10;\textcolor{RoyalBlue}{0.196}&#10;\end{array}&#10;\right&gt;&#10;\]&#10;\end{document}&#10;"/>
  <p:tag name="FILENAME" val="txp_fig"/>
  <p:tag name="FORMAT" val="png16m"/>
  <p:tag name="RES" val="1200"/>
  <p:tag name="BLEND" val="0"/>
  <p:tag name="TRANSPARENT" val="0"/>
  <p:tag name="TBUG" val="0"/>
  <p:tag name="ALLOWFS" val="0"/>
  <p:tag name="ORIGWIDTH" val="96"/>
  <p:tag name="PICTUREFILESIZE" val="17872"/>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0}\\&#10;\textcolor{RoyalBlue}{1.0}&#10;\end{array}&#10;\right&gt;&#10;\]&#10;\end{document}&#10;"/>
  <p:tag name="FILENAME" val="txp_fig"/>
  <p:tag name="FORMAT" val="png16m"/>
  <p:tag name="RES" val="1200"/>
  <p:tag name="BLEND" val="0"/>
  <p:tag name="TRANSPARENT" val="0"/>
  <p:tag name="TBUG" val="0"/>
  <p:tag name="ALLOWFS" val="0"/>
  <p:tag name="ORIGWIDTH" val="70"/>
  <p:tag name="PICTUREFILESIZE" val="12256"/>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3}\\&#10;\textcolor{RoyalBlue}{0.7}&#10;\end{array}&#10;\right&gt;&#10;\]&#10;\end{document}&#10;"/>
  <p:tag name="FILENAME" val="txp_fig"/>
  <p:tag name="FORMAT" val="png16m"/>
  <p:tag name="RES" val="1200"/>
  <p:tag name="BLEND" val="0"/>
  <p:tag name="TRANSPARENT" val="0"/>
  <p:tag name="TBUG" val="0"/>
  <p:tag name="ALLOWFS" val="0"/>
  <p:tag name="ORIGWIDTH" val="70"/>
  <p:tag name="PICTUREFILESIZE" val="12915"/>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48}\\&#10;\textcolor{RoyalBlue}{0.52}&#10;\end{array}&#10;\right&gt;&#10;\]&#10;\end{document}&#10;"/>
  <p:tag name="FILENAME" val="txp_fig"/>
  <p:tag name="FORMAT" val="png16m"/>
  <p:tag name="RES" val="1200"/>
  <p:tag name="BLEND" val="0"/>
  <p:tag name="TRANSPARENT" val="0"/>
  <p:tag name="TBUG" val="0"/>
  <p:tag name="ALLOWFS" val="0"/>
  <p:tag name="ORIGWIDTH" val="82"/>
  <p:tag name="PICTUREFILESIZE" val="15845"/>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75}\\&#10;\textcolor{RoyalBlue}{0.25}&#10;\end{array}&#10;\right&gt;&#10;\]&#10;\end{document}&#10;"/>
  <p:tag name="FILENAME" val="txp_fig"/>
  <p:tag name="FORMAT" val="png16m"/>
  <p:tag name="RES" val="1200"/>
  <p:tag name="BLEND" val="0"/>
  <p:tag name="TRANSPARENT" val="0"/>
  <p:tag name="TBUG" val="0"/>
  <p:tag name="ALLOWFS" val="0"/>
  <p:tag name="ORIGWIDTH" val="82"/>
  <p:tag name="PICTUREFILESIZE" val="15321"/>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588}\\&#10;\textcolor{RoyalBlue}{0.412}&#10;\end{array}&#10;\right&gt;&#10;\]&#10;\end{document}&#10;"/>
  <p:tag name="FILENAME" val="txp_fig"/>
  <p:tag name="FORMAT" val="png16m"/>
  <p:tag name="RES" val="1200"/>
  <p:tag name="BLEND" val="0"/>
  <p:tag name="TRANSPARENT" val="0"/>
  <p:tag name="TBUG" val="0"/>
  <p:tag name="ALLOWFS" val="0"/>
  <p:tag name="ORIGWIDTH" val="96"/>
  <p:tag name="PICTUREFILESIZE" val="17488"/>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p}\\&#10;\textcolor{RoyalBlue}{1-p}&#10;\end{array}&#10;\right&gt;&#10;\]&#10;\end{document}&#10;"/>
  <p:tag name="FILENAME" val="txp_fig"/>
  <p:tag name="FORMAT" val="png16m"/>
  <p:tag name="RES" val="1200"/>
  <p:tag name="BLEND" val="0"/>
  <p:tag name="TRANSPARENT" val="0"/>
  <p:tag name="TBUG" val="0"/>
  <p:tag name="ALLOWFS" val="0"/>
  <p:tag name="ORIGWIDTH" val="88"/>
  <p:tag name="PICTUREFILESIZE" val="12639"/>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75}\\&#10;\textcolor{RoyalBlue}{0.25}&#10;\end{array}&#10;\right&gt;&#10;\]&#10;\end{document}&#10;"/>
  <p:tag name="FILENAME" val="txp_fig"/>
  <p:tag name="FORMAT" val="png16m"/>
  <p:tag name="RES" val="1200"/>
  <p:tag name="BLEND" val="0"/>
  <p:tag name="TRANSPARENT" val="0"/>
  <p:tag name="TBUG" val="0"/>
  <p:tag name="ALLOWFS" val="0"/>
  <p:tag name="ORIGWIDTH" val="82"/>
  <p:tag name="PICTUREFILESIZE" val="15321"/>
</p:tagLst>
</file>

<file path=ppt/tags/tag1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608"/>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608"/>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begin{eqnarray*}&#10;P(X_2 = \mbox{sun}) = &amp;&amp; \textcolor{YellowOrange}{P(X_2 = \mbox{sun} | X_1 = \mbox{sun}) P(X_1 = \mbox{sun})}+\\&#10;                      &amp;&amp; \textcolor{RoyalBlue}{P(X_2 = \mbox{sun} | X_1 = \mbox{rain}) P(X_1 = \mbox{rain})}&#10;\end{eqnarray*}&#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566"/>
  <p:tag name="PICTUREFILESIZE" val="63612"/>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YellowOrange}{0.9 \cdot 1.0}+ \textcolor{RoyalBlue}{0.3 \cdot 0.0} = 0.9&#10;\]&#10;\end{document}&#10;"/>
  <p:tag name="FILENAME" val="txp_fig"/>
  <p:tag name="FORMAT" val="png16m"/>
  <p:tag name="RES" val="1200"/>
  <p:tag name="BLEND" val="0"/>
  <p:tag name="TRANSPARENT" val="0"/>
  <p:tag name="TBUG" val="0"/>
  <p:tag name="ALLOWFS" val="0"/>
  <p:tag name="ORIGWIDTH" val="242"/>
  <p:tag name="PICTUREFILESIZE" val="15013"/>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BrickRed}{P(x_1)} = \mbox{know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152"/>
  <p:tag name="PICTUREFILESIZE" val="11167"/>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left&lt;&#10;\begin{array}{c}&#10;\textcolor{YellowOrange}{1.0}\\&#10;\textcolor{RoyalBlue}{0.0}&#10;\end{array}&#10;\right&g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70"/>
  <p:tag name="PICTUREFILESIZE" val="12190"/>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75}\\&#10;\textcolor{RoyalBlue}{0.25}&#10;\end{array}&#10;\right&gt;&#10;\]&#10;\end{document}&#10;"/>
  <p:tag name="FILENAME" val="txp_fig"/>
  <p:tag name="FORMAT" val="png16m"/>
  <p:tag name="RES" val="1200"/>
  <p:tag name="BLEND" val="0"/>
  <p:tag name="TRANSPARENT" val="0"/>
  <p:tag name="TBUG" val="0"/>
  <p:tag name="ALLOWFS" val="0"/>
  <p:tag name="ORIGWIDTH" val="82"/>
  <p:tag name="PICTUREFILESIZE" val="15321"/>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9}\\&#10;\textcolor{RoyalBlue}{0.1}&#10;\end{array}&#10;\right&gt;&#10;\]&#10;\end{document}&#10;"/>
  <p:tag name="FILENAME" val="txp_fig"/>
  <p:tag name="FORMAT" val="png16m"/>
  <p:tag name="RES" val="1200"/>
  <p:tag name="BLEND" val="0"/>
  <p:tag name="TRANSPARENT" val="0"/>
  <p:tag name="TBUG" val="0"/>
  <p:tag name="ALLOWFS" val="0"/>
  <p:tag name="ORIGWIDTH" val="70"/>
  <p:tag name="PICTUREFILESIZE" val="12740"/>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84}\\&#10;\textcolor{RoyalBlue}{0.16}&#10;\end{array}&#10;\right&gt;&#10;\]&#10;\end{document}&#10;"/>
  <p:tag name="FILENAME" val="txp_fig"/>
  <p:tag name="FORMAT" val="png16m"/>
  <p:tag name="RES" val="1200"/>
  <p:tag name="BLEND" val="0"/>
  <p:tag name="TRANSPARENT" val="0"/>
  <p:tag name="TBUG" val="0"/>
  <p:tag name="ALLOWFS" val="0"/>
  <p:tag name="ORIGWIDTH" val="82"/>
  <p:tag name="PICTUREFILESIZE" val="1546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12146</TotalTime>
  <Words>12871</Words>
  <Application>Microsoft Office PowerPoint</Application>
  <PresentationFormat>Widescreen</PresentationFormat>
  <Paragraphs>2379</Paragraphs>
  <Slides>267</Slides>
  <Notes>11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267</vt:i4>
      </vt:variant>
    </vt:vector>
  </HeadingPairs>
  <TitlesOfParts>
    <vt:vector size="283" baseType="lpstr">
      <vt:lpstr>ＭＳ Ｐゴシック</vt:lpstr>
      <vt:lpstr>Adobe Caslon Pro</vt:lpstr>
      <vt:lpstr>Adobe Caslon Pro Bold</vt:lpstr>
      <vt:lpstr>Arial</vt:lpstr>
      <vt:lpstr>Calibri</vt:lpstr>
      <vt:lpstr>cmsy10</vt:lpstr>
      <vt:lpstr>Courier New</vt:lpstr>
      <vt:lpstr>Helvetica</vt:lpstr>
      <vt:lpstr>Helvetica Neue</vt:lpstr>
      <vt:lpstr>Monotype Corsiva</vt:lpstr>
      <vt:lpstr>Palatino</vt:lpstr>
      <vt:lpstr>Palatino Linotype</vt:lpstr>
      <vt:lpstr>Symbol</vt:lpstr>
      <vt:lpstr>Times New Roman</vt:lpstr>
      <vt:lpstr>Wingdings</vt:lpstr>
      <vt:lpstr>Office Theme</vt:lpstr>
      <vt:lpstr>PowerPoint Presentation</vt:lpstr>
      <vt:lpstr>Today</vt:lpstr>
      <vt:lpstr>Knowledge bases</vt:lpstr>
      <vt:lpstr>A simple knowledge-based agent</vt:lpstr>
      <vt:lpstr>Wumpus World PEAS description</vt:lpstr>
      <vt:lpstr>Wumpus world characterization</vt:lpstr>
      <vt:lpstr>Exploring a wumpus world</vt:lpstr>
      <vt:lpstr>Exploring a wumpus world</vt:lpstr>
      <vt:lpstr>Exploring a wumpus world</vt:lpstr>
      <vt:lpstr>Exploring a wumpus world</vt:lpstr>
      <vt:lpstr>Exploring a wumpus world</vt:lpstr>
      <vt:lpstr>Exploring a wumpus world</vt:lpstr>
      <vt:lpstr>Exploring a wumpus world</vt:lpstr>
      <vt:lpstr>Exploring a wumpus world</vt:lpstr>
      <vt:lpstr>Logic in general</vt:lpstr>
      <vt:lpstr>Entailment</vt:lpstr>
      <vt:lpstr>Models</vt:lpstr>
      <vt:lpstr>Entailment in the wumpus world</vt:lpstr>
      <vt:lpstr>Wumpus models</vt:lpstr>
      <vt:lpstr>Wumpus models</vt:lpstr>
      <vt:lpstr>Wumpus models</vt:lpstr>
      <vt:lpstr>Wumpus models</vt:lpstr>
      <vt:lpstr>Wumpus models</vt:lpstr>
      <vt:lpstr>Inference</vt:lpstr>
      <vt:lpstr>Propositional logic: Syntax</vt:lpstr>
      <vt:lpstr>Propositional logic: Semantics</vt:lpstr>
      <vt:lpstr>Truth tables for connectives</vt:lpstr>
      <vt:lpstr>Wumpus world sentences</vt:lpstr>
      <vt:lpstr>Truth tables for inference</vt:lpstr>
      <vt:lpstr>Inference by enumeration</vt:lpstr>
      <vt:lpstr>Logical equivalence</vt:lpstr>
      <vt:lpstr>Validity and satisfiability</vt:lpstr>
      <vt:lpstr>Proof methods</vt:lpstr>
      <vt:lpstr>Resolution</vt:lpstr>
      <vt:lpstr>Resolution</vt:lpstr>
      <vt:lpstr>Conversion to CNF</vt:lpstr>
      <vt:lpstr>Resolution algorithm</vt:lpstr>
      <vt:lpstr>Resolution example</vt:lpstr>
      <vt:lpstr>Forward and backward chaining</vt:lpstr>
      <vt:lpstr>Forward chaining</vt:lpstr>
      <vt:lpstr>Forward chaining algorithm</vt:lpstr>
      <vt:lpstr>Forward chaining example</vt:lpstr>
      <vt:lpstr>Forward chaining example</vt:lpstr>
      <vt:lpstr>Forward chaining example</vt:lpstr>
      <vt:lpstr>Forward chaining example</vt:lpstr>
      <vt:lpstr>Forward chaining example</vt:lpstr>
      <vt:lpstr>Forward chaining example</vt:lpstr>
      <vt:lpstr>Forward chaining example</vt:lpstr>
      <vt:lpstr>Forward chaining example</vt:lpstr>
      <vt:lpstr>Proof of completeness</vt:lpstr>
      <vt:lpstr>Backward chaining</vt:lpstr>
      <vt:lpstr>Backward chaining example</vt:lpstr>
      <vt:lpstr>Backward chaining example</vt:lpstr>
      <vt:lpstr>Backward chaining example</vt:lpstr>
      <vt:lpstr>Backward chaining example</vt:lpstr>
      <vt:lpstr>Backward chaining example</vt:lpstr>
      <vt:lpstr>Backward chaining example</vt:lpstr>
      <vt:lpstr>Backward chaining example</vt:lpstr>
      <vt:lpstr>Backward chaining example</vt:lpstr>
      <vt:lpstr>Backward chaining example</vt:lpstr>
      <vt:lpstr>Backward chaining example</vt:lpstr>
      <vt:lpstr>Forward vs. backward chaining</vt:lpstr>
      <vt:lpstr>Efficient propositional inference</vt:lpstr>
      <vt:lpstr>The DPLL algorithm</vt:lpstr>
      <vt:lpstr>The DPLL algorithm</vt:lpstr>
      <vt:lpstr>The WalkSAT algorithm</vt:lpstr>
      <vt:lpstr>The WalkSAT algorithm</vt:lpstr>
      <vt:lpstr>Hard satisfiability problems</vt:lpstr>
      <vt:lpstr>Hard satisfiability problems</vt:lpstr>
      <vt:lpstr>Hard satisfiability problems</vt:lpstr>
      <vt:lpstr>Inference-based agents in the wumpus world</vt:lpstr>
      <vt:lpstr>PowerPoint Presentation</vt:lpstr>
      <vt:lpstr>Expressiveness limitation of propositional logic</vt:lpstr>
      <vt:lpstr>Summary</vt:lpstr>
      <vt:lpstr>PowerPoint Presentation</vt:lpstr>
      <vt:lpstr>PowerPoint Presentation</vt:lpstr>
      <vt:lpstr>Today</vt:lpstr>
      <vt:lpstr>Resolution algorithm</vt:lpstr>
      <vt:lpstr>Resolution example</vt:lpstr>
      <vt:lpstr>Forward and backward chaining</vt:lpstr>
      <vt:lpstr>Forward chaining</vt:lpstr>
      <vt:lpstr>Forward chaining algorithm</vt:lpstr>
      <vt:lpstr>Forward chaining example</vt:lpstr>
      <vt:lpstr>Forward chaining example</vt:lpstr>
      <vt:lpstr>Forward chaining example</vt:lpstr>
      <vt:lpstr>Forward chaining example</vt:lpstr>
      <vt:lpstr>Forward chaining example</vt:lpstr>
      <vt:lpstr>Forward chaining example</vt:lpstr>
      <vt:lpstr>Forward chaining example</vt:lpstr>
      <vt:lpstr>Forward chaining example</vt:lpstr>
      <vt:lpstr>Proof of completeness</vt:lpstr>
      <vt:lpstr>Backward chaining</vt:lpstr>
      <vt:lpstr>Backward chaining example</vt:lpstr>
      <vt:lpstr>Backward chaining example</vt:lpstr>
      <vt:lpstr>Backward chaining example</vt:lpstr>
      <vt:lpstr>Backward chaining example</vt:lpstr>
      <vt:lpstr>Backward chaining example</vt:lpstr>
      <vt:lpstr>Backward chaining example</vt:lpstr>
      <vt:lpstr>Backward chaining example</vt:lpstr>
      <vt:lpstr>Backward chaining example</vt:lpstr>
      <vt:lpstr>Backward chaining example</vt:lpstr>
      <vt:lpstr>Backward chaining example</vt:lpstr>
      <vt:lpstr>Forward vs. backward chaining</vt:lpstr>
      <vt:lpstr>Efficient propositional inference</vt:lpstr>
      <vt:lpstr>The DPLL algorithm</vt:lpstr>
      <vt:lpstr>The DPLL algorithm</vt:lpstr>
      <vt:lpstr>Inference-based agents in the wumpus world</vt:lpstr>
      <vt:lpstr>Expressiveness limitation of propositional logic</vt:lpstr>
      <vt:lpstr>Pros and cons of propositional logic</vt:lpstr>
      <vt:lpstr>First-order logic</vt:lpstr>
      <vt:lpstr>Syntax of FOL: Basic elements</vt:lpstr>
      <vt:lpstr>Atomic sentences</vt:lpstr>
      <vt:lpstr>Complex sentences</vt:lpstr>
      <vt:lpstr>Truth in first-order logic</vt:lpstr>
      <vt:lpstr>Models for FOL: Example</vt:lpstr>
      <vt:lpstr>Universal quantification</vt:lpstr>
      <vt:lpstr>A common mistake to avoid</vt:lpstr>
      <vt:lpstr>Existential quantification</vt:lpstr>
      <vt:lpstr>Another common mistake to avoid</vt:lpstr>
      <vt:lpstr>Properties of quantifiers</vt:lpstr>
      <vt:lpstr>Equality</vt:lpstr>
      <vt:lpstr>Using FOL</vt:lpstr>
      <vt:lpstr>Using FOL</vt:lpstr>
      <vt:lpstr>Interacting with FOL KBs</vt:lpstr>
      <vt:lpstr>Knowledge base for the wumpus world</vt:lpstr>
      <vt:lpstr>Deducing hidden properties</vt:lpstr>
      <vt:lpstr>Summary</vt:lpstr>
      <vt:lpstr>PowerPoint Presentation</vt:lpstr>
      <vt:lpstr>PowerPoint Presentation</vt:lpstr>
      <vt:lpstr>Today</vt:lpstr>
      <vt:lpstr>Universal instantiation (UI)</vt:lpstr>
      <vt:lpstr>Existential instantiation (EI)</vt:lpstr>
      <vt:lpstr>Reduction to propositional inference</vt:lpstr>
      <vt:lpstr>Reduction contd.</vt:lpstr>
      <vt:lpstr>Reduction contd.</vt:lpstr>
      <vt:lpstr>Problems with propositionalization</vt:lpstr>
      <vt:lpstr>Unification</vt:lpstr>
      <vt:lpstr>Unification</vt:lpstr>
      <vt:lpstr>Unification</vt:lpstr>
      <vt:lpstr>Unification</vt:lpstr>
      <vt:lpstr>Unification</vt:lpstr>
      <vt:lpstr>Unification</vt:lpstr>
      <vt:lpstr>The unification algorithm</vt:lpstr>
      <vt:lpstr>The unification algorithm</vt:lpstr>
      <vt:lpstr>Generalized Modus Ponens (GMP)</vt:lpstr>
      <vt:lpstr>Soundness of GMP</vt:lpstr>
      <vt:lpstr>Example knowledge base</vt:lpstr>
      <vt:lpstr>Example knowledge base contd.</vt:lpstr>
      <vt:lpstr>Forward chaining algorithm</vt:lpstr>
      <vt:lpstr>Forward chaining proof</vt:lpstr>
      <vt:lpstr>Forward chaining proof</vt:lpstr>
      <vt:lpstr>Forward chaining proof</vt:lpstr>
      <vt:lpstr>Properties of forward chaining</vt:lpstr>
      <vt:lpstr>Efficiency of forward chaining</vt:lpstr>
      <vt:lpstr>Hard matching example</vt:lpstr>
      <vt:lpstr>Backward chaining algorithm</vt:lpstr>
      <vt:lpstr>Backward chaining example</vt:lpstr>
      <vt:lpstr>Backward chaining example</vt:lpstr>
      <vt:lpstr>Backward chaining example</vt:lpstr>
      <vt:lpstr>Backward chaining example</vt:lpstr>
      <vt:lpstr>Backward chaining example</vt:lpstr>
      <vt:lpstr>Backward chaining example</vt:lpstr>
      <vt:lpstr>Backward chaining example</vt:lpstr>
      <vt:lpstr>Backward chaining example</vt:lpstr>
      <vt:lpstr>Properties of backward chaining</vt:lpstr>
      <vt:lpstr>Logic programming: Prolog</vt:lpstr>
      <vt:lpstr>Prolog</vt:lpstr>
      <vt:lpstr>Resolution: brief summary</vt:lpstr>
      <vt:lpstr>Conversion to CNF</vt:lpstr>
      <vt:lpstr>Conversion to CNF contd.</vt:lpstr>
      <vt:lpstr>Resolution proof: definite clauses</vt:lpstr>
      <vt:lpstr>PowerPoint Presentation</vt:lpstr>
      <vt:lpstr>PowerPoint Presentation</vt:lpstr>
      <vt:lpstr>Today</vt:lpstr>
      <vt:lpstr>Uncertainty</vt:lpstr>
      <vt:lpstr>Methods for handling uncertainty</vt:lpstr>
      <vt:lpstr>Probability</vt:lpstr>
      <vt:lpstr>Making decisions under uncertainty</vt:lpstr>
      <vt:lpstr>Syntax</vt:lpstr>
      <vt:lpstr>Syntax</vt:lpstr>
      <vt:lpstr>Axioms of probability</vt:lpstr>
      <vt:lpstr>Prior probability</vt:lpstr>
      <vt:lpstr>Conditional probability</vt:lpstr>
      <vt:lpstr>Conditional probability</vt:lpstr>
      <vt:lpstr>Inference by enumeration</vt:lpstr>
      <vt:lpstr>Inference by enumeration</vt:lpstr>
      <vt:lpstr>Inference by enumeration</vt:lpstr>
      <vt:lpstr>Inference by enumeration</vt:lpstr>
      <vt:lpstr>Normalization</vt:lpstr>
      <vt:lpstr>Inference by enumeration, contd.</vt:lpstr>
      <vt:lpstr>Independence</vt:lpstr>
      <vt:lpstr>Conditional independence</vt:lpstr>
      <vt:lpstr>Conditional independence contd.</vt:lpstr>
      <vt:lpstr>Bayes' Rule</vt:lpstr>
      <vt:lpstr>Bayes' Rule and conditional independence</vt:lpstr>
      <vt:lpstr>Summary</vt:lpstr>
      <vt:lpstr>Knowledge representation using Bayesian Networks, semantics of Bayesian Networks</vt:lpstr>
      <vt:lpstr>Outline</vt:lpstr>
      <vt:lpstr>Bayesian networks</vt:lpstr>
      <vt:lpstr>Example</vt:lpstr>
      <vt:lpstr>Example</vt:lpstr>
      <vt:lpstr>Example contd.</vt:lpstr>
      <vt:lpstr>Compactness</vt:lpstr>
      <vt:lpstr>Semantics</vt:lpstr>
      <vt:lpstr>PowerPoint Presentation</vt:lpstr>
      <vt:lpstr>PowerPoint Presentation</vt:lpstr>
      <vt:lpstr>Today</vt:lpstr>
      <vt:lpstr>Bayesian networks</vt:lpstr>
      <vt:lpstr>Example</vt:lpstr>
      <vt:lpstr>Example</vt:lpstr>
      <vt:lpstr>Example contd.</vt:lpstr>
      <vt:lpstr>Compactness</vt:lpstr>
      <vt:lpstr>Semantics</vt:lpstr>
      <vt:lpstr>Constructing Bayesian networks</vt:lpstr>
      <vt:lpstr>Example</vt:lpstr>
      <vt:lpstr>Example</vt:lpstr>
      <vt:lpstr>Example</vt:lpstr>
      <vt:lpstr>Example</vt:lpstr>
      <vt:lpstr>Example</vt:lpstr>
      <vt:lpstr>Example contd.</vt:lpstr>
      <vt:lpstr>Some special cases in Network Construction – Noisy OR</vt:lpstr>
      <vt:lpstr>Some special cases in Network Construction – Noisy OR</vt:lpstr>
      <vt:lpstr>Some special cases in Network Construction – Noisy OR</vt:lpstr>
      <vt:lpstr>  Handling continuous distributions</vt:lpstr>
      <vt:lpstr>Applications</vt:lpstr>
      <vt:lpstr>Inference Tasks</vt:lpstr>
      <vt:lpstr>Inference by enumeration</vt:lpstr>
      <vt:lpstr>Inference by enumeration</vt:lpstr>
      <vt:lpstr>Inference by enumeration</vt:lpstr>
      <vt:lpstr>Variable elimination</vt:lpstr>
      <vt:lpstr>Variable elimination</vt:lpstr>
      <vt:lpstr>Variable elimination</vt:lpstr>
      <vt:lpstr>Variable elimination</vt:lpstr>
      <vt:lpstr>Irrelevant variables</vt:lpstr>
      <vt:lpstr>Complexity of Exact Inference</vt:lpstr>
      <vt:lpstr>Summary</vt:lpstr>
      <vt:lpstr>PowerPoint Presentation</vt:lpstr>
      <vt:lpstr>PowerPoint Presentation</vt:lpstr>
      <vt:lpstr>Today</vt:lpstr>
      <vt:lpstr>Probabilistic reasoning over time</vt:lpstr>
      <vt:lpstr>Probabilistic reasoning over time</vt:lpstr>
      <vt:lpstr>Three classes of approaches</vt:lpstr>
      <vt:lpstr>Reasoning over time </vt:lpstr>
      <vt:lpstr>Reasoning over time </vt:lpstr>
      <vt:lpstr>The Markov assumption</vt:lpstr>
      <vt:lpstr>A first-order Markov chain as Bayesian network</vt:lpstr>
      <vt:lpstr>Inference for any t</vt:lpstr>
      <vt:lpstr>Reasoning over Time or Space</vt:lpstr>
      <vt:lpstr>Markov Models</vt:lpstr>
      <vt:lpstr>Markov Assumption: Conditional Independence</vt:lpstr>
      <vt:lpstr>Example Markov Chain: Weather</vt:lpstr>
      <vt:lpstr>Example Markov Chain: Weather</vt:lpstr>
      <vt:lpstr>Mini-Forward Algorithm</vt:lpstr>
      <vt:lpstr>Example Run of Mini-Forward Algorithm</vt:lpstr>
      <vt:lpstr>Stationary Distributions</vt:lpstr>
      <vt:lpstr>Example: Stationary Distributions</vt:lpstr>
      <vt:lpstr>Application of Stationary Distribution:                          Web Link Analysis</vt:lpstr>
      <vt:lpstr>Hidden Markov Models</vt:lpstr>
      <vt:lpstr>Why Hidden, Markov Model?</vt:lpstr>
      <vt:lpstr>Why Hidden, Markov Model?</vt:lpstr>
      <vt:lpstr>Hidden Markov Models</vt:lpstr>
      <vt:lpstr>Example: Weather HMM</vt:lpstr>
      <vt:lpstr>Example: Ghostbusters HMM</vt:lpstr>
      <vt:lpstr>Conditional Independence</vt:lpstr>
      <vt:lpstr>Real HMM Examples</vt:lpstr>
      <vt:lpstr>Filtering / Monitoring</vt:lpstr>
      <vt:lpstr>PowerPoint Presentation</vt:lpstr>
    </vt:vector>
  </TitlesOfParts>
  <Company>ambiaance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saikishor jangiti</dc:creator>
  <cp:lastModifiedBy>Sudhakar</cp:lastModifiedBy>
  <cp:revision>1166</cp:revision>
  <dcterms:created xsi:type="dcterms:W3CDTF">2011-05-03T06:18:41Z</dcterms:created>
  <dcterms:modified xsi:type="dcterms:W3CDTF">2021-01-17T06:00:46Z</dcterms:modified>
</cp:coreProperties>
</file>